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71"/>
  </p:notesMasterIdLst>
  <p:sldIdLst>
    <p:sldId id="319" r:id="rId3"/>
    <p:sldId id="264" r:id="rId4"/>
    <p:sldId id="258" r:id="rId5"/>
    <p:sldId id="286" r:id="rId6"/>
    <p:sldId id="606" r:id="rId7"/>
    <p:sldId id="287" r:id="rId8"/>
    <p:sldId id="289" r:id="rId9"/>
    <p:sldId id="288" r:id="rId10"/>
    <p:sldId id="290" r:id="rId11"/>
    <p:sldId id="291" r:id="rId12"/>
    <p:sldId id="292" r:id="rId13"/>
    <p:sldId id="293" r:id="rId14"/>
    <p:sldId id="294" r:id="rId15"/>
    <p:sldId id="295" r:id="rId16"/>
    <p:sldId id="296" r:id="rId17"/>
    <p:sldId id="297" r:id="rId18"/>
    <p:sldId id="298" r:id="rId19"/>
    <p:sldId id="599" r:id="rId20"/>
    <p:sldId id="600"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649" r:id="rId42"/>
    <p:sldId id="553" r:id="rId43"/>
    <p:sldId id="554" r:id="rId44"/>
    <p:sldId id="555" r:id="rId45"/>
    <p:sldId id="556" r:id="rId46"/>
    <p:sldId id="557" r:id="rId47"/>
    <p:sldId id="558" r:id="rId48"/>
    <p:sldId id="559" r:id="rId49"/>
    <p:sldId id="560" r:id="rId50"/>
    <p:sldId id="561" r:id="rId51"/>
    <p:sldId id="622" r:id="rId52"/>
    <p:sldId id="623" r:id="rId53"/>
    <p:sldId id="624" r:id="rId54"/>
    <p:sldId id="625" r:id="rId55"/>
    <p:sldId id="626" r:id="rId56"/>
    <p:sldId id="627" r:id="rId57"/>
    <p:sldId id="562" r:id="rId58"/>
    <p:sldId id="563" r:id="rId59"/>
    <p:sldId id="564" r:id="rId60"/>
    <p:sldId id="565" r:id="rId61"/>
    <p:sldId id="607" r:id="rId62"/>
    <p:sldId id="608" r:id="rId63"/>
    <p:sldId id="609" r:id="rId64"/>
    <p:sldId id="610" r:id="rId65"/>
    <p:sldId id="566" r:id="rId66"/>
    <p:sldId id="652" r:id="rId67"/>
    <p:sldId id="653" r:id="rId68"/>
    <p:sldId id="654" r:id="rId69"/>
    <p:sldId id="611" r:id="rId70"/>
    <p:sldId id="612" r:id="rId71"/>
    <p:sldId id="613" r:id="rId72"/>
    <p:sldId id="549" r:id="rId73"/>
    <p:sldId id="550" r:id="rId74"/>
    <p:sldId id="551" r:id="rId75"/>
    <p:sldId id="552" r:id="rId76"/>
    <p:sldId id="567" r:id="rId77"/>
    <p:sldId id="568" r:id="rId78"/>
    <p:sldId id="578" r:id="rId79"/>
    <p:sldId id="569" r:id="rId80"/>
    <p:sldId id="570" r:id="rId81"/>
    <p:sldId id="571" r:id="rId82"/>
    <p:sldId id="572" r:id="rId83"/>
    <p:sldId id="573" r:id="rId84"/>
    <p:sldId id="574" r:id="rId85"/>
    <p:sldId id="575" r:id="rId86"/>
    <p:sldId id="576" r:id="rId87"/>
    <p:sldId id="579" r:id="rId88"/>
    <p:sldId id="577" r:id="rId89"/>
    <p:sldId id="580" r:id="rId90"/>
    <p:sldId id="581" r:id="rId91"/>
    <p:sldId id="582" r:id="rId92"/>
    <p:sldId id="583" r:id="rId93"/>
    <p:sldId id="584" r:id="rId94"/>
    <p:sldId id="586" r:id="rId95"/>
    <p:sldId id="587" r:id="rId96"/>
    <p:sldId id="589" r:id="rId97"/>
    <p:sldId id="590" r:id="rId98"/>
    <p:sldId id="591" r:id="rId99"/>
    <p:sldId id="592" r:id="rId100"/>
    <p:sldId id="595" r:id="rId101"/>
    <p:sldId id="596" r:id="rId102"/>
    <p:sldId id="647" r:id="rId103"/>
    <p:sldId id="614" r:id="rId104"/>
    <p:sldId id="615" r:id="rId105"/>
    <p:sldId id="616" r:id="rId106"/>
    <p:sldId id="617" r:id="rId107"/>
    <p:sldId id="618" r:id="rId108"/>
    <p:sldId id="619" r:id="rId109"/>
    <p:sldId id="620" r:id="rId110"/>
    <p:sldId id="621" r:id="rId111"/>
    <p:sldId id="534" r:id="rId112"/>
    <p:sldId id="638" r:id="rId113"/>
    <p:sldId id="639" r:id="rId114"/>
    <p:sldId id="640" r:id="rId115"/>
    <p:sldId id="597" r:id="rId116"/>
    <p:sldId id="641" r:id="rId117"/>
    <p:sldId id="642" r:id="rId118"/>
    <p:sldId id="643" r:id="rId119"/>
    <p:sldId id="644" r:id="rId120"/>
    <p:sldId id="645" r:id="rId121"/>
    <p:sldId id="646" r:id="rId122"/>
    <p:sldId id="598" r:id="rId123"/>
    <p:sldId id="594" r:id="rId124"/>
    <p:sldId id="658" r:id="rId125"/>
    <p:sldId id="659" r:id="rId126"/>
    <p:sldId id="660" r:id="rId127"/>
    <p:sldId id="661" r:id="rId128"/>
    <p:sldId id="325" r:id="rId129"/>
    <p:sldId id="326" r:id="rId130"/>
    <p:sldId id="662" r:id="rId131"/>
    <p:sldId id="663" r:id="rId132"/>
    <p:sldId id="664" r:id="rId133"/>
    <p:sldId id="665" r:id="rId134"/>
    <p:sldId id="666" r:id="rId135"/>
    <p:sldId id="667" r:id="rId136"/>
    <p:sldId id="668" r:id="rId137"/>
    <p:sldId id="327" r:id="rId138"/>
    <p:sldId id="669" r:id="rId139"/>
    <p:sldId id="670" r:id="rId140"/>
    <p:sldId id="671" r:id="rId141"/>
    <p:sldId id="672" r:id="rId142"/>
    <p:sldId id="673" r:id="rId143"/>
    <p:sldId id="681" r:id="rId144"/>
    <p:sldId id="743" r:id="rId145"/>
    <p:sldId id="744" r:id="rId146"/>
    <p:sldId id="745" r:id="rId147"/>
    <p:sldId id="746" r:id="rId148"/>
    <p:sldId id="747" r:id="rId149"/>
    <p:sldId id="748" r:id="rId150"/>
    <p:sldId id="751" r:id="rId151"/>
    <p:sldId id="752" r:id="rId152"/>
    <p:sldId id="753" r:id="rId153"/>
    <p:sldId id="750" r:id="rId154"/>
    <p:sldId id="742" r:id="rId155"/>
    <p:sldId id="328" r:id="rId156"/>
    <p:sldId id="754" r:id="rId157"/>
    <p:sldId id="755" r:id="rId158"/>
    <p:sldId id="756" r:id="rId159"/>
    <p:sldId id="757" r:id="rId160"/>
    <p:sldId id="758" r:id="rId161"/>
    <p:sldId id="759" r:id="rId162"/>
    <p:sldId id="760" r:id="rId163"/>
    <p:sldId id="761" r:id="rId164"/>
    <p:sldId id="320" r:id="rId165"/>
    <p:sldId id="321" r:id="rId166"/>
    <p:sldId id="322" r:id="rId167"/>
    <p:sldId id="762" r:id="rId168"/>
    <p:sldId id="763" r:id="rId169"/>
    <p:sldId id="276" r:id="rId170"/>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4" orient="horz" pos="2869" userDrawn="1">
          <p15:clr>
            <a:srgbClr val="A4A3A4"/>
          </p15:clr>
        </p15:guide>
        <p15:guide id="5" orient="horz" pos="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17F"/>
    <a:srgbClr val="FF0C5C"/>
    <a:srgbClr val="FF598F"/>
    <a:srgbClr val="FF73A0"/>
    <a:srgbClr val="FF8AB0"/>
    <a:srgbClr val="FFA2BF"/>
    <a:srgbClr val="FFB9CF"/>
    <a:srgbClr val="ED145B"/>
    <a:srgbClr val="797979"/>
    <a:srgbClr val="91A3A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4" autoAdjust="0"/>
  </p:normalViewPr>
  <p:slideViewPr>
    <p:cSldViewPr snapToGrid="0" snapToObjects="1">
      <p:cViewPr varScale="1">
        <p:scale>
          <a:sx n="109" d="100"/>
          <a:sy n="109" d="100"/>
        </p:scale>
        <p:origin x="634" y="77"/>
      </p:cViewPr>
      <p:guideLst>
        <p:guide pos="2880"/>
        <p:guide orient="horz" pos="2869"/>
        <p:guide orient="horz" pos="533"/>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3A3B6B-DA47-6145-A916-4C71632D9FE2}" type="datetimeFigureOut">
              <a:rPr lang="en-US" smtClean="0"/>
              <a:t>7/13/2020</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9CAFCE-C102-6747-9B79-E03F9BCB8C76}" type="slidenum">
              <a:rPr lang="en-US" smtClean="0"/>
              <a:t>‹nº›</a:t>
            </a:fld>
            <a:endParaRPr lang="en-US"/>
          </a:p>
        </p:txBody>
      </p:sp>
    </p:spTree>
    <p:extLst>
      <p:ext uri="{BB962C8B-B14F-4D97-AF65-F5344CB8AC3E}">
        <p14:creationId xmlns:p14="http://schemas.microsoft.com/office/powerpoint/2010/main" val="1320628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a:t>
            </a:fld>
            <a:endParaRPr lang="en-US"/>
          </a:p>
        </p:txBody>
      </p:sp>
    </p:spTree>
    <p:extLst>
      <p:ext uri="{BB962C8B-B14F-4D97-AF65-F5344CB8AC3E}">
        <p14:creationId xmlns:p14="http://schemas.microsoft.com/office/powerpoint/2010/main" val="2945486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a:t>
            </a:fld>
            <a:endParaRPr lang="en-US"/>
          </a:p>
        </p:txBody>
      </p:sp>
    </p:spTree>
    <p:extLst>
      <p:ext uri="{BB962C8B-B14F-4D97-AF65-F5344CB8AC3E}">
        <p14:creationId xmlns:p14="http://schemas.microsoft.com/office/powerpoint/2010/main" val="38307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a:t>
            </a:fld>
            <a:endParaRPr lang="en-US"/>
          </a:p>
        </p:txBody>
      </p:sp>
    </p:spTree>
    <p:extLst>
      <p:ext uri="{BB962C8B-B14F-4D97-AF65-F5344CB8AC3E}">
        <p14:creationId xmlns:p14="http://schemas.microsoft.com/office/powerpoint/2010/main" val="298190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a:t>
            </a:fld>
            <a:endParaRPr lang="en-US"/>
          </a:p>
        </p:txBody>
      </p:sp>
    </p:spTree>
    <p:extLst>
      <p:ext uri="{BB962C8B-B14F-4D97-AF65-F5344CB8AC3E}">
        <p14:creationId xmlns:p14="http://schemas.microsoft.com/office/powerpoint/2010/main" val="168532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a:t>
            </a:fld>
            <a:endParaRPr lang="en-US"/>
          </a:p>
        </p:txBody>
      </p:sp>
    </p:spTree>
    <p:extLst>
      <p:ext uri="{BB962C8B-B14F-4D97-AF65-F5344CB8AC3E}">
        <p14:creationId xmlns:p14="http://schemas.microsoft.com/office/powerpoint/2010/main" val="175281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17</a:t>
            </a:fld>
            <a:endParaRPr lang="en-US"/>
          </a:p>
        </p:txBody>
      </p:sp>
    </p:spTree>
    <p:extLst>
      <p:ext uri="{BB962C8B-B14F-4D97-AF65-F5344CB8AC3E}">
        <p14:creationId xmlns:p14="http://schemas.microsoft.com/office/powerpoint/2010/main" val="1839086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18</a:t>
            </a:fld>
            <a:endParaRPr lang="en-US"/>
          </a:p>
        </p:txBody>
      </p:sp>
    </p:spTree>
    <p:extLst>
      <p:ext uri="{BB962C8B-B14F-4D97-AF65-F5344CB8AC3E}">
        <p14:creationId xmlns:p14="http://schemas.microsoft.com/office/powerpoint/2010/main" val="304976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19</a:t>
            </a:fld>
            <a:endParaRPr lang="en-US"/>
          </a:p>
        </p:txBody>
      </p:sp>
    </p:spTree>
    <p:extLst>
      <p:ext uri="{BB962C8B-B14F-4D97-AF65-F5344CB8AC3E}">
        <p14:creationId xmlns:p14="http://schemas.microsoft.com/office/powerpoint/2010/main" val="139243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20</a:t>
            </a:fld>
            <a:endParaRPr lang="en-US"/>
          </a:p>
        </p:txBody>
      </p:sp>
    </p:spTree>
    <p:extLst>
      <p:ext uri="{BB962C8B-B14F-4D97-AF65-F5344CB8AC3E}">
        <p14:creationId xmlns:p14="http://schemas.microsoft.com/office/powerpoint/2010/main" val="3320557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21</a:t>
            </a:fld>
            <a:endParaRPr lang="en-US"/>
          </a:p>
        </p:txBody>
      </p:sp>
    </p:spTree>
    <p:extLst>
      <p:ext uri="{BB962C8B-B14F-4D97-AF65-F5344CB8AC3E}">
        <p14:creationId xmlns:p14="http://schemas.microsoft.com/office/powerpoint/2010/main" val="3076312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a:p>
        </p:txBody>
      </p:sp>
    </p:spTree>
    <p:extLst>
      <p:ext uri="{BB962C8B-B14F-4D97-AF65-F5344CB8AC3E}">
        <p14:creationId xmlns:p14="http://schemas.microsoft.com/office/powerpoint/2010/main" val="3736681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22</a:t>
            </a:fld>
            <a:endParaRPr lang="en-US"/>
          </a:p>
        </p:txBody>
      </p:sp>
    </p:spTree>
    <p:extLst>
      <p:ext uri="{BB962C8B-B14F-4D97-AF65-F5344CB8AC3E}">
        <p14:creationId xmlns:p14="http://schemas.microsoft.com/office/powerpoint/2010/main" val="4124200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23</a:t>
            </a:fld>
            <a:endParaRPr lang="en-US"/>
          </a:p>
        </p:txBody>
      </p:sp>
    </p:spTree>
    <p:extLst>
      <p:ext uri="{BB962C8B-B14F-4D97-AF65-F5344CB8AC3E}">
        <p14:creationId xmlns:p14="http://schemas.microsoft.com/office/powerpoint/2010/main" val="207590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24</a:t>
            </a:fld>
            <a:endParaRPr lang="en-US"/>
          </a:p>
        </p:txBody>
      </p:sp>
    </p:spTree>
    <p:extLst>
      <p:ext uri="{BB962C8B-B14F-4D97-AF65-F5344CB8AC3E}">
        <p14:creationId xmlns:p14="http://schemas.microsoft.com/office/powerpoint/2010/main" val="4065120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25</a:t>
            </a:fld>
            <a:endParaRPr lang="en-US"/>
          </a:p>
        </p:txBody>
      </p:sp>
    </p:spTree>
    <p:extLst>
      <p:ext uri="{BB962C8B-B14F-4D97-AF65-F5344CB8AC3E}">
        <p14:creationId xmlns:p14="http://schemas.microsoft.com/office/powerpoint/2010/main" val="61807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26</a:t>
            </a:fld>
            <a:endParaRPr lang="en-US"/>
          </a:p>
        </p:txBody>
      </p:sp>
    </p:spTree>
    <p:extLst>
      <p:ext uri="{BB962C8B-B14F-4D97-AF65-F5344CB8AC3E}">
        <p14:creationId xmlns:p14="http://schemas.microsoft.com/office/powerpoint/2010/main" val="40934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27</a:t>
            </a:fld>
            <a:endParaRPr lang="en-US"/>
          </a:p>
        </p:txBody>
      </p:sp>
    </p:spTree>
    <p:extLst>
      <p:ext uri="{BB962C8B-B14F-4D97-AF65-F5344CB8AC3E}">
        <p14:creationId xmlns:p14="http://schemas.microsoft.com/office/powerpoint/2010/main" val="23157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28</a:t>
            </a:fld>
            <a:endParaRPr lang="en-US"/>
          </a:p>
        </p:txBody>
      </p:sp>
    </p:spTree>
    <p:extLst>
      <p:ext uri="{BB962C8B-B14F-4D97-AF65-F5344CB8AC3E}">
        <p14:creationId xmlns:p14="http://schemas.microsoft.com/office/powerpoint/2010/main" val="426661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29</a:t>
            </a:fld>
            <a:endParaRPr lang="en-US"/>
          </a:p>
        </p:txBody>
      </p:sp>
    </p:spTree>
    <p:extLst>
      <p:ext uri="{BB962C8B-B14F-4D97-AF65-F5344CB8AC3E}">
        <p14:creationId xmlns:p14="http://schemas.microsoft.com/office/powerpoint/2010/main" val="146341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30</a:t>
            </a:fld>
            <a:endParaRPr lang="en-US"/>
          </a:p>
        </p:txBody>
      </p:sp>
    </p:spTree>
    <p:extLst>
      <p:ext uri="{BB962C8B-B14F-4D97-AF65-F5344CB8AC3E}">
        <p14:creationId xmlns:p14="http://schemas.microsoft.com/office/powerpoint/2010/main" val="1635584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31</a:t>
            </a:fld>
            <a:endParaRPr lang="en-US"/>
          </a:p>
        </p:txBody>
      </p:sp>
    </p:spTree>
    <p:extLst>
      <p:ext uri="{BB962C8B-B14F-4D97-AF65-F5344CB8AC3E}">
        <p14:creationId xmlns:p14="http://schemas.microsoft.com/office/powerpoint/2010/main" val="313147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a:t>
            </a:fld>
            <a:endParaRPr lang="en-US"/>
          </a:p>
        </p:txBody>
      </p:sp>
    </p:spTree>
    <p:extLst>
      <p:ext uri="{BB962C8B-B14F-4D97-AF65-F5344CB8AC3E}">
        <p14:creationId xmlns:p14="http://schemas.microsoft.com/office/powerpoint/2010/main" val="1768801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32</a:t>
            </a:fld>
            <a:endParaRPr lang="en-US"/>
          </a:p>
        </p:txBody>
      </p:sp>
    </p:spTree>
    <p:extLst>
      <p:ext uri="{BB962C8B-B14F-4D97-AF65-F5344CB8AC3E}">
        <p14:creationId xmlns:p14="http://schemas.microsoft.com/office/powerpoint/2010/main" val="2382113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33</a:t>
            </a:fld>
            <a:endParaRPr lang="en-US"/>
          </a:p>
        </p:txBody>
      </p:sp>
    </p:spTree>
    <p:extLst>
      <p:ext uri="{BB962C8B-B14F-4D97-AF65-F5344CB8AC3E}">
        <p14:creationId xmlns:p14="http://schemas.microsoft.com/office/powerpoint/2010/main" val="62191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34</a:t>
            </a:fld>
            <a:endParaRPr lang="en-US"/>
          </a:p>
        </p:txBody>
      </p:sp>
    </p:spTree>
    <p:extLst>
      <p:ext uri="{BB962C8B-B14F-4D97-AF65-F5344CB8AC3E}">
        <p14:creationId xmlns:p14="http://schemas.microsoft.com/office/powerpoint/2010/main" val="412864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35</a:t>
            </a:fld>
            <a:endParaRPr lang="en-US"/>
          </a:p>
        </p:txBody>
      </p:sp>
    </p:spTree>
    <p:extLst>
      <p:ext uri="{BB962C8B-B14F-4D97-AF65-F5344CB8AC3E}">
        <p14:creationId xmlns:p14="http://schemas.microsoft.com/office/powerpoint/2010/main" val="1286856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36</a:t>
            </a:fld>
            <a:endParaRPr lang="en-US"/>
          </a:p>
        </p:txBody>
      </p:sp>
    </p:spTree>
    <p:extLst>
      <p:ext uri="{BB962C8B-B14F-4D97-AF65-F5344CB8AC3E}">
        <p14:creationId xmlns:p14="http://schemas.microsoft.com/office/powerpoint/2010/main" val="613757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37</a:t>
            </a:fld>
            <a:endParaRPr lang="en-US"/>
          </a:p>
        </p:txBody>
      </p:sp>
    </p:spTree>
    <p:extLst>
      <p:ext uri="{BB962C8B-B14F-4D97-AF65-F5344CB8AC3E}">
        <p14:creationId xmlns:p14="http://schemas.microsoft.com/office/powerpoint/2010/main" val="2888002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38</a:t>
            </a:fld>
            <a:endParaRPr lang="en-US"/>
          </a:p>
        </p:txBody>
      </p:sp>
    </p:spTree>
    <p:extLst>
      <p:ext uri="{BB962C8B-B14F-4D97-AF65-F5344CB8AC3E}">
        <p14:creationId xmlns:p14="http://schemas.microsoft.com/office/powerpoint/2010/main" val="3020964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39</a:t>
            </a:fld>
            <a:endParaRPr lang="en-US"/>
          </a:p>
        </p:txBody>
      </p:sp>
    </p:spTree>
    <p:extLst>
      <p:ext uri="{BB962C8B-B14F-4D97-AF65-F5344CB8AC3E}">
        <p14:creationId xmlns:p14="http://schemas.microsoft.com/office/powerpoint/2010/main" val="726512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60</a:t>
            </a:fld>
            <a:endParaRPr lang="en-US"/>
          </a:p>
        </p:txBody>
      </p:sp>
    </p:spTree>
    <p:extLst>
      <p:ext uri="{BB962C8B-B14F-4D97-AF65-F5344CB8AC3E}">
        <p14:creationId xmlns:p14="http://schemas.microsoft.com/office/powerpoint/2010/main" val="1196412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61</a:t>
            </a:fld>
            <a:endParaRPr lang="en-US"/>
          </a:p>
        </p:txBody>
      </p:sp>
    </p:spTree>
    <p:extLst>
      <p:ext uri="{BB962C8B-B14F-4D97-AF65-F5344CB8AC3E}">
        <p14:creationId xmlns:p14="http://schemas.microsoft.com/office/powerpoint/2010/main" val="213018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a:t>
            </a:fld>
            <a:endParaRPr lang="en-US"/>
          </a:p>
        </p:txBody>
      </p:sp>
    </p:spTree>
    <p:extLst>
      <p:ext uri="{BB962C8B-B14F-4D97-AF65-F5344CB8AC3E}">
        <p14:creationId xmlns:p14="http://schemas.microsoft.com/office/powerpoint/2010/main" val="2499171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62</a:t>
            </a:fld>
            <a:endParaRPr lang="en-US"/>
          </a:p>
        </p:txBody>
      </p:sp>
    </p:spTree>
    <p:extLst>
      <p:ext uri="{BB962C8B-B14F-4D97-AF65-F5344CB8AC3E}">
        <p14:creationId xmlns:p14="http://schemas.microsoft.com/office/powerpoint/2010/main" val="1449237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63</a:t>
            </a:fld>
            <a:endParaRPr lang="en-US"/>
          </a:p>
        </p:txBody>
      </p:sp>
    </p:spTree>
    <p:extLst>
      <p:ext uri="{BB962C8B-B14F-4D97-AF65-F5344CB8AC3E}">
        <p14:creationId xmlns:p14="http://schemas.microsoft.com/office/powerpoint/2010/main" val="294973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65</a:t>
            </a:fld>
            <a:endParaRPr lang="en-US"/>
          </a:p>
        </p:txBody>
      </p:sp>
    </p:spTree>
    <p:extLst>
      <p:ext uri="{BB962C8B-B14F-4D97-AF65-F5344CB8AC3E}">
        <p14:creationId xmlns:p14="http://schemas.microsoft.com/office/powerpoint/2010/main" val="1952569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66</a:t>
            </a:fld>
            <a:endParaRPr lang="en-US"/>
          </a:p>
        </p:txBody>
      </p:sp>
    </p:spTree>
    <p:extLst>
      <p:ext uri="{BB962C8B-B14F-4D97-AF65-F5344CB8AC3E}">
        <p14:creationId xmlns:p14="http://schemas.microsoft.com/office/powerpoint/2010/main" val="3728156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68</a:t>
            </a:fld>
            <a:endParaRPr lang="en-US"/>
          </a:p>
        </p:txBody>
      </p:sp>
    </p:spTree>
    <p:extLst>
      <p:ext uri="{BB962C8B-B14F-4D97-AF65-F5344CB8AC3E}">
        <p14:creationId xmlns:p14="http://schemas.microsoft.com/office/powerpoint/2010/main" val="4038975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69</a:t>
            </a:fld>
            <a:endParaRPr lang="en-US"/>
          </a:p>
        </p:txBody>
      </p:sp>
    </p:spTree>
    <p:extLst>
      <p:ext uri="{BB962C8B-B14F-4D97-AF65-F5344CB8AC3E}">
        <p14:creationId xmlns:p14="http://schemas.microsoft.com/office/powerpoint/2010/main" val="3807273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70</a:t>
            </a:fld>
            <a:endParaRPr lang="en-US"/>
          </a:p>
        </p:txBody>
      </p:sp>
    </p:spTree>
    <p:extLst>
      <p:ext uri="{BB962C8B-B14F-4D97-AF65-F5344CB8AC3E}">
        <p14:creationId xmlns:p14="http://schemas.microsoft.com/office/powerpoint/2010/main" val="1668186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No primeiro destaque em</a:t>
            </a:r>
            <a:r>
              <a:rPr lang="pt-BR" baseline="0" dirty="0"/>
              <a:t> vermelho, estamos instanciando um objeto Cliente e a seguir estamos preenchendo os dados do Cliente, com exceção ao Endereço (que é um tipo de dado de referência). No segundo retângulo vermelho, estamos instanciando um objeto Endereço e na última linha, estamos atribuindo o objeto </a:t>
            </a:r>
            <a:r>
              <a:rPr lang="pt-BR" baseline="0" dirty="0" err="1"/>
              <a:t>Endereco</a:t>
            </a:r>
            <a:r>
              <a:rPr lang="pt-BR" baseline="0" dirty="0"/>
              <a:t> (e) para o objeto Cliente (c).</a:t>
            </a:r>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110</a:t>
            </a:fld>
            <a:endParaRPr lang="en-US"/>
          </a:p>
        </p:txBody>
      </p:sp>
    </p:spTree>
    <p:extLst>
      <p:ext uri="{BB962C8B-B14F-4D97-AF65-F5344CB8AC3E}">
        <p14:creationId xmlns:p14="http://schemas.microsoft.com/office/powerpoint/2010/main" val="175559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121</a:t>
            </a:fld>
            <a:endParaRPr lang="en-US"/>
          </a:p>
        </p:txBody>
      </p:sp>
    </p:spTree>
    <p:extLst>
      <p:ext uri="{BB962C8B-B14F-4D97-AF65-F5344CB8AC3E}">
        <p14:creationId xmlns:p14="http://schemas.microsoft.com/office/powerpoint/2010/main" val="3020964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124</a:t>
            </a:fld>
            <a:endParaRPr lang="en-US"/>
          </a:p>
        </p:txBody>
      </p:sp>
    </p:spTree>
    <p:extLst>
      <p:ext uri="{BB962C8B-B14F-4D97-AF65-F5344CB8AC3E}">
        <p14:creationId xmlns:p14="http://schemas.microsoft.com/office/powerpoint/2010/main" val="380324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7</a:t>
            </a:fld>
            <a:endParaRPr lang="en-US"/>
          </a:p>
        </p:txBody>
      </p:sp>
    </p:spTree>
    <p:extLst>
      <p:ext uri="{BB962C8B-B14F-4D97-AF65-F5344CB8AC3E}">
        <p14:creationId xmlns:p14="http://schemas.microsoft.com/office/powerpoint/2010/main" val="1486287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125</a:t>
            </a:fld>
            <a:endParaRPr lang="en-US"/>
          </a:p>
        </p:txBody>
      </p:sp>
    </p:spTree>
    <p:extLst>
      <p:ext uri="{BB962C8B-B14F-4D97-AF65-F5344CB8AC3E}">
        <p14:creationId xmlns:p14="http://schemas.microsoft.com/office/powerpoint/2010/main" val="3330259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126</a:t>
            </a:fld>
            <a:endParaRPr lang="en-US"/>
          </a:p>
        </p:txBody>
      </p:sp>
    </p:spTree>
    <p:extLst>
      <p:ext uri="{BB962C8B-B14F-4D97-AF65-F5344CB8AC3E}">
        <p14:creationId xmlns:p14="http://schemas.microsoft.com/office/powerpoint/2010/main" val="1166605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a:t>
            </a:r>
            <a:r>
              <a:rPr lang="pt-BR" baseline="0" dirty="0"/>
              <a:t> caso Animal é uma superclasse em relação a Réptil que é uma subclasse. Já Réptil é uma subclasse de Animal e uma superclasse de Jacaré.</a:t>
            </a:r>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127</a:t>
            </a:fld>
            <a:endParaRPr lang="en-US"/>
          </a:p>
        </p:txBody>
      </p:sp>
    </p:spTree>
    <p:extLst>
      <p:ext uri="{BB962C8B-B14F-4D97-AF65-F5344CB8AC3E}">
        <p14:creationId xmlns:p14="http://schemas.microsoft.com/office/powerpoint/2010/main" val="4135423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DC6CD5E-26BD-9B45-BB2F-78648736C277}" type="slidenum">
              <a:rPr lang="en-US" smtClean="0"/>
              <a:t>128</a:t>
            </a:fld>
            <a:endParaRPr lang="en-US"/>
          </a:p>
        </p:txBody>
      </p:sp>
    </p:spTree>
    <p:extLst>
      <p:ext uri="{BB962C8B-B14F-4D97-AF65-F5344CB8AC3E}">
        <p14:creationId xmlns:p14="http://schemas.microsoft.com/office/powerpoint/2010/main" val="3288575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129</a:t>
            </a:fld>
            <a:endParaRPr lang="en-US"/>
          </a:p>
        </p:txBody>
      </p:sp>
    </p:spTree>
    <p:extLst>
      <p:ext uri="{BB962C8B-B14F-4D97-AF65-F5344CB8AC3E}">
        <p14:creationId xmlns:p14="http://schemas.microsoft.com/office/powerpoint/2010/main" val="1581709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130</a:t>
            </a:fld>
            <a:endParaRPr lang="en-US"/>
          </a:p>
        </p:txBody>
      </p:sp>
    </p:spTree>
    <p:extLst>
      <p:ext uri="{BB962C8B-B14F-4D97-AF65-F5344CB8AC3E}">
        <p14:creationId xmlns:p14="http://schemas.microsoft.com/office/powerpoint/2010/main" val="718448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131</a:t>
            </a:fld>
            <a:endParaRPr lang="en-US"/>
          </a:p>
        </p:txBody>
      </p:sp>
    </p:spTree>
    <p:extLst>
      <p:ext uri="{BB962C8B-B14F-4D97-AF65-F5344CB8AC3E}">
        <p14:creationId xmlns:p14="http://schemas.microsoft.com/office/powerpoint/2010/main" val="3365041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132</a:t>
            </a:fld>
            <a:endParaRPr lang="en-US"/>
          </a:p>
        </p:txBody>
      </p:sp>
    </p:spTree>
    <p:extLst>
      <p:ext uri="{BB962C8B-B14F-4D97-AF65-F5344CB8AC3E}">
        <p14:creationId xmlns:p14="http://schemas.microsoft.com/office/powerpoint/2010/main" val="1998178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133</a:t>
            </a:fld>
            <a:endParaRPr lang="en-US"/>
          </a:p>
        </p:txBody>
      </p:sp>
    </p:spTree>
    <p:extLst>
      <p:ext uri="{BB962C8B-B14F-4D97-AF65-F5344CB8AC3E}">
        <p14:creationId xmlns:p14="http://schemas.microsoft.com/office/powerpoint/2010/main" val="4198631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134</a:t>
            </a:fld>
            <a:endParaRPr lang="en-US"/>
          </a:p>
        </p:txBody>
      </p:sp>
    </p:spTree>
    <p:extLst>
      <p:ext uri="{BB962C8B-B14F-4D97-AF65-F5344CB8AC3E}">
        <p14:creationId xmlns:p14="http://schemas.microsoft.com/office/powerpoint/2010/main" val="311598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8</a:t>
            </a:fld>
            <a:endParaRPr lang="en-US"/>
          </a:p>
        </p:txBody>
      </p:sp>
    </p:spTree>
    <p:extLst>
      <p:ext uri="{BB962C8B-B14F-4D97-AF65-F5344CB8AC3E}">
        <p14:creationId xmlns:p14="http://schemas.microsoft.com/office/powerpoint/2010/main" val="3685856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135</a:t>
            </a:fld>
            <a:endParaRPr lang="en-US"/>
          </a:p>
        </p:txBody>
      </p:sp>
    </p:spTree>
    <p:extLst>
      <p:ext uri="{BB962C8B-B14F-4D97-AF65-F5344CB8AC3E}">
        <p14:creationId xmlns:p14="http://schemas.microsoft.com/office/powerpoint/2010/main" val="371899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136</a:t>
            </a:fld>
            <a:endParaRPr lang="en-US"/>
          </a:p>
        </p:txBody>
      </p:sp>
    </p:spTree>
    <p:extLst>
      <p:ext uri="{BB962C8B-B14F-4D97-AF65-F5344CB8AC3E}">
        <p14:creationId xmlns:p14="http://schemas.microsoft.com/office/powerpoint/2010/main" val="3546978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137</a:t>
            </a:fld>
            <a:endParaRPr lang="en-US"/>
          </a:p>
        </p:txBody>
      </p:sp>
    </p:spTree>
    <p:extLst>
      <p:ext uri="{BB962C8B-B14F-4D97-AF65-F5344CB8AC3E}">
        <p14:creationId xmlns:p14="http://schemas.microsoft.com/office/powerpoint/2010/main" val="1196412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138</a:t>
            </a:fld>
            <a:endParaRPr lang="en-US"/>
          </a:p>
        </p:txBody>
      </p:sp>
    </p:spTree>
    <p:extLst>
      <p:ext uri="{BB962C8B-B14F-4D97-AF65-F5344CB8AC3E}">
        <p14:creationId xmlns:p14="http://schemas.microsoft.com/office/powerpoint/2010/main" val="2130181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139</a:t>
            </a:fld>
            <a:endParaRPr lang="en-US"/>
          </a:p>
        </p:txBody>
      </p:sp>
    </p:spTree>
    <p:extLst>
      <p:ext uri="{BB962C8B-B14F-4D97-AF65-F5344CB8AC3E}">
        <p14:creationId xmlns:p14="http://schemas.microsoft.com/office/powerpoint/2010/main" val="3796139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140</a:t>
            </a:fld>
            <a:endParaRPr lang="en-US"/>
          </a:p>
        </p:txBody>
      </p:sp>
    </p:spTree>
    <p:extLst>
      <p:ext uri="{BB962C8B-B14F-4D97-AF65-F5344CB8AC3E}">
        <p14:creationId xmlns:p14="http://schemas.microsoft.com/office/powerpoint/2010/main" val="8982995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141</a:t>
            </a:fld>
            <a:endParaRPr lang="en-US"/>
          </a:p>
        </p:txBody>
      </p:sp>
    </p:spTree>
    <p:extLst>
      <p:ext uri="{BB962C8B-B14F-4D97-AF65-F5344CB8AC3E}">
        <p14:creationId xmlns:p14="http://schemas.microsoft.com/office/powerpoint/2010/main" val="2859630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143</a:t>
            </a:fld>
            <a:endParaRPr lang="en-US"/>
          </a:p>
        </p:txBody>
      </p:sp>
    </p:spTree>
    <p:extLst>
      <p:ext uri="{BB962C8B-B14F-4D97-AF65-F5344CB8AC3E}">
        <p14:creationId xmlns:p14="http://schemas.microsoft.com/office/powerpoint/2010/main" val="91823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144</a:t>
            </a:fld>
            <a:endParaRPr lang="en-US"/>
          </a:p>
        </p:txBody>
      </p:sp>
    </p:spTree>
    <p:extLst>
      <p:ext uri="{BB962C8B-B14F-4D97-AF65-F5344CB8AC3E}">
        <p14:creationId xmlns:p14="http://schemas.microsoft.com/office/powerpoint/2010/main" val="3423449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145</a:t>
            </a:fld>
            <a:endParaRPr lang="en-US"/>
          </a:p>
        </p:txBody>
      </p:sp>
    </p:spTree>
    <p:extLst>
      <p:ext uri="{BB962C8B-B14F-4D97-AF65-F5344CB8AC3E}">
        <p14:creationId xmlns:p14="http://schemas.microsoft.com/office/powerpoint/2010/main" val="174709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9</a:t>
            </a:fld>
            <a:endParaRPr lang="en-US"/>
          </a:p>
        </p:txBody>
      </p:sp>
    </p:spTree>
    <p:extLst>
      <p:ext uri="{BB962C8B-B14F-4D97-AF65-F5344CB8AC3E}">
        <p14:creationId xmlns:p14="http://schemas.microsoft.com/office/powerpoint/2010/main" val="615385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146</a:t>
            </a:fld>
            <a:endParaRPr lang="en-US"/>
          </a:p>
        </p:txBody>
      </p:sp>
    </p:spTree>
    <p:extLst>
      <p:ext uri="{BB962C8B-B14F-4D97-AF65-F5344CB8AC3E}">
        <p14:creationId xmlns:p14="http://schemas.microsoft.com/office/powerpoint/2010/main" val="29898839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147</a:t>
            </a:fld>
            <a:endParaRPr lang="en-US"/>
          </a:p>
        </p:txBody>
      </p:sp>
    </p:spTree>
    <p:extLst>
      <p:ext uri="{BB962C8B-B14F-4D97-AF65-F5344CB8AC3E}">
        <p14:creationId xmlns:p14="http://schemas.microsoft.com/office/powerpoint/2010/main" val="13225693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148</a:t>
            </a:fld>
            <a:endParaRPr lang="en-US"/>
          </a:p>
        </p:txBody>
      </p:sp>
    </p:spTree>
    <p:extLst>
      <p:ext uri="{BB962C8B-B14F-4D97-AF65-F5344CB8AC3E}">
        <p14:creationId xmlns:p14="http://schemas.microsoft.com/office/powerpoint/2010/main" val="2139092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149</a:t>
            </a:fld>
            <a:endParaRPr lang="en-US"/>
          </a:p>
        </p:txBody>
      </p:sp>
    </p:spTree>
    <p:extLst>
      <p:ext uri="{BB962C8B-B14F-4D97-AF65-F5344CB8AC3E}">
        <p14:creationId xmlns:p14="http://schemas.microsoft.com/office/powerpoint/2010/main" val="2493194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150</a:t>
            </a:fld>
            <a:endParaRPr lang="en-US"/>
          </a:p>
        </p:txBody>
      </p:sp>
    </p:spTree>
    <p:extLst>
      <p:ext uri="{BB962C8B-B14F-4D97-AF65-F5344CB8AC3E}">
        <p14:creationId xmlns:p14="http://schemas.microsoft.com/office/powerpoint/2010/main" val="2266931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151</a:t>
            </a:fld>
            <a:endParaRPr lang="en-US"/>
          </a:p>
        </p:txBody>
      </p:sp>
    </p:spTree>
    <p:extLst>
      <p:ext uri="{BB962C8B-B14F-4D97-AF65-F5344CB8AC3E}">
        <p14:creationId xmlns:p14="http://schemas.microsoft.com/office/powerpoint/2010/main" val="2036136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152</a:t>
            </a:fld>
            <a:endParaRPr lang="en-US"/>
          </a:p>
        </p:txBody>
      </p:sp>
    </p:spTree>
    <p:extLst>
      <p:ext uri="{BB962C8B-B14F-4D97-AF65-F5344CB8AC3E}">
        <p14:creationId xmlns:p14="http://schemas.microsoft.com/office/powerpoint/2010/main" val="19785568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153</a:t>
            </a:fld>
            <a:endParaRPr lang="en-US"/>
          </a:p>
        </p:txBody>
      </p:sp>
    </p:spTree>
    <p:extLst>
      <p:ext uri="{BB962C8B-B14F-4D97-AF65-F5344CB8AC3E}">
        <p14:creationId xmlns:p14="http://schemas.microsoft.com/office/powerpoint/2010/main" val="26433684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155</a:t>
            </a:fld>
            <a:endParaRPr lang="en-US"/>
          </a:p>
        </p:txBody>
      </p:sp>
    </p:spTree>
    <p:extLst>
      <p:ext uri="{BB962C8B-B14F-4D97-AF65-F5344CB8AC3E}">
        <p14:creationId xmlns:p14="http://schemas.microsoft.com/office/powerpoint/2010/main" val="818109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156</a:t>
            </a:fld>
            <a:endParaRPr lang="en-US"/>
          </a:p>
        </p:txBody>
      </p:sp>
    </p:spTree>
    <p:extLst>
      <p:ext uri="{BB962C8B-B14F-4D97-AF65-F5344CB8AC3E}">
        <p14:creationId xmlns:p14="http://schemas.microsoft.com/office/powerpoint/2010/main" val="290060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10</a:t>
            </a:fld>
            <a:endParaRPr lang="en-US"/>
          </a:p>
        </p:txBody>
      </p:sp>
    </p:spTree>
    <p:extLst>
      <p:ext uri="{BB962C8B-B14F-4D97-AF65-F5344CB8AC3E}">
        <p14:creationId xmlns:p14="http://schemas.microsoft.com/office/powerpoint/2010/main" val="1108496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157</a:t>
            </a:fld>
            <a:endParaRPr lang="en-US"/>
          </a:p>
        </p:txBody>
      </p:sp>
    </p:spTree>
    <p:extLst>
      <p:ext uri="{BB962C8B-B14F-4D97-AF65-F5344CB8AC3E}">
        <p14:creationId xmlns:p14="http://schemas.microsoft.com/office/powerpoint/2010/main" val="3049769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160</a:t>
            </a:fld>
            <a:endParaRPr lang="en-US"/>
          </a:p>
        </p:txBody>
      </p:sp>
    </p:spTree>
    <p:extLst>
      <p:ext uri="{BB962C8B-B14F-4D97-AF65-F5344CB8AC3E}">
        <p14:creationId xmlns:p14="http://schemas.microsoft.com/office/powerpoint/2010/main" val="38122457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161</a:t>
            </a:fld>
            <a:endParaRPr lang="en-US"/>
          </a:p>
        </p:txBody>
      </p:sp>
    </p:spTree>
    <p:extLst>
      <p:ext uri="{BB962C8B-B14F-4D97-AF65-F5344CB8AC3E}">
        <p14:creationId xmlns:p14="http://schemas.microsoft.com/office/powerpoint/2010/main" val="26801327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166</a:t>
            </a:fld>
            <a:endParaRPr lang="en-US"/>
          </a:p>
        </p:txBody>
      </p:sp>
    </p:spTree>
    <p:extLst>
      <p:ext uri="{BB962C8B-B14F-4D97-AF65-F5344CB8AC3E}">
        <p14:creationId xmlns:p14="http://schemas.microsoft.com/office/powerpoint/2010/main" val="36406563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167</a:t>
            </a:fld>
            <a:endParaRPr lang="en-US"/>
          </a:p>
        </p:txBody>
      </p:sp>
    </p:spTree>
    <p:extLst>
      <p:ext uri="{BB962C8B-B14F-4D97-AF65-F5344CB8AC3E}">
        <p14:creationId xmlns:p14="http://schemas.microsoft.com/office/powerpoint/2010/main" val="7631771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168</a:t>
            </a:fld>
            <a:endParaRPr lang="en-US"/>
          </a:p>
        </p:txBody>
      </p:sp>
    </p:spTree>
    <p:extLst>
      <p:ext uri="{BB962C8B-B14F-4D97-AF65-F5344CB8AC3E}">
        <p14:creationId xmlns:p14="http://schemas.microsoft.com/office/powerpoint/2010/main" val="37675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4175" y="685800"/>
            <a:ext cx="608965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11</a:t>
            </a:fld>
            <a:endParaRPr lang="en-US"/>
          </a:p>
        </p:txBody>
      </p:sp>
    </p:spTree>
    <p:extLst>
      <p:ext uri="{BB962C8B-B14F-4D97-AF65-F5344CB8AC3E}">
        <p14:creationId xmlns:p14="http://schemas.microsoft.com/office/powerpoint/2010/main" val="316293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7349"/>
            <a:ext cx="6400800" cy="131566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21244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1262"/>
            <a:ext cx="8229600" cy="339761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86908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925"/>
            <a:ext cx="2057400" cy="32975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925"/>
            <a:ext cx="6019800" cy="32975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21743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635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8828D-4EAE-482D-B89B-2085EB25807A}"/>
              </a:ext>
            </a:extLst>
          </p:cNvPr>
          <p:cNvSpPr>
            <a:spLocks noGrp="1"/>
          </p:cNvSpPr>
          <p:nvPr>
            <p:ph type="ctrTitle"/>
          </p:nvPr>
        </p:nvSpPr>
        <p:spPr>
          <a:xfrm>
            <a:off x="1143000" y="842963"/>
            <a:ext cx="6858000" cy="1792287"/>
          </a:xfrm>
          <a:prstGeom prst="rect">
            <a:avLst/>
          </a:prstGeo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841F7FC-C9FF-42EC-86AB-82F2CA512FE5}"/>
              </a:ext>
            </a:extLst>
          </p:cNvPr>
          <p:cNvSpPr>
            <a:spLocks noGrp="1"/>
          </p:cNvSpPr>
          <p:nvPr>
            <p:ph type="subTitle" idx="1"/>
          </p:nvPr>
        </p:nvSpPr>
        <p:spPr>
          <a:xfrm>
            <a:off x="1143000" y="2703513"/>
            <a:ext cx="6858000" cy="12430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50A09079-3F9B-40B3-936E-8BDB433510C9}"/>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5" name="Espaço Reservado para Rodapé 4">
            <a:extLst>
              <a:ext uri="{FF2B5EF4-FFF2-40B4-BE49-F238E27FC236}">
                <a16:creationId xmlns:a16="http://schemas.microsoft.com/office/drawing/2014/main" id="{CE914D4E-69B2-4A16-B78C-9E2003711AA1}"/>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4F7D704D-7E44-4FFE-A332-21D90099F746}"/>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45729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E24C0-7F95-45D7-B355-CDFA73B83408}"/>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8FED99-C212-4337-8EDB-0FF38A9BDC7D}"/>
              </a:ext>
            </a:extLst>
          </p:cNvPr>
          <p:cNvSpPr>
            <a:spLocks noGrp="1"/>
          </p:cNvSpPr>
          <p:nvPr>
            <p:ph idx="1"/>
          </p:nvPr>
        </p:nvSpPr>
        <p:spPr>
          <a:xfrm>
            <a:off x="628650" y="1370013"/>
            <a:ext cx="788670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F7E710F-8B6D-4C68-92A7-516415E6F433}"/>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5" name="Espaço Reservado para Rodapé 4">
            <a:extLst>
              <a:ext uri="{FF2B5EF4-FFF2-40B4-BE49-F238E27FC236}">
                <a16:creationId xmlns:a16="http://schemas.microsoft.com/office/drawing/2014/main" id="{B8FB803D-CC9A-46D4-922A-A28978C92E7A}"/>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864BFAD8-A991-4B9F-8C62-AA72CB3D3FDC}"/>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3527473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9A4AB-BFC3-4657-8697-27C00D9F5CEC}"/>
              </a:ext>
            </a:extLst>
          </p:cNvPr>
          <p:cNvSpPr>
            <a:spLocks noGrp="1"/>
          </p:cNvSpPr>
          <p:nvPr>
            <p:ph type="title"/>
          </p:nvPr>
        </p:nvSpPr>
        <p:spPr>
          <a:xfrm>
            <a:off x="623888" y="1282700"/>
            <a:ext cx="7886700" cy="2141538"/>
          </a:xfrm>
          <a:prstGeom prst="rect">
            <a:avLst/>
          </a:prstGeo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74FD7ED-2800-4F0B-8CB3-850F81A46D5D}"/>
              </a:ext>
            </a:extLst>
          </p:cNvPr>
          <p:cNvSpPr>
            <a:spLocks noGrp="1"/>
          </p:cNvSpPr>
          <p:nvPr>
            <p:ph type="body" idx="1"/>
          </p:nvPr>
        </p:nvSpPr>
        <p:spPr>
          <a:xfrm>
            <a:off x="623888" y="3444875"/>
            <a:ext cx="7886700" cy="112712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72BFA77F-2E2E-436A-A429-DC7E00267118}"/>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5" name="Espaço Reservado para Rodapé 4">
            <a:extLst>
              <a:ext uri="{FF2B5EF4-FFF2-40B4-BE49-F238E27FC236}">
                <a16:creationId xmlns:a16="http://schemas.microsoft.com/office/drawing/2014/main" id="{33D28FA6-38D3-478A-917D-DC65091E7306}"/>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65AC5E8E-81D0-4642-949C-2C3DC2BA62FF}"/>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2389672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33AD2-9993-4A79-A66D-4CFF978A71EC}"/>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8E0145E-C450-4FC2-9891-83B4EDDA0343}"/>
              </a:ext>
            </a:extLst>
          </p:cNvPr>
          <p:cNvSpPr>
            <a:spLocks noGrp="1"/>
          </p:cNvSpPr>
          <p:nvPr>
            <p:ph sz="half" idx="1"/>
          </p:nvPr>
        </p:nvSpPr>
        <p:spPr>
          <a:xfrm>
            <a:off x="62865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C751463-ECFA-40B3-9764-60BCD61C774B}"/>
              </a:ext>
            </a:extLst>
          </p:cNvPr>
          <p:cNvSpPr>
            <a:spLocks noGrp="1"/>
          </p:cNvSpPr>
          <p:nvPr>
            <p:ph sz="half" idx="2"/>
          </p:nvPr>
        </p:nvSpPr>
        <p:spPr>
          <a:xfrm>
            <a:off x="4648200" y="1370013"/>
            <a:ext cx="3867150" cy="326707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9470B0D-5E3F-46E1-8D1C-5B7137BEEAD1}"/>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6" name="Espaço Reservado para Rodapé 5">
            <a:extLst>
              <a:ext uri="{FF2B5EF4-FFF2-40B4-BE49-F238E27FC236}">
                <a16:creationId xmlns:a16="http://schemas.microsoft.com/office/drawing/2014/main" id="{1453AB05-FE4B-4C04-904F-CD483F44B5EE}"/>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A30CD0AC-F762-4EB9-B2FA-9CBA3E7ADB57}"/>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539182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EFAAC-7493-4E3F-BA64-68A994316709}"/>
              </a:ext>
            </a:extLst>
          </p:cNvPr>
          <p:cNvSpPr>
            <a:spLocks noGrp="1"/>
          </p:cNvSpPr>
          <p:nvPr>
            <p:ph type="title"/>
          </p:nvPr>
        </p:nvSpPr>
        <p:spPr>
          <a:xfrm>
            <a:off x="630238" y="274638"/>
            <a:ext cx="7886700" cy="993775"/>
          </a:xfrm>
          <a:prstGeom prst="rect">
            <a:avLst/>
          </a:prstGeo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FBF49BD-8DB3-4DF0-B72F-D87F7F75204B}"/>
              </a:ext>
            </a:extLst>
          </p:cNvPr>
          <p:cNvSpPr>
            <a:spLocks noGrp="1"/>
          </p:cNvSpPr>
          <p:nvPr>
            <p:ph type="body" idx="1"/>
          </p:nvPr>
        </p:nvSpPr>
        <p:spPr>
          <a:xfrm>
            <a:off x="630238" y="1262063"/>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AE69E88F-0124-4681-A5C7-B23606718120}"/>
              </a:ext>
            </a:extLst>
          </p:cNvPr>
          <p:cNvSpPr>
            <a:spLocks noGrp="1"/>
          </p:cNvSpPr>
          <p:nvPr>
            <p:ph sz="half" idx="2"/>
          </p:nvPr>
        </p:nvSpPr>
        <p:spPr>
          <a:xfrm>
            <a:off x="630238" y="1881188"/>
            <a:ext cx="3868737"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4984AA8-3E4A-4A6E-9AB7-2DD4C6304636}"/>
              </a:ext>
            </a:extLst>
          </p:cNvPr>
          <p:cNvSpPr>
            <a:spLocks noGrp="1"/>
          </p:cNvSpPr>
          <p:nvPr>
            <p:ph type="body" sz="quarter" idx="3"/>
          </p:nvPr>
        </p:nvSpPr>
        <p:spPr>
          <a:xfrm>
            <a:off x="4629150" y="1262063"/>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D19D375D-D880-410A-97DF-402A5D99BA63}"/>
              </a:ext>
            </a:extLst>
          </p:cNvPr>
          <p:cNvSpPr>
            <a:spLocks noGrp="1"/>
          </p:cNvSpPr>
          <p:nvPr>
            <p:ph sz="quarter" idx="4"/>
          </p:nvPr>
        </p:nvSpPr>
        <p:spPr>
          <a:xfrm>
            <a:off x="4629150" y="1881188"/>
            <a:ext cx="3887788" cy="2765425"/>
          </a:xfrm>
          <a:prstGeom prst="rect">
            <a:avLst/>
          </a:prstGeo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C386500-DC9B-468D-BAB8-EB1664C39784}"/>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8" name="Espaço Reservado para Rodapé 7">
            <a:extLst>
              <a:ext uri="{FF2B5EF4-FFF2-40B4-BE49-F238E27FC236}">
                <a16:creationId xmlns:a16="http://schemas.microsoft.com/office/drawing/2014/main" id="{4BB63930-DEC9-41E7-97C3-96C6E7DC89E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11BD4E6-7A8B-4CEB-A565-B4019FBDA1CB}"/>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4231696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5F1F0-EDA5-47DB-B56E-4C4A3CB5A68F}"/>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B54C7B34-5145-4393-A603-CB4108518441}"/>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4" name="Espaço Reservado para Rodapé 3">
            <a:extLst>
              <a:ext uri="{FF2B5EF4-FFF2-40B4-BE49-F238E27FC236}">
                <a16:creationId xmlns:a16="http://schemas.microsoft.com/office/drawing/2014/main" id="{00815348-95EE-4B71-BB5B-88ECA6A708A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8999CDF3-3921-4E91-A862-D70D05D12929}"/>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499543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4C03A15-3C74-45DE-84B5-2D3312978FEF}"/>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3" name="Espaço Reservado para Rodapé 2">
            <a:extLst>
              <a:ext uri="{FF2B5EF4-FFF2-40B4-BE49-F238E27FC236}">
                <a16:creationId xmlns:a16="http://schemas.microsoft.com/office/drawing/2014/main" id="{1D7D7960-7D8F-48D4-87F8-D78EFE54BFA8}"/>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2C37739-7EE3-4CE5-A91B-93B44786875A}"/>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3866925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1262"/>
            <a:ext cx="8229600" cy="3397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447047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756D4-6BA6-41F5-80CA-5F5019C22755}"/>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D4BBF73-E529-46B1-82C4-FDDD3CB47C32}"/>
              </a:ext>
            </a:extLst>
          </p:cNvPr>
          <p:cNvSpPr>
            <a:spLocks noGrp="1"/>
          </p:cNvSpPr>
          <p:nvPr>
            <p:ph idx="1"/>
          </p:nvPr>
        </p:nvSpPr>
        <p:spPr>
          <a:xfrm>
            <a:off x="3887788" y="741363"/>
            <a:ext cx="4629150" cy="365918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BCB0C2D-7C05-417C-91B6-3148CCDD2B71}"/>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3D5F9FF4-C9FE-49D4-953F-B95C9568A07B}"/>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6" name="Espaço Reservado para Rodapé 5">
            <a:extLst>
              <a:ext uri="{FF2B5EF4-FFF2-40B4-BE49-F238E27FC236}">
                <a16:creationId xmlns:a16="http://schemas.microsoft.com/office/drawing/2014/main" id="{7F94E424-CDC7-4D86-A639-1BDD5F792F29}"/>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511805D9-0A9A-4A87-A06B-49F01D767F3C}"/>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408121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F186A-8529-4BC9-9F70-C80DD493AC1C}"/>
              </a:ext>
            </a:extLst>
          </p:cNvPr>
          <p:cNvSpPr>
            <a:spLocks noGrp="1"/>
          </p:cNvSpPr>
          <p:nvPr>
            <p:ph type="title"/>
          </p:nvPr>
        </p:nvSpPr>
        <p:spPr>
          <a:xfrm>
            <a:off x="630238" y="342900"/>
            <a:ext cx="2949575" cy="1201738"/>
          </a:xfrm>
          <a:prstGeom prst="rect">
            <a:avLst/>
          </a:prstGeo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24093AE-8C25-4FAC-8DE9-E662E66DCE83}"/>
              </a:ext>
            </a:extLst>
          </p:cNvPr>
          <p:cNvSpPr>
            <a:spLocks noGrp="1"/>
          </p:cNvSpPr>
          <p:nvPr>
            <p:ph type="pic" idx="1"/>
          </p:nvPr>
        </p:nvSpPr>
        <p:spPr>
          <a:xfrm>
            <a:off x="3887788" y="741363"/>
            <a:ext cx="4629150" cy="36591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F65D921-A9E0-464A-B9DE-5930B19DD85B}"/>
              </a:ext>
            </a:extLst>
          </p:cNvPr>
          <p:cNvSpPr>
            <a:spLocks noGrp="1"/>
          </p:cNvSpPr>
          <p:nvPr>
            <p:ph type="body" sz="half" idx="2"/>
          </p:nvPr>
        </p:nvSpPr>
        <p:spPr>
          <a:xfrm>
            <a:off x="630238" y="1544638"/>
            <a:ext cx="2949575" cy="28606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7A306BC-E950-4783-A10B-0EA338732326}"/>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6" name="Espaço Reservado para Rodapé 5">
            <a:extLst>
              <a:ext uri="{FF2B5EF4-FFF2-40B4-BE49-F238E27FC236}">
                <a16:creationId xmlns:a16="http://schemas.microsoft.com/office/drawing/2014/main" id="{7946284F-2F6B-40C1-84B9-ACA25C3DDCE0}"/>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1B10997-CAE1-463B-915D-77C873A07C6E}"/>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2422672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CFDC9-4562-488C-B88A-54F8A0F4472B}"/>
              </a:ext>
            </a:extLst>
          </p:cNvPr>
          <p:cNvSpPr>
            <a:spLocks noGrp="1"/>
          </p:cNvSpPr>
          <p:nvPr>
            <p:ph type="title"/>
          </p:nvPr>
        </p:nvSpPr>
        <p:spPr>
          <a:xfrm>
            <a:off x="628650" y="274638"/>
            <a:ext cx="7886700" cy="993775"/>
          </a:xfrm>
          <a:prstGeom prst="rect">
            <a:avLst/>
          </a:prstGeom>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FF3402B-9D21-4D43-BC46-E8E66DDC65EF}"/>
              </a:ext>
            </a:extLst>
          </p:cNvPr>
          <p:cNvSpPr>
            <a:spLocks noGrp="1"/>
          </p:cNvSpPr>
          <p:nvPr>
            <p:ph type="body" orient="vert" idx="1"/>
          </p:nvPr>
        </p:nvSpPr>
        <p:spPr>
          <a:xfrm>
            <a:off x="628650" y="1370013"/>
            <a:ext cx="7886700" cy="3267075"/>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B26E7A-A9C8-4F6E-BF24-FCA255848D38}"/>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5" name="Espaço Reservado para Rodapé 4">
            <a:extLst>
              <a:ext uri="{FF2B5EF4-FFF2-40B4-BE49-F238E27FC236}">
                <a16:creationId xmlns:a16="http://schemas.microsoft.com/office/drawing/2014/main" id="{DC3D85FE-79BA-407D-940D-F517C94FC0B2}"/>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FB3F828-092B-40CD-82B3-A38AF3A43EA7}"/>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688304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9AB9DB8-7FEC-4511-A25D-CBE4DDC71F66}"/>
              </a:ext>
            </a:extLst>
          </p:cNvPr>
          <p:cNvSpPr>
            <a:spLocks noGrp="1"/>
          </p:cNvSpPr>
          <p:nvPr>
            <p:ph type="title" orient="vert"/>
          </p:nvPr>
        </p:nvSpPr>
        <p:spPr>
          <a:xfrm>
            <a:off x="6543675" y="274638"/>
            <a:ext cx="1971675" cy="4362450"/>
          </a:xfrm>
          <a:prstGeom prst="rect">
            <a:avLst/>
          </a:prstGeo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A1A027E-D35E-4865-9B73-E6824034D13C}"/>
              </a:ext>
            </a:extLst>
          </p:cNvPr>
          <p:cNvSpPr>
            <a:spLocks noGrp="1"/>
          </p:cNvSpPr>
          <p:nvPr>
            <p:ph type="body" orient="vert" idx="1"/>
          </p:nvPr>
        </p:nvSpPr>
        <p:spPr>
          <a:xfrm>
            <a:off x="628650" y="274638"/>
            <a:ext cx="5762625" cy="4362450"/>
          </a:xfrm>
          <a:prstGeom prst="rect">
            <a:avLst/>
          </a:prstGeo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3228CA-DEFD-477F-8730-2461B8EE329F}"/>
              </a:ext>
            </a:extLst>
          </p:cNvPr>
          <p:cNvSpPr>
            <a:spLocks noGrp="1"/>
          </p:cNvSpPr>
          <p:nvPr>
            <p:ph type="dt" sz="half" idx="10"/>
          </p:nvPr>
        </p:nvSpPr>
        <p:spPr>
          <a:xfrm>
            <a:off x="628650" y="4772025"/>
            <a:ext cx="2057400" cy="273050"/>
          </a:xfrm>
          <a:prstGeom prst="rect">
            <a:avLst/>
          </a:prstGeom>
        </p:spPr>
        <p:txBody>
          <a:bodyPr/>
          <a:lstStyle/>
          <a:p>
            <a:fld id="{952F3B33-FA51-4967-BBF6-D9A6177F1146}" type="datetimeFigureOut">
              <a:rPr lang="pt-BR" smtClean="0"/>
              <a:t>13/07/2020</a:t>
            </a:fld>
            <a:endParaRPr lang="pt-BR"/>
          </a:p>
        </p:txBody>
      </p:sp>
      <p:sp>
        <p:nvSpPr>
          <p:cNvPr id="5" name="Espaço Reservado para Rodapé 4">
            <a:extLst>
              <a:ext uri="{FF2B5EF4-FFF2-40B4-BE49-F238E27FC236}">
                <a16:creationId xmlns:a16="http://schemas.microsoft.com/office/drawing/2014/main" id="{17895BB5-FB17-4618-A8F2-1277E16D11D3}"/>
              </a:ext>
            </a:extLst>
          </p:cNvPr>
          <p:cNvSpPr>
            <a:spLocks noGrp="1"/>
          </p:cNvSpPr>
          <p:nvPr>
            <p:ph type="ftr" sz="quarter" idx="11"/>
          </p:nvPr>
        </p:nvSpPr>
        <p:spPr>
          <a:xfrm>
            <a:off x="3028950" y="4772025"/>
            <a:ext cx="3086100" cy="273050"/>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248BD16D-5956-41FB-9CAA-0F486450A2EA}"/>
              </a:ext>
            </a:extLst>
          </p:cNvPr>
          <p:cNvSpPr>
            <a:spLocks noGrp="1"/>
          </p:cNvSpPr>
          <p:nvPr>
            <p:ph type="sldNum" sz="quarter" idx="12"/>
          </p:nvPr>
        </p:nvSpPr>
        <p:spPr>
          <a:xfrm>
            <a:off x="6457950" y="4772025"/>
            <a:ext cx="2057400" cy="273050"/>
          </a:xfrm>
          <a:prstGeom prst="rect">
            <a:avLst/>
          </a:prstGeom>
        </p:spPr>
        <p:txBody>
          <a:bodyPr/>
          <a:lstStyle/>
          <a:p>
            <a:fld id="{7313953A-707A-4061-8C2A-AC2F3F020AE6}" type="slidenum">
              <a:rPr lang="pt-BR" smtClean="0"/>
              <a:t>‹nº›</a:t>
            </a:fld>
            <a:endParaRPr lang="pt-BR"/>
          </a:p>
        </p:txBody>
      </p:sp>
    </p:spTree>
    <p:extLst>
      <p:ext uri="{BB962C8B-B14F-4D97-AF65-F5344CB8AC3E}">
        <p14:creationId xmlns:p14="http://schemas.microsoft.com/office/powerpoint/2010/main" val="1892422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346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2055"/>
            <a:ext cx="7772400" cy="1126182"/>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5" name="Footer Placeholder 4"/>
          <p:cNvSpPr>
            <a:spLocks noGrp="1"/>
          </p:cNvSpPr>
          <p:nvPr>
            <p:ph type="ftr" sz="quarter" idx="11"/>
          </p:nvPr>
        </p:nvSpPr>
        <p:spPr>
          <a:xfrm>
            <a:off x="3124200" y="4771679"/>
            <a:ext cx="2895600" cy="27409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793442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2139"/>
            <a:ext cx="4038600" cy="255029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69991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2667"/>
            <a:ext cx="4040188"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2401"/>
            <a:ext cx="4041775" cy="480266"/>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2667"/>
            <a:ext cx="4041775" cy="296621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8" name="Footer Placeholder 7"/>
          <p:cNvSpPr>
            <a:spLocks noGrp="1"/>
          </p:cNvSpPr>
          <p:nvPr>
            <p:ph type="ftr" sz="quarter" idx="11"/>
          </p:nvPr>
        </p:nvSpPr>
        <p:spPr>
          <a:xfrm>
            <a:off x="3124200" y="4771679"/>
            <a:ext cx="2895600" cy="274097"/>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1669302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4" name="Footer Placeholder 3"/>
          <p:cNvSpPr>
            <a:spLocks noGrp="1"/>
          </p:cNvSpPr>
          <p:nvPr>
            <p:ph type="ftr" sz="quarter" idx="11"/>
          </p:nvPr>
        </p:nvSpPr>
        <p:spPr>
          <a:xfrm>
            <a:off x="3124200" y="4771679"/>
            <a:ext cx="2895600" cy="274097"/>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40158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3" name="Footer Placeholder 2"/>
          <p:cNvSpPr>
            <a:spLocks noGrp="1"/>
          </p:cNvSpPr>
          <p:nvPr>
            <p:ph type="ftr" sz="quarter" idx="11"/>
          </p:nvPr>
        </p:nvSpPr>
        <p:spPr>
          <a:xfrm>
            <a:off x="3124200" y="4771679"/>
            <a:ext cx="2895600" cy="274097"/>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37821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978"/>
            <a:ext cx="3008313" cy="872345"/>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977"/>
            <a:ext cx="5111750" cy="43939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7323"/>
            <a:ext cx="3008313" cy="352155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353721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9232"/>
            <a:ext cx="5486400" cy="60420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71679"/>
            <a:ext cx="2133600" cy="274097"/>
          </a:xfrm>
          <a:prstGeom prst="rect">
            <a:avLst/>
          </a:prstGeom>
        </p:spPr>
        <p:txBody>
          <a:bodyPr/>
          <a:lstStyle/>
          <a:p>
            <a:fld id="{34DE395E-34A2-AA4D-9868-153B79C4F40E}" type="datetimeFigureOut">
              <a:rPr lang="en-US" smtClean="0"/>
              <a:t>7/13/2020</a:t>
            </a:fld>
            <a:endParaRPr lang="en-US"/>
          </a:p>
        </p:txBody>
      </p:sp>
      <p:sp>
        <p:nvSpPr>
          <p:cNvPr id="6" name="Footer Placeholder 5"/>
          <p:cNvSpPr>
            <a:spLocks noGrp="1"/>
          </p:cNvSpPr>
          <p:nvPr>
            <p:ph type="ftr" sz="quarter" idx="11"/>
          </p:nvPr>
        </p:nvSpPr>
        <p:spPr>
          <a:xfrm>
            <a:off x="3124200" y="4771679"/>
            <a:ext cx="2895600" cy="274097"/>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71679"/>
            <a:ext cx="2133600" cy="274097"/>
          </a:xfrm>
          <a:prstGeom prst="rect">
            <a:avLst/>
          </a:prstGeom>
        </p:spPr>
        <p:txBody>
          <a:bodyPr/>
          <a:lstStyle/>
          <a:p>
            <a:fld id="{4AB888C7-909F-294F-8D58-CCD5DCAC4E92}" type="slidenum">
              <a:rPr lang="en-US" smtClean="0"/>
              <a:t>‹nº›</a:t>
            </a:fld>
            <a:endParaRPr lang="en-US"/>
          </a:p>
        </p:txBody>
      </p:sp>
    </p:spTree>
    <p:extLst>
      <p:ext uri="{BB962C8B-B14F-4D97-AF65-F5344CB8AC3E}">
        <p14:creationId xmlns:p14="http://schemas.microsoft.com/office/powerpoint/2010/main" val="277370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8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13F6F705-F7BD-4FF1-86C6-D95A9A71B04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05943" y="211486"/>
            <a:ext cx="8732115" cy="4725291"/>
          </a:xfrm>
          <a:prstGeom prst="rect">
            <a:avLst/>
          </a:prstGeom>
        </p:spPr>
      </p:pic>
      <p:sp>
        <p:nvSpPr>
          <p:cNvPr id="8" name="Retângulo 7">
            <a:extLst>
              <a:ext uri="{FF2B5EF4-FFF2-40B4-BE49-F238E27FC236}">
                <a16:creationId xmlns:a16="http://schemas.microsoft.com/office/drawing/2014/main" id="{C0D4D23D-465C-4F13-9A4E-B539B18B3203}"/>
              </a:ext>
            </a:extLst>
          </p:cNvPr>
          <p:cNvSpPr/>
          <p:nvPr userDrawn="1"/>
        </p:nvSpPr>
        <p:spPr>
          <a:xfrm>
            <a:off x="1031132" y="1368357"/>
            <a:ext cx="188068" cy="188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887798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127.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03.jpeg"/><Relationship Id="rId7"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102.jpeg"/><Relationship Id="rId10" Type="http://schemas.openxmlformats.org/officeDocument/2006/relationships/image" Target="../media/image99.jpeg"/><Relationship Id="rId4" Type="http://schemas.openxmlformats.org/officeDocument/2006/relationships/image" Target="../media/image96.jpeg"/><Relationship Id="rId9" Type="http://schemas.openxmlformats.org/officeDocument/2006/relationships/image" Target="../media/image100.jpeg"/></Relationships>
</file>

<file path=ppt/slides/_rels/slide128.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03.jpeg"/><Relationship Id="rId7" Type="http://schemas.openxmlformats.org/officeDocument/2006/relationships/image" Target="../media/image98.jpe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97.jpeg"/><Relationship Id="rId5" Type="http://schemas.openxmlformats.org/officeDocument/2006/relationships/image" Target="../media/image102.jpeg"/><Relationship Id="rId10" Type="http://schemas.openxmlformats.org/officeDocument/2006/relationships/image" Target="../media/image99.jpeg"/><Relationship Id="rId4" Type="http://schemas.openxmlformats.org/officeDocument/2006/relationships/image" Target="../media/image96.jpeg"/><Relationship Id="rId9" Type="http://schemas.openxmlformats.org/officeDocument/2006/relationships/image" Target="../media/image100.jpeg"/></Relationships>
</file>

<file path=ppt/slides/_rels/slide1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7.jpeg"/><Relationship Id="rId4" Type="http://schemas.openxmlformats.org/officeDocument/2006/relationships/image" Target="../media/image16.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1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19.xml"/><Relationship Id="rId6" Type="http://schemas.openxmlformats.org/officeDocument/2006/relationships/hyperlink" Target="about:blank"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7.wm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EK49T77VQOQ&amp;feature=youtube_gdata_player"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52.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4.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1708160"/>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PROGRAMAÇÃO ORIENTADA A OBJETOS</a:t>
            </a:r>
            <a:r>
              <a:rPr lang="en-US" sz="3500" dirty="0">
                <a:solidFill>
                  <a:srgbClr val="ED145B"/>
                </a:solidFill>
                <a:latin typeface="Gotham HTF" pitchFamily="50" charset="0"/>
                <a:cs typeface="Gotham HTF Medium"/>
              </a:rPr>
              <a:t> </a:t>
            </a:r>
          </a:p>
          <a:p>
            <a:pPr algn="ctr"/>
            <a:r>
              <a:rPr lang="en-US" sz="3500" dirty="0">
                <a:solidFill>
                  <a:srgbClr val="ED145B"/>
                </a:solidFill>
                <a:latin typeface="Gotham HTF" pitchFamily="50" charset="0"/>
                <a:cs typeface="Gotham HTF Medium"/>
              </a:rPr>
              <a:t>MÓDULO I</a:t>
            </a:r>
            <a:endParaRPr lang="en-US" sz="3500" dirty="0">
              <a:solidFill>
                <a:srgbClr val="ED145B"/>
              </a:solidFill>
              <a:latin typeface="Gotham HTF" pitchFamily="50" charset="0"/>
              <a:cs typeface="Gotham HTF Light"/>
            </a:endParaRPr>
          </a:p>
        </p:txBody>
      </p:sp>
      <p:pic>
        <p:nvPicPr>
          <p:cNvPr id="10" name="Gráfico 9">
            <a:extLst>
              <a:ext uri="{FF2B5EF4-FFF2-40B4-BE49-F238E27FC236}">
                <a16:creationId xmlns:a16="http://schemas.microsoft.com/office/drawing/2014/main" id="{9265FC28-AA8E-4F42-9ABD-814BDB086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1372" y="2192778"/>
            <a:ext cx="2017354" cy="2382006"/>
          </a:xfrm>
          <a:prstGeom prst="rect">
            <a:avLst/>
          </a:prstGeom>
        </p:spPr>
      </p:pic>
    </p:spTree>
    <p:extLst>
      <p:ext uri="{BB962C8B-B14F-4D97-AF65-F5344CB8AC3E}">
        <p14:creationId xmlns:p14="http://schemas.microsoft.com/office/powerpoint/2010/main" val="41158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ANALOGIA COM </a:t>
            </a:r>
            <a:r>
              <a:rPr lang="pt-BR" dirty="0">
                <a:solidFill>
                  <a:srgbClr val="ED145B"/>
                </a:solidFill>
                <a:latin typeface="Gotham HTF" pitchFamily="50" charset="0"/>
                <a:cs typeface="Gotham HTF Bold"/>
              </a:rPr>
              <a:t>INFORMÁTICA</a:t>
            </a:r>
            <a:endParaRPr lang="pt-BR" dirty="0">
              <a:solidFill>
                <a:srgbClr val="ED145B"/>
              </a:solidFill>
              <a:latin typeface="Gotham HTF" pitchFamily="50" charset="0"/>
              <a:cs typeface="Gotham HTF Light"/>
            </a:endParaRPr>
          </a:p>
        </p:txBody>
      </p:sp>
      <p:sp>
        <p:nvSpPr>
          <p:cNvPr id="5" name="Text Placeholder 1">
            <a:extLst>
              <a:ext uri="{FF2B5EF4-FFF2-40B4-BE49-F238E27FC236}">
                <a16:creationId xmlns:a16="http://schemas.microsoft.com/office/drawing/2014/main" id="{FFFABE78-4F0E-46EB-920D-72370C1DA465}"/>
              </a:ext>
            </a:extLst>
          </p:cNvPr>
          <p:cNvSpPr txBox="1">
            <a:spLocks/>
          </p:cNvSpPr>
          <p:nvPr/>
        </p:nvSpPr>
        <p:spPr>
          <a:xfrm>
            <a:off x="936051" y="1135823"/>
            <a:ext cx="2905873" cy="393710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50000"/>
              </a:lnSpc>
              <a:buNone/>
              <a:defRPr/>
            </a:pPr>
            <a:r>
              <a:rPr lang="pt-BR" sz="1100" dirty="0">
                <a:solidFill>
                  <a:srgbClr val="ED145B"/>
                </a:solidFill>
                <a:latin typeface="Gotham HTF Medium" pitchFamily="50" charset="0"/>
              </a:rPr>
              <a:t>Sistema de Caixa Eletrônico</a:t>
            </a:r>
          </a:p>
          <a:p>
            <a:pPr marL="177800" indent="-177800" algn="just">
              <a:lnSpc>
                <a:spcPct val="150000"/>
              </a:lnSpc>
              <a:buClr>
                <a:srgbClr val="ED145B"/>
              </a:buClr>
              <a:buFont typeface="Arial" panose="020B0604020202020204" pitchFamily="34" charset="0"/>
              <a:buChar char="•"/>
              <a:defRPr/>
            </a:pPr>
            <a:r>
              <a:rPr lang="pt-BR" sz="1100" dirty="0">
                <a:solidFill>
                  <a:schemeClr val="tx1">
                    <a:lumMod val="65000"/>
                    <a:lumOff val="35000"/>
                  </a:schemeClr>
                </a:solidFill>
                <a:latin typeface="Gotham HTF Light" pitchFamily="50" charset="0"/>
              </a:rPr>
              <a:t>Objeto: Cliente</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Endereço</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CPF</a:t>
            </a:r>
          </a:p>
          <a:p>
            <a:pPr marL="361950" lvl="1" indent="-177800"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RG</a:t>
            </a:r>
          </a:p>
          <a:p>
            <a:pPr algn="just">
              <a:lnSpc>
                <a:spcPct val="150000"/>
              </a:lnSpc>
              <a:buClr>
                <a:srgbClr val="ED145B"/>
              </a:buClr>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marL="177800" indent="-177800" algn="just">
              <a:lnSpc>
                <a:spcPct val="150000"/>
              </a:lnSpc>
              <a:buClr>
                <a:srgbClr val="ED145B"/>
              </a:buClr>
              <a:buFont typeface="Arial" panose="020B0604020202020204" pitchFamily="34" charset="0"/>
              <a:buChar char="•"/>
              <a:defRPr/>
            </a:pPr>
            <a:r>
              <a:rPr lang="pt-BR" sz="1100" dirty="0">
                <a:solidFill>
                  <a:schemeClr val="tx1">
                    <a:lumMod val="65000"/>
                    <a:lumOff val="35000"/>
                  </a:schemeClr>
                </a:solidFill>
                <a:latin typeface="Gotham HTF Light" pitchFamily="50" charset="0"/>
              </a:rPr>
              <a:t>Objeto: Conta Corrente</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Agência</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Número</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Saldo</a:t>
            </a:r>
          </a:p>
          <a:p>
            <a:pPr marL="361950" lvl="1" indent="-198438" algn="just">
              <a:lnSpc>
                <a:spcPct val="150000"/>
              </a:lnSpc>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Cliente</a:t>
            </a:r>
          </a:p>
        </p:txBody>
      </p:sp>
      <p:pic>
        <p:nvPicPr>
          <p:cNvPr id="6" name="Picture 4">
            <a:extLst>
              <a:ext uri="{FF2B5EF4-FFF2-40B4-BE49-F238E27FC236}">
                <a16:creationId xmlns:a16="http://schemas.microsoft.com/office/drawing/2014/main" id="{714EE4B0-038E-4BC4-A5D0-E032CB52F199}"/>
              </a:ext>
            </a:extLst>
          </p:cNvPr>
          <p:cNvPicPr>
            <a:picLocks noChangeAspect="1" noChangeArrowheads="1"/>
          </p:cNvPicPr>
          <p:nvPr/>
        </p:nvPicPr>
        <p:blipFill>
          <a:blip r:embed="rId3"/>
          <a:stretch>
            <a:fillRect/>
          </a:stretch>
        </p:blipFill>
        <p:spPr bwMode="auto">
          <a:xfrm>
            <a:off x="3174274" y="1133773"/>
            <a:ext cx="5262959" cy="342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4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1053716" y="1229058"/>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50000"/>
              </a:lnSpc>
              <a:spcBef>
                <a:spcPct val="30000"/>
              </a:spcBef>
              <a:buClr>
                <a:srgbClr val="F0265D"/>
              </a:buClr>
              <a:buFont typeface="+mj-lt"/>
              <a:buAutoNum type="arabicPeriod" startAt="2"/>
            </a:pPr>
            <a:r>
              <a:rPr lang="pt-BR" sz="1200" dirty="0">
                <a:solidFill>
                  <a:schemeClr val="tx1">
                    <a:lumMod val="65000"/>
                    <a:lumOff val="35000"/>
                  </a:schemeClr>
                </a:solidFill>
                <a:latin typeface="Gotham HTF Light" pitchFamily="50" charset="0"/>
                <a:cs typeface="Courier New" pitchFamily="49" charset="0"/>
              </a:rPr>
              <a:t>Crie uma classe denominada </a:t>
            </a:r>
            <a:r>
              <a:rPr lang="pt-BR" sz="1200" dirty="0">
                <a:solidFill>
                  <a:srgbClr val="F0265D"/>
                </a:solidFill>
                <a:latin typeface="Gotham HTF Light" pitchFamily="50" charset="0"/>
                <a:cs typeface="Courier New" pitchFamily="49" charset="0"/>
              </a:rPr>
              <a:t>Elevador</a:t>
            </a:r>
            <a:r>
              <a:rPr lang="pt-BR" sz="1200" dirty="0">
                <a:solidFill>
                  <a:srgbClr val="000000"/>
                </a:solidFill>
                <a:latin typeface="Gotham HTF Light" pitchFamily="50" charset="0"/>
                <a:cs typeface="Courier New" pitchFamily="49" charset="0"/>
              </a:rPr>
              <a:t> </a:t>
            </a:r>
            <a:r>
              <a:rPr lang="pt-BR" sz="1200" dirty="0">
                <a:solidFill>
                  <a:schemeClr val="tx1">
                    <a:lumMod val="65000"/>
                    <a:lumOff val="35000"/>
                  </a:schemeClr>
                </a:solidFill>
                <a:latin typeface="Gotham HTF Light" pitchFamily="50" charset="0"/>
                <a:cs typeface="Courier New" pitchFamily="49" charset="0"/>
              </a:rPr>
              <a:t>para armazenar as informações de um elevador dentro de um prédio. A classe deve armazenar o andar atual (0=térreo), total de andares no prédio, excluindo o térreo, capacidade do elevador (em pessoas), e quantas pessoas estão presentes nele.</a:t>
            </a:r>
          </a:p>
          <a:p>
            <a:pPr marL="0" indent="0">
              <a:lnSpc>
                <a:spcPct val="150000"/>
              </a:lnSpc>
              <a:spcBef>
                <a:spcPct val="30000"/>
              </a:spcBef>
              <a:buClr>
                <a:schemeClr val="bg2"/>
              </a:buClr>
            </a:pPr>
            <a:r>
              <a:rPr lang="pt-BR" sz="1200" dirty="0">
                <a:solidFill>
                  <a:schemeClr val="tx1">
                    <a:lumMod val="65000"/>
                    <a:lumOff val="35000"/>
                  </a:schemeClr>
                </a:solidFill>
                <a:latin typeface="Gotham HTF Light" pitchFamily="50" charset="0"/>
                <a:cs typeface="Courier New" pitchFamily="49" charset="0"/>
              </a:rPr>
              <a:t>	A classe deve também disponibilizar os seguintes métodos:</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inicializa</a:t>
            </a:r>
            <a:r>
              <a:rPr lang="pt-BR" sz="1200" dirty="0">
                <a:solidFill>
                  <a:schemeClr val="tx1">
                    <a:lumMod val="65000"/>
                    <a:lumOff val="35000"/>
                  </a:schemeClr>
                </a:solidFill>
                <a:latin typeface="Gotham HTF Light" pitchFamily="50" charset="0"/>
                <a:cs typeface="Courier New" pitchFamily="49" charset="0"/>
              </a:rPr>
              <a:t>:</a:t>
            </a:r>
            <a:r>
              <a:rPr lang="pt-BR" sz="1200" dirty="0">
                <a:solidFill>
                  <a:srgbClr val="000000"/>
                </a:solidFill>
                <a:latin typeface="Gotham HTF Light" pitchFamily="50" charset="0"/>
                <a:cs typeface="Courier New" pitchFamily="49" charset="0"/>
              </a:rPr>
              <a:t> </a:t>
            </a:r>
            <a:r>
              <a:rPr lang="pt-BR" sz="1200" dirty="0">
                <a:solidFill>
                  <a:schemeClr val="tx1">
                    <a:lumMod val="65000"/>
                    <a:lumOff val="35000"/>
                  </a:schemeClr>
                </a:solidFill>
                <a:latin typeface="Gotham HTF Light" pitchFamily="50" charset="0"/>
                <a:cs typeface="Courier New" pitchFamily="49" charset="0"/>
              </a:rPr>
              <a:t>que deve receber como parâmetros: a capacidade do elevador e o total de andares no prédio;</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entra</a:t>
            </a:r>
            <a:r>
              <a:rPr lang="pt-BR" sz="1200" dirty="0">
                <a:solidFill>
                  <a:schemeClr val="tx1">
                    <a:lumMod val="65000"/>
                    <a:lumOff val="35000"/>
                  </a:schemeClr>
                </a:solidFill>
                <a:latin typeface="Gotham HTF Light" pitchFamily="50" charset="0"/>
                <a:cs typeface="Courier New" pitchFamily="49" charset="0"/>
              </a:rPr>
              <a:t>: para acrescentar uma pessoa no elevador;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sai</a:t>
            </a:r>
            <a:r>
              <a:rPr lang="pt-BR" sz="1200" dirty="0">
                <a:solidFill>
                  <a:schemeClr val="tx1">
                    <a:lumMod val="65000"/>
                    <a:lumOff val="35000"/>
                  </a:schemeClr>
                </a:solidFill>
                <a:latin typeface="Gotham HTF Light" pitchFamily="50" charset="0"/>
                <a:cs typeface="Courier New" pitchFamily="49" charset="0"/>
              </a:rPr>
              <a:t>: para remover uma pessoa do elevador;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sobe</a:t>
            </a:r>
            <a:r>
              <a:rPr lang="pt-BR" sz="1200" dirty="0">
                <a:solidFill>
                  <a:schemeClr val="tx1">
                    <a:lumMod val="65000"/>
                    <a:lumOff val="35000"/>
                  </a:schemeClr>
                </a:solidFill>
                <a:latin typeface="Gotham HTF Light" pitchFamily="50" charset="0"/>
                <a:cs typeface="Courier New" pitchFamily="49" charset="0"/>
              </a:rPr>
              <a:t>: para subir um andar;</a:t>
            </a:r>
          </a:p>
          <a:p>
            <a:pPr marL="1114425" lvl="3" indent="-257175">
              <a:lnSpc>
                <a:spcPct val="150000"/>
              </a:lnSpc>
              <a:spcBef>
                <a:spcPct val="30000"/>
              </a:spcBef>
              <a:buClr>
                <a:schemeClr val="bg2"/>
              </a:buClr>
              <a:buFont typeface="Wingdings" pitchFamily="2" charset="2"/>
              <a:buChar char="§"/>
            </a:pPr>
            <a:r>
              <a:rPr lang="pt-BR" sz="1200" dirty="0">
                <a:solidFill>
                  <a:srgbClr val="F0265D"/>
                </a:solidFill>
                <a:latin typeface="Gotham HTF Light" pitchFamily="50" charset="0"/>
                <a:cs typeface="Courier New" pitchFamily="49" charset="0"/>
              </a:rPr>
              <a:t>desce</a:t>
            </a:r>
            <a:r>
              <a:rPr lang="pt-BR" sz="1200" dirty="0">
                <a:solidFill>
                  <a:schemeClr val="tx1">
                    <a:lumMod val="65000"/>
                    <a:lumOff val="35000"/>
                  </a:schemeClr>
                </a:solidFill>
                <a:latin typeface="Gotham HTF Light" pitchFamily="50" charset="0"/>
                <a:cs typeface="Courier New" pitchFamily="49" charset="0"/>
              </a:rPr>
              <a:t>: para descer um andar.</a:t>
            </a:r>
          </a:p>
          <a:p>
            <a:pPr marL="342900" lvl="1" indent="-342900">
              <a:lnSpc>
                <a:spcPct val="150000"/>
              </a:lnSpc>
              <a:buFont typeface="+mj-lt"/>
              <a:buAutoNum type="arabicPeriod"/>
            </a:pPr>
            <a:endParaRPr lang="pt-BR" sz="120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6110356A-7D13-40DD-B49B-BD9874C23618}"/>
              </a:ext>
            </a:extLst>
          </p:cNvPr>
          <p:cNvSpPr txBox="1"/>
          <p:nvPr/>
        </p:nvSpPr>
        <p:spPr>
          <a:xfrm>
            <a:off x="1053717" y="6719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MAIS DESCANSOS!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31764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3.3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Light"/>
              </a:rPr>
              <a:t>CONSTRUTORES</a:t>
            </a:r>
            <a:endParaRPr lang="pt-BR" sz="2400" dirty="0">
              <a:solidFill>
                <a:srgbClr val="ED145B"/>
              </a:solidFill>
              <a:latin typeface="Gotham HTF" pitchFamily="50" charset="0"/>
              <a:cs typeface="Gotham HTF Bold"/>
            </a:endParaRPr>
          </a:p>
        </p:txBody>
      </p:sp>
    </p:spTree>
    <p:extLst>
      <p:ext uri="{BB962C8B-B14F-4D97-AF65-F5344CB8AC3E}">
        <p14:creationId xmlns:p14="http://schemas.microsoft.com/office/powerpoint/2010/main" val="39229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2A22D080-7657-4DE1-9B82-AE511D3EAED5}"/>
              </a:ext>
            </a:extLst>
          </p:cNvPr>
          <p:cNvSpPr/>
          <p:nvPr/>
        </p:nvSpPr>
        <p:spPr>
          <a:xfrm>
            <a:off x="2952539" y="2766361"/>
            <a:ext cx="3397949" cy="755238"/>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1161007"/>
          </a:xfrm>
          <a:prstGeom prst="rect">
            <a:avLst/>
          </a:prstGeom>
          <a:noFill/>
        </p:spPr>
        <p:txBody>
          <a:bodyPr wrap="square" tIns="35100" rtlCol="0">
            <a:spAutoFit/>
          </a:bodyPr>
          <a:lstStyle/>
          <a:p>
            <a:pPr>
              <a:lnSpc>
                <a:spcPct val="150000"/>
              </a:lnSpc>
              <a:defRPr/>
            </a:pPr>
            <a:r>
              <a:rPr lang="pt-BR" sz="1200" dirty="0">
                <a:solidFill>
                  <a:schemeClr val="tx1">
                    <a:lumMod val="65000"/>
                    <a:lumOff val="35000"/>
                  </a:schemeClr>
                </a:solidFill>
                <a:latin typeface="Gotham HTF Light" pitchFamily="50" charset="0"/>
              </a:rPr>
              <a:t>São métodos representados pelo mesmo nome da classe e que permitem parametrizar o objeto no momento da sua instanciação.</a:t>
            </a:r>
          </a:p>
          <a:p>
            <a:pPr algn="just">
              <a:lnSpc>
                <a:spcPct val="150000"/>
              </a:lnSpc>
              <a:defRPr/>
            </a:pPr>
            <a:endParaRPr lang="pt-BR" sz="1200" dirty="0">
              <a:latin typeface="Gotham HTF Light" pitchFamily="50" charset="0"/>
            </a:endParaRPr>
          </a:p>
          <a:p>
            <a:pPr marL="171450" indent="-171450">
              <a:lnSpc>
                <a:spcPct val="150000"/>
              </a:lnSpc>
              <a:spcAft>
                <a:spcPts val="900"/>
              </a:spcAft>
              <a:buClr>
                <a:srgbClr val="ED145B"/>
              </a:buClr>
              <a:buFont typeface="Arial" panose="020B0604020202020204" pitchFamily="34" charset="0"/>
              <a:buChar char="•"/>
            </a:pPr>
            <a:endParaRPr lang="pt-BR" sz="1200" dirty="0">
              <a:solidFill>
                <a:schemeClr val="tx1">
                  <a:lumMod val="65000"/>
                  <a:lumOff val="35000"/>
                </a:schemeClr>
              </a:solidFill>
              <a:latin typeface="Gotham HTF Light" pitchFamily="50" charset="0"/>
            </a:endParaRPr>
          </a:p>
        </p:txBody>
      </p:sp>
      <p:sp>
        <p:nvSpPr>
          <p:cNvPr id="2" name="Retângulo 1">
            <a:extLst>
              <a:ext uri="{FF2B5EF4-FFF2-40B4-BE49-F238E27FC236}">
                <a16:creationId xmlns:a16="http://schemas.microsoft.com/office/drawing/2014/main" id="{ED714673-A7BC-4FAA-9C6E-898001AD79AE}"/>
              </a:ext>
            </a:extLst>
          </p:cNvPr>
          <p:cNvSpPr/>
          <p:nvPr/>
        </p:nvSpPr>
        <p:spPr>
          <a:xfrm>
            <a:off x="3393733" y="2999586"/>
            <a:ext cx="2515561" cy="276999"/>
          </a:xfrm>
          <a:prstGeom prst="rect">
            <a:avLst/>
          </a:prstGeom>
        </p:spPr>
        <p:txBody>
          <a:bodyPr wrap="none">
            <a:spAutoFit/>
          </a:bodyPr>
          <a:lstStyle/>
          <a:p>
            <a:pPr algn="ctr">
              <a:defRPr/>
            </a:pPr>
            <a:r>
              <a:rPr lang="pt-BR" sz="1200" dirty="0">
                <a:latin typeface="Gotham HTF Medium" pitchFamily="50" charset="0"/>
              </a:rPr>
              <a:t>Produto </a:t>
            </a:r>
            <a:r>
              <a:rPr lang="pt-BR" sz="1200" dirty="0" err="1">
                <a:latin typeface="Gotham HTF Medium" pitchFamily="50" charset="0"/>
              </a:rPr>
              <a:t>objProduto</a:t>
            </a:r>
            <a:r>
              <a:rPr lang="pt-BR" sz="1200" dirty="0">
                <a:latin typeface="Gotham HTF Medium" pitchFamily="50" charset="0"/>
              </a:rPr>
              <a:t> = new </a:t>
            </a:r>
            <a:r>
              <a:rPr lang="pt-BR" sz="1200" dirty="0">
                <a:solidFill>
                  <a:srgbClr val="FF0000"/>
                </a:solidFill>
                <a:latin typeface="Gotham HTF Medium" pitchFamily="50" charset="0"/>
              </a:rPr>
              <a:t>Produto()</a:t>
            </a:r>
            <a:r>
              <a:rPr lang="pt-BR" sz="1200" dirty="0">
                <a:latin typeface="Gotham HTF Medium" pitchFamily="50" charset="0"/>
              </a:rPr>
              <a:t>;</a:t>
            </a:r>
          </a:p>
        </p:txBody>
      </p:sp>
      <p:sp>
        <p:nvSpPr>
          <p:cNvPr id="3" name="Balão de Fala: Retângulo com Cantos Arredondados 2">
            <a:extLst>
              <a:ext uri="{FF2B5EF4-FFF2-40B4-BE49-F238E27FC236}">
                <a16:creationId xmlns:a16="http://schemas.microsoft.com/office/drawing/2014/main" id="{BE6BD7F6-0DF1-4A97-8092-1222E6FA3F44}"/>
              </a:ext>
            </a:extLst>
          </p:cNvPr>
          <p:cNvSpPr/>
          <p:nvPr/>
        </p:nvSpPr>
        <p:spPr>
          <a:xfrm rot="10800000">
            <a:off x="2992601" y="3754823"/>
            <a:ext cx="3010940" cy="731665"/>
          </a:xfrm>
          <a:prstGeom prst="wedgeRoundRectCallout">
            <a:avLst>
              <a:gd name="adj1" fmla="val -36273"/>
              <a:gd name="adj2" fmla="val 115876"/>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4" name="Retângulo 3">
            <a:extLst>
              <a:ext uri="{FF2B5EF4-FFF2-40B4-BE49-F238E27FC236}">
                <a16:creationId xmlns:a16="http://schemas.microsoft.com/office/drawing/2014/main" id="{4F9038F1-619B-41CD-B100-C6A459E39487}"/>
              </a:ext>
            </a:extLst>
          </p:cNvPr>
          <p:cNvSpPr/>
          <p:nvPr/>
        </p:nvSpPr>
        <p:spPr>
          <a:xfrm>
            <a:off x="3091683" y="3860658"/>
            <a:ext cx="2812774" cy="577081"/>
          </a:xfrm>
          <a:prstGeom prst="rect">
            <a:avLst/>
          </a:prstGeom>
        </p:spPr>
        <p:txBody>
          <a:bodyPr wrap="square">
            <a:spAutoFit/>
          </a:bodyPr>
          <a:lstStyle/>
          <a:p>
            <a:pPr algn="ctr"/>
            <a:r>
              <a:rPr lang="pt-BR" sz="1050" dirty="0">
                <a:solidFill>
                  <a:srgbClr val="F0265D"/>
                </a:solidFill>
                <a:latin typeface="Gotham HTF Light" pitchFamily="50" charset="0"/>
              </a:rPr>
              <a:t>Método construtor sem parâmetros, caso você não crie o método, será automaticamente gerado pela JVM.</a:t>
            </a:r>
          </a:p>
        </p:txBody>
      </p:sp>
    </p:spTree>
    <p:extLst>
      <p:ext uri="{BB962C8B-B14F-4D97-AF65-F5344CB8AC3E}">
        <p14:creationId xmlns:p14="http://schemas.microsoft.com/office/powerpoint/2010/main" val="39988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40"/>
            <a:ext cx="5564891" cy="783661"/>
          </a:xfrm>
          <a:prstGeom prst="rect">
            <a:avLst/>
          </a:prstGeom>
          <a:noFill/>
        </p:spPr>
        <p:txBody>
          <a:bodyPr wrap="square" tIns="35100" rtlCol="0">
            <a:spAutoFit/>
          </a:bodyPr>
          <a:lstStyle/>
          <a:p>
            <a:pPr>
              <a:lnSpc>
                <a:spcPct val="150000"/>
              </a:lnSpc>
              <a:defRPr/>
            </a:pPr>
            <a:r>
              <a:rPr lang="pt-BR" sz="1050" dirty="0">
                <a:solidFill>
                  <a:schemeClr val="tx1">
                    <a:lumMod val="65000"/>
                    <a:lumOff val="35000"/>
                  </a:schemeClr>
                </a:solidFill>
                <a:latin typeface="Gotham HTF Light" pitchFamily="50" charset="0"/>
              </a:rPr>
              <a:t>É uma boa prática criar um construtor preenchido e outro vazio. Caso queira, poderá criar mais construtores com assinaturas distintas.</a:t>
            </a:r>
          </a:p>
          <a:p>
            <a:pPr marL="171450" indent="-171450">
              <a:lnSpc>
                <a:spcPct val="150000"/>
              </a:lnSpc>
              <a:spcAft>
                <a:spcPts val="900"/>
              </a:spcAft>
              <a:buClr>
                <a:srgbClr val="ED145B"/>
              </a:buClr>
              <a:buFont typeface="Arial" panose="020B0604020202020204" pitchFamily="34" charset="0"/>
              <a:buChar char="•"/>
            </a:pPr>
            <a:endParaRPr lang="pt-BR" sz="1050" dirty="0">
              <a:solidFill>
                <a:schemeClr val="tx1">
                  <a:lumMod val="65000"/>
                  <a:lumOff val="35000"/>
                </a:schemeClr>
              </a:solidFill>
              <a:latin typeface="Gotham HTF Light" pitchFamily="50" charset="0"/>
            </a:endParaRPr>
          </a:p>
        </p:txBody>
      </p:sp>
      <p:pic>
        <p:nvPicPr>
          <p:cNvPr id="9" name="Imagem 8">
            <a:extLst>
              <a:ext uri="{FF2B5EF4-FFF2-40B4-BE49-F238E27FC236}">
                <a16:creationId xmlns:a16="http://schemas.microsoft.com/office/drawing/2014/main" id="{8C8A7125-F6F8-40EB-8FC0-465BDCDE6F0B}"/>
              </a:ext>
            </a:extLst>
          </p:cNvPr>
          <p:cNvPicPr>
            <a:picLocks noChangeAspect="1"/>
          </p:cNvPicPr>
          <p:nvPr/>
        </p:nvPicPr>
        <p:blipFill>
          <a:blip r:embed="rId2"/>
          <a:stretch>
            <a:fillRect/>
          </a:stretch>
        </p:blipFill>
        <p:spPr>
          <a:xfrm>
            <a:off x="2241041" y="2210576"/>
            <a:ext cx="4661918" cy="2627518"/>
          </a:xfrm>
          <a:prstGeom prst="rect">
            <a:avLst/>
          </a:prstGeom>
        </p:spPr>
      </p:pic>
    </p:spTree>
    <p:extLst>
      <p:ext uri="{BB962C8B-B14F-4D97-AF65-F5344CB8AC3E}">
        <p14:creationId xmlns:p14="http://schemas.microsoft.com/office/powerpoint/2010/main" val="249155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607009"/>
          </a:xfrm>
          <a:prstGeom prst="rect">
            <a:avLst/>
          </a:prstGeom>
          <a:noFill/>
        </p:spPr>
        <p:txBody>
          <a:bodyPr wrap="square" tIns="35100" rtlCol="0">
            <a:spAutoFit/>
          </a:bodyPr>
          <a:lstStyle/>
          <a:p>
            <a:pPr algn="just">
              <a:lnSpc>
                <a:spcPct val="150000"/>
              </a:lnSpc>
              <a:defRPr/>
            </a:pPr>
            <a:r>
              <a:rPr lang="pt-BR" sz="1200" dirty="0">
                <a:solidFill>
                  <a:schemeClr val="tx1">
                    <a:lumMod val="65000"/>
                    <a:lumOff val="35000"/>
                  </a:schemeClr>
                </a:solidFill>
                <a:latin typeface="Gotham HTF Light" pitchFamily="50" charset="0"/>
              </a:rPr>
              <a:t>Na classe de Teste, você poderá instanciar o objeto de duas formas:</a:t>
            </a:r>
          </a:p>
          <a:p>
            <a:pPr algn="just">
              <a:lnSpc>
                <a:spcPct val="150000"/>
              </a:lnSpc>
              <a:defRPr/>
            </a:pPr>
            <a:r>
              <a:rPr lang="pt-BR" sz="1200" dirty="0">
                <a:solidFill>
                  <a:srgbClr val="F0265D"/>
                </a:solidFill>
                <a:latin typeface="Gotham HTF Light" pitchFamily="50" charset="0"/>
              </a:rPr>
              <a:t>Forma 2:</a:t>
            </a:r>
          </a:p>
        </p:txBody>
      </p:sp>
      <p:pic>
        <p:nvPicPr>
          <p:cNvPr id="6" name="Picture 2">
            <a:extLst>
              <a:ext uri="{FF2B5EF4-FFF2-40B4-BE49-F238E27FC236}">
                <a16:creationId xmlns:a16="http://schemas.microsoft.com/office/drawing/2014/main" id="{3F993098-96A8-4C43-8E3D-777754078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424" y="2574132"/>
            <a:ext cx="7068155" cy="172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18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CONSTRUTORES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448539"/>
            <a:ext cx="5564891" cy="607009"/>
          </a:xfrm>
          <a:prstGeom prst="rect">
            <a:avLst/>
          </a:prstGeom>
          <a:noFill/>
        </p:spPr>
        <p:txBody>
          <a:bodyPr wrap="square" tIns="35100" rtlCol="0">
            <a:spAutoFit/>
          </a:bodyPr>
          <a:lstStyle/>
          <a:p>
            <a:pPr algn="just">
              <a:lnSpc>
                <a:spcPct val="150000"/>
              </a:lnSpc>
              <a:defRPr/>
            </a:pPr>
            <a:r>
              <a:rPr lang="pt-BR" sz="1200" dirty="0">
                <a:solidFill>
                  <a:schemeClr val="tx1">
                    <a:lumMod val="65000"/>
                    <a:lumOff val="35000"/>
                  </a:schemeClr>
                </a:solidFill>
                <a:latin typeface="Gotham HTF Light" pitchFamily="50" charset="0"/>
              </a:rPr>
              <a:t>Na classe de Teste, você poderá instanciar o objeto de duas formas:</a:t>
            </a:r>
          </a:p>
          <a:p>
            <a:pPr algn="just">
              <a:lnSpc>
                <a:spcPct val="150000"/>
              </a:lnSpc>
              <a:defRPr/>
            </a:pPr>
            <a:r>
              <a:rPr lang="pt-BR" sz="1200" dirty="0">
                <a:solidFill>
                  <a:srgbClr val="F0265D"/>
                </a:solidFill>
                <a:latin typeface="Gotham HTF Light" pitchFamily="50" charset="0"/>
              </a:rPr>
              <a:t>Forma 1:</a:t>
            </a:r>
          </a:p>
        </p:txBody>
      </p:sp>
      <p:pic>
        <p:nvPicPr>
          <p:cNvPr id="8" name="Picture 2">
            <a:extLst>
              <a:ext uri="{FF2B5EF4-FFF2-40B4-BE49-F238E27FC236}">
                <a16:creationId xmlns:a16="http://schemas.microsoft.com/office/drawing/2014/main" id="{0F6559B8-9AFB-4B18-9C0D-95764F368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848" y="2148391"/>
            <a:ext cx="5845641" cy="244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1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99039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ATRIBUTOS DE </a:t>
            </a:r>
            <a:r>
              <a:rPr lang="pt-BR" dirty="0">
                <a:solidFill>
                  <a:srgbClr val="ED145B"/>
                </a:solidFill>
                <a:latin typeface="Gotham HTF" pitchFamily="50" charset="0"/>
                <a:cs typeface="Gotham HTF Bold"/>
              </a:rPr>
              <a:t>REFERÊNCIA</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136458"/>
            <a:ext cx="5564891" cy="450941"/>
          </a:xfrm>
          <a:prstGeom prst="rect">
            <a:avLst/>
          </a:prstGeom>
          <a:noFill/>
        </p:spPr>
        <p:txBody>
          <a:bodyPr wrap="square" tIns="35100" rtlCol="0">
            <a:spAutoFit/>
          </a:bodyPr>
          <a:lstStyle/>
          <a:p>
            <a:pPr algn="just">
              <a:defRPr/>
            </a:pPr>
            <a:r>
              <a:rPr lang="pt-BR" sz="1200" dirty="0">
                <a:solidFill>
                  <a:schemeClr val="tx1">
                    <a:lumMod val="65000"/>
                    <a:lumOff val="35000"/>
                  </a:schemeClr>
                </a:solidFill>
                <a:latin typeface="Gotham HTF Light" pitchFamily="50" charset="0"/>
              </a:rPr>
              <a:t>Os atributos de referência representam outros atributos pertencentes a uma outra classe. Exemplo:</a:t>
            </a:r>
          </a:p>
        </p:txBody>
      </p:sp>
      <p:pic>
        <p:nvPicPr>
          <p:cNvPr id="3" name="Imagem 2">
            <a:extLst>
              <a:ext uri="{FF2B5EF4-FFF2-40B4-BE49-F238E27FC236}">
                <a16:creationId xmlns:a16="http://schemas.microsoft.com/office/drawing/2014/main" id="{148CBEC7-FB56-4AC6-A652-5CB6E5B911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88435" y="1649401"/>
            <a:ext cx="5367131" cy="3309377"/>
          </a:xfrm>
          <a:prstGeom prst="rect">
            <a:avLst/>
          </a:prstGeom>
        </p:spPr>
      </p:pic>
    </p:spTree>
    <p:extLst>
      <p:ext uri="{BB962C8B-B14F-4D97-AF65-F5344CB8AC3E}">
        <p14:creationId xmlns:p14="http://schemas.microsoft.com/office/powerpoint/2010/main" val="348125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99039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ATRIBUTOS DE </a:t>
            </a:r>
            <a:r>
              <a:rPr lang="pt-BR" dirty="0">
                <a:solidFill>
                  <a:srgbClr val="ED145B"/>
                </a:solidFill>
                <a:latin typeface="Gotham HTF" pitchFamily="50" charset="0"/>
                <a:cs typeface="Gotham HTF Bold"/>
              </a:rPr>
              <a:t>REFERÊNCIA</a:t>
            </a:r>
            <a:endParaRPr lang="pt-BR" dirty="0">
              <a:solidFill>
                <a:srgbClr val="ED145B"/>
              </a:solidFill>
              <a:latin typeface="Gotham HTF" pitchFamily="50" charset="0"/>
              <a:cs typeface="Gotham HTF Light"/>
            </a:endParaRPr>
          </a:p>
        </p:txBody>
      </p:sp>
      <p:sp>
        <p:nvSpPr>
          <p:cNvPr id="8" name="TextBox 3">
            <a:extLst>
              <a:ext uri="{FF2B5EF4-FFF2-40B4-BE49-F238E27FC236}">
                <a16:creationId xmlns:a16="http://schemas.microsoft.com/office/drawing/2014/main" id="{CD1D1494-9D73-4E54-B2E7-BCABDA583353}"/>
              </a:ext>
            </a:extLst>
          </p:cNvPr>
          <p:cNvSpPr txBox="1"/>
          <p:nvPr/>
        </p:nvSpPr>
        <p:spPr>
          <a:xfrm>
            <a:off x="939416" y="1448540"/>
            <a:ext cx="5564891" cy="289358"/>
          </a:xfrm>
          <a:prstGeom prst="rect">
            <a:avLst/>
          </a:prstGeom>
          <a:noFill/>
        </p:spPr>
        <p:txBody>
          <a:bodyPr wrap="square" tIns="35100" rtlCol="0">
            <a:spAutoFit/>
          </a:bodyPr>
          <a:lstStyle/>
          <a:p>
            <a:pPr algn="just">
              <a:defRPr/>
            </a:pPr>
            <a:r>
              <a:rPr lang="pt-BR" sz="1350" dirty="0">
                <a:solidFill>
                  <a:schemeClr val="tx1">
                    <a:lumMod val="65000"/>
                    <a:lumOff val="35000"/>
                  </a:schemeClr>
                </a:solidFill>
                <a:latin typeface="Gotham HTF Light" pitchFamily="50" charset="0"/>
              </a:rPr>
              <a:t>Inicie um novo projeto chamado: </a:t>
            </a:r>
            <a:r>
              <a:rPr lang="pt-BR" sz="1350" dirty="0">
                <a:solidFill>
                  <a:srgbClr val="F0265D"/>
                </a:solidFill>
                <a:latin typeface="Gotham HTF Light" pitchFamily="50" charset="0"/>
              </a:rPr>
              <a:t>Referencia</a:t>
            </a:r>
            <a:r>
              <a:rPr lang="pt-BR" sz="1350" dirty="0">
                <a:solidFill>
                  <a:schemeClr val="tx1">
                    <a:lumMod val="65000"/>
                    <a:lumOff val="35000"/>
                  </a:schemeClr>
                </a:solidFill>
                <a:latin typeface="Gotham HTF Light" pitchFamily="50" charset="0"/>
              </a:rPr>
              <a:t> e monte as seguintes classes:</a:t>
            </a:r>
          </a:p>
        </p:txBody>
      </p:sp>
    </p:spTree>
    <p:extLst>
      <p:ext uri="{BB962C8B-B14F-4D97-AF65-F5344CB8AC3E}">
        <p14:creationId xmlns:p14="http://schemas.microsoft.com/office/powerpoint/2010/main" val="17006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B7773F3-2098-474F-AC84-E1BE0E45A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09" y="523155"/>
            <a:ext cx="7148984" cy="4101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0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4B90270-EF6A-4F46-A5B9-089A10364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96" y="428059"/>
            <a:ext cx="5844209" cy="429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07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ANALOGIA COM </a:t>
            </a:r>
            <a:r>
              <a:rPr lang="pt-BR" dirty="0">
                <a:solidFill>
                  <a:srgbClr val="ED145B"/>
                </a:solidFill>
                <a:latin typeface="Gotham HTF" pitchFamily="50" charset="0"/>
                <a:cs typeface="Gotham HTF Bold"/>
              </a:rPr>
              <a:t>INFORMÁTICA</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83D9EE7-0CF5-421B-8870-106CD1C2EBE3}"/>
              </a:ext>
            </a:extLst>
          </p:cNvPr>
          <p:cNvSpPr txBox="1">
            <a:spLocks/>
          </p:cNvSpPr>
          <p:nvPr/>
        </p:nvSpPr>
        <p:spPr>
          <a:xfrm>
            <a:off x="936051" y="1178782"/>
            <a:ext cx="4456706" cy="422810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pt-BR" sz="1100" dirty="0">
                <a:solidFill>
                  <a:srgbClr val="ED145B"/>
                </a:solidFill>
                <a:latin typeface="Gotham HTF Medium" pitchFamily="50" charset="0"/>
              </a:rPr>
              <a:t>Sistema de Vendas pela Internet (e-commerce)</a:t>
            </a:r>
          </a:p>
          <a:p>
            <a:pPr>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Produto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Descrição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Valor</a:t>
            </a:r>
          </a:p>
          <a:p>
            <a:pPr lvl="1">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Estoque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Produto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Quantidade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Prazo de Validade</a:t>
            </a:r>
          </a:p>
          <a:p>
            <a:pPr lvl="1">
              <a:defRPr/>
            </a:pPr>
            <a:endParaRPr lang="pt-BR" sz="700" dirty="0">
              <a:solidFill>
                <a:schemeClr val="tx1">
                  <a:lumMod val="65000"/>
                  <a:lumOff val="35000"/>
                </a:schemeClr>
              </a:solidFill>
              <a:latin typeface="Gotham HTF Light" pitchFamily="50" charset="0"/>
            </a:endParaRPr>
          </a:p>
          <a:p>
            <a:pPr marL="541338" lvl="1">
              <a:buClr>
                <a:srgbClr val="ED145B"/>
              </a:buClr>
              <a:buFont typeface="Arial" panose="020B0604020202020204" pitchFamily="34" charset="0"/>
              <a:buChar char="•"/>
              <a:defRPr/>
            </a:pPr>
            <a:r>
              <a:rPr lang="pt-BR" sz="1100" dirty="0">
                <a:solidFill>
                  <a:srgbClr val="ED145B"/>
                </a:solidFill>
                <a:latin typeface="Gotham HTF Light" pitchFamily="50" charset="0"/>
              </a:rPr>
              <a:t>Objeto: Cliente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Cadastro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Senha do Cadastro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Nome</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Endereço</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CPF</a:t>
            </a:r>
          </a:p>
          <a:p>
            <a:pPr marL="803275" lvl="2">
              <a:buClr>
                <a:srgbClr val="ED145B"/>
              </a:buClr>
              <a:buSzPct val="80000"/>
              <a:buFont typeface="Courier New" panose="02070309020205020404" pitchFamily="49" charset="0"/>
              <a:buChar char="o"/>
              <a:defRPr/>
            </a:pPr>
            <a:r>
              <a:rPr lang="pt-BR" sz="1100" dirty="0">
                <a:solidFill>
                  <a:schemeClr val="tx1">
                    <a:lumMod val="65000"/>
                    <a:lumOff val="35000"/>
                  </a:schemeClr>
                </a:solidFill>
                <a:latin typeface="Gotham HTF Light" pitchFamily="50" charset="0"/>
              </a:rPr>
              <a:t>RG</a:t>
            </a:r>
          </a:p>
        </p:txBody>
      </p:sp>
      <p:grpSp>
        <p:nvGrpSpPr>
          <p:cNvPr id="8" name="Grupo 27">
            <a:extLst>
              <a:ext uri="{FF2B5EF4-FFF2-40B4-BE49-F238E27FC236}">
                <a16:creationId xmlns:a16="http://schemas.microsoft.com/office/drawing/2014/main" id="{E28F7C87-C68D-4D5B-AA5C-B82C96761213}"/>
              </a:ext>
            </a:extLst>
          </p:cNvPr>
          <p:cNvGrpSpPr/>
          <p:nvPr/>
        </p:nvGrpSpPr>
        <p:grpSpPr>
          <a:xfrm>
            <a:off x="2727930" y="1651379"/>
            <a:ext cx="752168" cy="1120499"/>
            <a:chOff x="2432002" y="2271252"/>
            <a:chExt cx="752168" cy="1240345"/>
          </a:xfrm>
          <a:effectLst/>
        </p:grpSpPr>
        <p:cxnSp>
          <p:nvCxnSpPr>
            <p:cNvPr id="9" name="Conector reto 8">
              <a:extLst>
                <a:ext uri="{FF2B5EF4-FFF2-40B4-BE49-F238E27FC236}">
                  <a16:creationId xmlns:a16="http://schemas.microsoft.com/office/drawing/2014/main" id="{62F4AB6C-7A0F-4467-A5BE-D4BFBA36D244}"/>
                </a:ext>
              </a:extLst>
            </p:cNvPr>
            <p:cNvCxnSpPr/>
            <p:nvPr/>
          </p:nvCxnSpPr>
          <p:spPr>
            <a:xfrm>
              <a:off x="2650593" y="2271252"/>
              <a:ext cx="530942" cy="0"/>
            </a:xfrm>
            <a:prstGeom prst="line">
              <a:avLst/>
            </a:prstGeom>
            <a:ln>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0" name="Conector reto 9">
              <a:extLst>
                <a:ext uri="{FF2B5EF4-FFF2-40B4-BE49-F238E27FC236}">
                  <a16:creationId xmlns:a16="http://schemas.microsoft.com/office/drawing/2014/main" id="{1AA5F99B-C992-45F5-9300-FE5D8DF80345}"/>
                </a:ext>
              </a:extLst>
            </p:cNvPr>
            <p:cNvCxnSpPr/>
            <p:nvPr/>
          </p:nvCxnSpPr>
          <p:spPr>
            <a:xfrm>
              <a:off x="3170903" y="2271252"/>
              <a:ext cx="0" cy="1238864"/>
            </a:xfrm>
            <a:prstGeom prst="line">
              <a:avLst/>
            </a:prstGeom>
            <a:ln>
              <a:solidFill>
                <a:srgbClr val="ED145B"/>
              </a:solidFill>
            </a:ln>
            <a:effectLst/>
          </p:spPr>
          <p:style>
            <a:lnRef idx="2">
              <a:schemeClr val="accent1"/>
            </a:lnRef>
            <a:fillRef idx="0">
              <a:schemeClr val="accent1"/>
            </a:fillRef>
            <a:effectRef idx="1">
              <a:schemeClr val="accent1"/>
            </a:effectRef>
            <a:fontRef idx="minor">
              <a:schemeClr val="tx1"/>
            </a:fontRef>
          </p:style>
        </p:cxnSp>
        <p:cxnSp>
          <p:nvCxnSpPr>
            <p:cNvPr id="12" name="Conector de seta reta 26">
              <a:extLst>
                <a:ext uri="{FF2B5EF4-FFF2-40B4-BE49-F238E27FC236}">
                  <a16:creationId xmlns:a16="http://schemas.microsoft.com/office/drawing/2014/main" id="{7D6D7F00-9814-4848-ADE5-3612895E9CD7}"/>
                </a:ext>
              </a:extLst>
            </p:cNvPr>
            <p:cNvCxnSpPr/>
            <p:nvPr/>
          </p:nvCxnSpPr>
          <p:spPr>
            <a:xfrm flipH="1">
              <a:off x="2432002" y="3511597"/>
              <a:ext cx="752168" cy="0"/>
            </a:xfrm>
            <a:prstGeom prst="straightConnector1">
              <a:avLst/>
            </a:prstGeom>
            <a:ln>
              <a:solidFill>
                <a:srgbClr val="ED145B"/>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76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7353" y="980136"/>
            <a:ext cx="7509294" cy="352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0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3207401"/>
          </a:xfrm>
          <a:prstGeom prst="rect">
            <a:avLst/>
          </a:prstGeom>
          <a:noFill/>
        </p:spPr>
        <p:txBody>
          <a:bodyPr wrap="square" tIns="35100" rtlCol="0">
            <a:spAutoFit/>
          </a:bodyPr>
          <a:lstStyle/>
          <a:p>
            <a:pPr marL="257175" indent="-257175">
              <a:lnSpc>
                <a:spcPct val="150000"/>
              </a:lnSpc>
              <a:buClr>
                <a:srgbClr val="F0265D"/>
              </a:buClr>
              <a:buFont typeface="+mj-lt"/>
              <a:buAutoNum type="arabicPeriod"/>
              <a:defRPr/>
            </a:pPr>
            <a:r>
              <a:rPr lang="pt-BR" sz="1050" dirty="0">
                <a:latin typeface="Gotham HTF Light" pitchFamily="50" charset="0"/>
              </a:rPr>
              <a:t>No projeto Referencia:</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Crie a classe Telefone com os atributos: numero, ramal, operadora e </a:t>
            </a:r>
            <a:r>
              <a:rPr lang="pt-BR" sz="1050" dirty="0" err="1">
                <a:latin typeface="Gotham HTF Light" pitchFamily="50" charset="0"/>
              </a:rPr>
              <a:t>ddd</a:t>
            </a:r>
            <a:r>
              <a:rPr lang="pt-BR" sz="1050" dirty="0">
                <a:latin typeface="Gotham HTF Light" pitchFamily="50" charset="0"/>
              </a:rPr>
              <a:t>.</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Altere na classe Cliente o atributo fone.</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Altere a sua classe de Teste, instanciando um objeto Telefone.</a:t>
            </a:r>
          </a:p>
          <a:p>
            <a:pPr>
              <a:lnSpc>
                <a:spcPct val="150000"/>
              </a:lnSpc>
              <a:defRPr/>
            </a:pPr>
            <a:endParaRPr lang="pt-BR" sz="1050" dirty="0">
              <a:latin typeface="Gotham HTF Light" pitchFamily="50" charset="0"/>
            </a:endParaRPr>
          </a:p>
          <a:p>
            <a:pPr marL="257175" indent="-257175">
              <a:lnSpc>
                <a:spcPct val="150000"/>
              </a:lnSpc>
              <a:buClr>
                <a:srgbClr val="F0265D"/>
              </a:buClr>
              <a:buFont typeface="+mj-lt"/>
              <a:buAutoNum type="arabicPeriod" startAt="2"/>
              <a:defRPr/>
            </a:pPr>
            <a:r>
              <a:rPr lang="pt-BR" sz="1050" dirty="0">
                <a:latin typeface="Gotham HTF Light" pitchFamily="50" charset="0"/>
              </a:rPr>
              <a:t>Crie um novo projeto chamado: </a:t>
            </a:r>
            <a:r>
              <a:rPr lang="pt-BR" sz="1050" dirty="0" err="1">
                <a:latin typeface="Gotham HTF Light" pitchFamily="50" charset="0"/>
              </a:rPr>
              <a:t>ControleDeBens</a:t>
            </a:r>
            <a:r>
              <a:rPr lang="pt-BR" sz="1050" dirty="0">
                <a:latin typeface="Gotham HTF Light" pitchFamily="50" charset="0"/>
              </a:rPr>
              <a:t>.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crie os pacotes: testes, bens e pessoas dentro do </a:t>
            </a:r>
            <a:r>
              <a:rPr lang="pt-BR" sz="1050" dirty="0" err="1">
                <a:latin typeface="Gotham HTF Light" pitchFamily="50" charset="0"/>
              </a:rPr>
              <a:t>dominio</a:t>
            </a:r>
            <a:r>
              <a:rPr lang="pt-BR" sz="1050" dirty="0">
                <a:latin typeface="Gotham HTF Light" pitchFamily="50" charset="0"/>
              </a:rPr>
              <a:t> fiap.com.br.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bens, crie as classes: Veiculo (modelo, motor e </a:t>
            </a:r>
            <a:r>
              <a:rPr lang="pt-BR" sz="1050" dirty="0" err="1">
                <a:latin typeface="Gotham HTF Light" pitchFamily="50" charset="0"/>
              </a:rPr>
              <a:t>qtdePortas</a:t>
            </a:r>
            <a:r>
              <a:rPr lang="pt-BR" sz="1050" dirty="0">
                <a:latin typeface="Gotham HTF Light" pitchFamily="50" charset="0"/>
              </a:rPr>
              <a:t>, se é zero ou não) e Imóvel (tamanho, </a:t>
            </a:r>
            <a:r>
              <a:rPr lang="pt-BR" sz="1050" dirty="0" err="1">
                <a:latin typeface="Gotham HTF Light" pitchFamily="50" charset="0"/>
              </a:rPr>
              <a:t>endereco</a:t>
            </a:r>
            <a:r>
              <a:rPr lang="pt-BR" sz="1050" dirty="0">
                <a:latin typeface="Gotham HTF Light" pitchFamily="50" charset="0"/>
              </a:rPr>
              <a:t>, valor, e se é residencial ou não).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pessoas, crie a classe PF (nome, </a:t>
            </a:r>
            <a:r>
              <a:rPr lang="pt-BR" sz="1050" dirty="0" err="1">
                <a:latin typeface="Gotham HTF Light" pitchFamily="50" charset="0"/>
              </a:rPr>
              <a:t>cpf</a:t>
            </a:r>
            <a:r>
              <a:rPr lang="pt-BR" sz="1050" dirty="0">
                <a:latin typeface="Gotham HTF Light" pitchFamily="50" charset="0"/>
              </a:rPr>
              <a:t>, </a:t>
            </a:r>
            <a:r>
              <a:rPr lang="pt-BR" sz="1050" dirty="0" err="1">
                <a:latin typeface="Gotham HTF Light" pitchFamily="50" charset="0"/>
              </a:rPr>
              <a:t>veiculos</a:t>
            </a:r>
            <a:r>
              <a:rPr lang="pt-BR" sz="1050" dirty="0">
                <a:latin typeface="Gotham HTF Light" pitchFamily="50" charset="0"/>
              </a:rPr>
              <a:t> e imóveis). </a:t>
            </a:r>
          </a:p>
          <a:p>
            <a:pPr marL="557213" lvl="1" indent="-214313">
              <a:lnSpc>
                <a:spcPct val="150000"/>
              </a:lnSpc>
              <a:buClr>
                <a:srgbClr val="F0265D"/>
              </a:buClr>
              <a:buFont typeface="Arial" panose="020B0604020202020204" pitchFamily="34" charset="0"/>
              <a:buChar char="•"/>
              <a:defRPr/>
            </a:pPr>
            <a:r>
              <a:rPr lang="pt-BR" sz="1050" dirty="0">
                <a:latin typeface="Gotham HTF Light" pitchFamily="50" charset="0"/>
              </a:rPr>
              <a:t>No pacote testes, crie uma classe para testar o preenchimento e a exibição dos dados de um objeto PF.</a:t>
            </a:r>
          </a:p>
          <a:p>
            <a:pPr lvl="1">
              <a:lnSpc>
                <a:spcPct val="150000"/>
              </a:lnSpc>
              <a:defRPr/>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79085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878401"/>
          </a:xfrm>
          <a:prstGeom prst="rect">
            <a:avLst/>
          </a:prstGeom>
          <a:noFill/>
        </p:spPr>
        <p:txBody>
          <a:bodyPr wrap="square" tIns="35100" rtlCol="0">
            <a:spAutoFit/>
          </a:bodyPr>
          <a:lstStyle/>
          <a:p>
            <a:pPr marL="342900" indent="-342900" algn="just">
              <a:lnSpc>
                <a:spcPct val="150000"/>
              </a:lnSpc>
              <a:spcBef>
                <a:spcPct val="30000"/>
              </a:spcBef>
              <a:buClr>
                <a:srgbClr val="F0265D"/>
              </a:buClr>
              <a:buFont typeface="+mj-lt"/>
              <a:buAutoNum type="arabicPeriod" startAt="3"/>
            </a:pPr>
            <a:r>
              <a:rPr lang="pt-BR" sz="1200" dirty="0">
                <a:solidFill>
                  <a:schemeClr val="tx1">
                    <a:lumMod val="65000"/>
                    <a:lumOff val="35000"/>
                  </a:schemeClr>
                </a:solidFill>
                <a:latin typeface="Gotham HTF Light" pitchFamily="50" charset="0"/>
                <a:cs typeface="Courier New" pitchFamily="49" charset="0"/>
              </a:rPr>
              <a:t>Crie um projeto no Eclipse chamado </a:t>
            </a:r>
            <a:r>
              <a:rPr lang="pt-BR" sz="1200" dirty="0" err="1">
                <a:solidFill>
                  <a:srgbClr val="F0265D"/>
                </a:solidFill>
                <a:latin typeface="Gotham HTF Light" pitchFamily="50" charset="0"/>
                <a:cs typeface="Courier New" pitchFamily="49" charset="0"/>
              </a:rPr>
              <a:t>SistemaBanco</a:t>
            </a:r>
            <a:r>
              <a:rPr lang="pt-BR" sz="1200" b="1" dirty="0">
                <a:solidFill>
                  <a:schemeClr val="tx1">
                    <a:lumMod val="65000"/>
                    <a:lumOff val="35000"/>
                  </a:schemeClr>
                </a:solidFill>
                <a:latin typeface="Gotham HTF Light" pitchFamily="50" charset="0"/>
                <a:cs typeface="Courier New" pitchFamily="49" charset="0"/>
              </a:rPr>
              <a:t>.</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Implemente as classes conforme especificado pelo seguinte diagrama de classes:</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Crie um construtor cheio e vazio para todas as classes</a:t>
            </a:r>
          </a:p>
          <a:p>
            <a:pPr marL="600075" lvl="1"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Crie 3 classes de teste uma utilizando</a:t>
            </a:r>
          </a:p>
          <a:p>
            <a:pPr marL="1057275" lvl="2" indent="-257175" algn="just">
              <a:lnSpc>
                <a:spcPct val="150000"/>
              </a:lnSpc>
              <a:spcBef>
                <a:spcPct val="30000"/>
              </a:spcBef>
              <a:buClr>
                <a:srgbClr val="F0265D"/>
              </a:buClr>
              <a:buFont typeface="+mj-lt"/>
              <a:buAutoNum type="alphaLcParenR"/>
            </a:pPr>
            <a:r>
              <a:rPr lang="pt-BR" sz="1200" dirty="0" err="1">
                <a:solidFill>
                  <a:schemeClr val="tx1">
                    <a:lumMod val="65000"/>
                    <a:lumOff val="35000"/>
                  </a:schemeClr>
                </a:solidFill>
                <a:latin typeface="Gotham HTF Light" pitchFamily="50" charset="0"/>
                <a:cs typeface="Courier New" pitchFamily="49" charset="0"/>
              </a:rPr>
              <a:t>Setter</a:t>
            </a:r>
            <a:r>
              <a:rPr lang="pt-BR" sz="1200" dirty="0">
                <a:solidFill>
                  <a:schemeClr val="tx1">
                    <a:lumMod val="65000"/>
                    <a:lumOff val="35000"/>
                  </a:schemeClr>
                </a:solidFill>
                <a:latin typeface="Gotham HTF Light" pitchFamily="50" charset="0"/>
                <a:cs typeface="Courier New" pitchFamily="49" charset="0"/>
              </a:rPr>
              <a:t> individual</a:t>
            </a:r>
          </a:p>
          <a:p>
            <a:pPr marL="1057275" lvl="2" indent="-257175" algn="just">
              <a:lnSpc>
                <a:spcPct val="150000"/>
              </a:lnSpc>
              <a:spcBef>
                <a:spcPct val="30000"/>
              </a:spcBef>
              <a:buClr>
                <a:srgbClr val="F0265D"/>
              </a:buClr>
              <a:buFont typeface="+mj-lt"/>
              <a:buAutoNum type="alphaLcParenR"/>
            </a:pPr>
            <a:r>
              <a:rPr lang="pt-BR" sz="1200" dirty="0" err="1">
                <a:solidFill>
                  <a:schemeClr val="tx1">
                    <a:lumMod val="65000"/>
                    <a:lumOff val="35000"/>
                  </a:schemeClr>
                </a:solidFill>
                <a:latin typeface="Gotham HTF Light" pitchFamily="50" charset="0"/>
                <a:cs typeface="Courier New" pitchFamily="49" charset="0"/>
              </a:rPr>
              <a:t>SetAll</a:t>
            </a:r>
            <a:endParaRPr lang="pt-BR" sz="1200" dirty="0">
              <a:solidFill>
                <a:schemeClr val="tx1">
                  <a:lumMod val="65000"/>
                  <a:lumOff val="35000"/>
                </a:schemeClr>
              </a:solidFill>
              <a:latin typeface="Gotham HTF Light" pitchFamily="50" charset="0"/>
              <a:cs typeface="Courier New" pitchFamily="49" charset="0"/>
            </a:endParaRPr>
          </a:p>
          <a:p>
            <a:pPr marL="1057275" lvl="2" indent="-257175" algn="just">
              <a:lnSpc>
                <a:spcPct val="150000"/>
              </a:lnSpc>
              <a:spcBef>
                <a:spcPct val="30000"/>
              </a:spcBef>
              <a:buClr>
                <a:srgbClr val="F0265D"/>
              </a:buClr>
              <a:buFont typeface="+mj-lt"/>
              <a:buAutoNum type="alphaLcParenR"/>
            </a:pPr>
            <a:r>
              <a:rPr lang="pt-BR" sz="1200" dirty="0">
                <a:solidFill>
                  <a:schemeClr val="tx1">
                    <a:lumMod val="65000"/>
                    <a:lumOff val="35000"/>
                  </a:schemeClr>
                </a:solidFill>
                <a:latin typeface="Gotham HTF Light" pitchFamily="50" charset="0"/>
                <a:cs typeface="Courier New" pitchFamily="49" charset="0"/>
              </a:rPr>
              <a:t>Construtor cheio</a:t>
            </a:r>
          </a:p>
          <a:p>
            <a:pPr>
              <a:lnSpc>
                <a:spcPct val="150000"/>
              </a:lnSpc>
              <a:defRPr/>
            </a:pPr>
            <a:endParaRPr lang="pt-BR" sz="1200" dirty="0">
              <a:latin typeface="Gotham HTF Light" pitchFamily="50" charset="0"/>
            </a:endParaRPr>
          </a:p>
        </p:txBody>
      </p:sp>
      <p:pic>
        <p:nvPicPr>
          <p:cNvPr id="3" name="Imagem 2">
            <a:extLst>
              <a:ext uri="{FF2B5EF4-FFF2-40B4-BE49-F238E27FC236}">
                <a16:creationId xmlns:a16="http://schemas.microsoft.com/office/drawing/2014/main" id="{9C7C5760-D814-4F1C-B356-01BDD6A099C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520" y="-469357"/>
            <a:ext cx="7047915" cy="5307329"/>
          </a:xfrm>
          <a:prstGeom prst="rect">
            <a:avLst/>
          </a:prstGeom>
        </p:spPr>
      </p:pic>
    </p:spTree>
    <p:extLst>
      <p:ext uri="{BB962C8B-B14F-4D97-AF65-F5344CB8AC3E}">
        <p14:creationId xmlns:p14="http://schemas.microsoft.com/office/powerpoint/2010/main" val="378578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AE232290-B2FF-4ADA-802E-4CD0F62D36B1}"/>
              </a:ext>
            </a:extLst>
          </p:cNvPr>
          <p:cNvSpPr/>
          <p:nvPr/>
        </p:nvSpPr>
        <p:spPr>
          <a:xfrm>
            <a:off x="820145" y="1373982"/>
            <a:ext cx="5059017" cy="16697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3081533"/>
          </a:xfrm>
          <a:prstGeom prst="rect">
            <a:avLst/>
          </a:prstGeom>
          <a:noFill/>
        </p:spPr>
        <p:txBody>
          <a:bodyPr wrap="square" tIns="35100" rtlCol="0">
            <a:spAutoFit/>
          </a:bodyPr>
          <a:lstStyle/>
          <a:p>
            <a:pPr lvl="1" indent="-342900" algn="just">
              <a:lnSpc>
                <a:spcPct val="90000"/>
              </a:lnSpc>
              <a:spcBef>
                <a:spcPct val="30000"/>
              </a:spcBef>
              <a:buClr>
                <a:srgbClr val="F0265D"/>
              </a:buClr>
              <a:buFont typeface="+mj-lt"/>
              <a:buAutoNum type="alphaLcParenR" startAt="2"/>
            </a:pPr>
            <a:r>
              <a:rPr lang="pt-BR" sz="1200" dirty="0">
                <a:solidFill>
                  <a:srgbClr val="000000"/>
                </a:solidFill>
                <a:latin typeface="Gotham HTF Light" pitchFamily="50" charset="0"/>
                <a:cs typeface="Courier New" pitchFamily="49" charset="0"/>
              </a:rPr>
              <a:t>Crie a classe  </a:t>
            </a:r>
            <a:r>
              <a:rPr lang="pt-BR" sz="1200" dirty="0" err="1">
                <a:solidFill>
                  <a:srgbClr val="F0265D"/>
                </a:solidFill>
                <a:latin typeface="Gotham HTF Light" pitchFamily="50" charset="0"/>
                <a:cs typeface="Courier New" pitchFamily="49" charset="0"/>
              </a:rPr>
              <a:t>TesteConta</a:t>
            </a:r>
            <a:r>
              <a:rPr lang="pt-BR" sz="1200" b="1" dirty="0">
                <a:solidFill>
                  <a:srgbClr val="000000"/>
                </a:solidFill>
                <a:latin typeface="Gotham HTF Light" pitchFamily="50" charset="0"/>
                <a:cs typeface="Courier New" pitchFamily="49" charset="0"/>
              </a:rPr>
              <a:t> </a:t>
            </a:r>
            <a:r>
              <a:rPr lang="pt-BR" sz="1200" dirty="0">
                <a:solidFill>
                  <a:srgbClr val="000000"/>
                </a:solidFill>
                <a:latin typeface="Gotham HTF Light" pitchFamily="50" charset="0"/>
                <a:cs typeface="Courier New" pitchFamily="49" charset="0"/>
              </a:rPr>
              <a:t>conforme exibido abaixo:</a:t>
            </a:r>
          </a:p>
          <a:p>
            <a:pPr marL="0" lvl="1" algn="just">
              <a:lnSpc>
                <a:spcPct val="90000"/>
              </a:lnSpc>
              <a:spcBef>
                <a:spcPct val="30000"/>
              </a:spcBef>
              <a:buClr>
                <a:schemeClr val="bg2"/>
              </a:buClr>
            </a:pPr>
            <a:endParaRPr lang="pt-BR" sz="1500" dirty="0">
              <a:solidFill>
                <a:srgbClr val="000000"/>
              </a:solidFill>
              <a:latin typeface="Calibri" pitchFamily="34" charset="0"/>
              <a:cs typeface="Courier New" pitchFamily="49" charset="0"/>
            </a:endParaRPr>
          </a:p>
          <a:p>
            <a:pPr>
              <a:buFontTx/>
              <a:buNone/>
              <a:defRPr/>
            </a:pPr>
            <a:r>
              <a:rPr lang="pt-BR" sz="1200" b="1" dirty="0" err="1">
                <a:solidFill>
                  <a:srgbClr val="800080"/>
                </a:solidFill>
                <a:latin typeface="Courier New" pitchFamily="49" charset="0"/>
                <a:cs typeface="Courier New" pitchFamily="49" charset="0"/>
              </a:rPr>
              <a:t>package</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br.com.fiap.tds.ltp.sistemabanco.entidades</a:t>
            </a:r>
            <a:r>
              <a:rPr lang="pt-BR" sz="1200" b="1" dirty="0">
                <a:latin typeface="Courier New" pitchFamily="49" charset="0"/>
                <a:cs typeface="Courier New" pitchFamily="49" charset="0"/>
              </a:rPr>
              <a:t>;</a:t>
            </a:r>
          </a:p>
          <a:p>
            <a:pPr>
              <a:buFontTx/>
              <a:buNone/>
              <a:defRPr/>
            </a:pPr>
            <a:endParaRPr lang="pt-BR" sz="900" b="1" dirty="0">
              <a:solidFill>
                <a:srgbClr val="800080"/>
              </a:solidFill>
              <a:latin typeface="Courier New" pitchFamily="49" charset="0"/>
              <a:cs typeface="Courier New" pitchFamily="49" charset="0"/>
            </a:endParaRPr>
          </a:p>
          <a:p>
            <a:pPr>
              <a:buFontTx/>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TesteConta</a:t>
            </a:r>
            <a:r>
              <a:rPr lang="pt-BR" sz="1200" b="1" dirty="0">
                <a:latin typeface="Courier New" pitchFamily="49" charset="0"/>
                <a:cs typeface="Courier New" pitchFamily="49" charset="0"/>
              </a:rPr>
              <a:t>{</a:t>
            </a:r>
          </a:p>
          <a:p>
            <a:pPr>
              <a:buFontTx/>
              <a:buNone/>
              <a:defRPr/>
            </a:pPr>
            <a:endParaRPr lang="pt-BR" sz="45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static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main</a:t>
            </a:r>
            <a:r>
              <a:rPr lang="pt-BR" sz="1200" b="1" dirty="0">
                <a:latin typeface="Courier New" pitchFamily="49" charset="0"/>
                <a:cs typeface="Courier New" pitchFamily="49" charset="0"/>
              </a:rPr>
              <a:t>(</a:t>
            </a:r>
            <a:r>
              <a:rPr lang="pt-BR" sz="1200" b="1" dirty="0" err="1">
                <a:latin typeface="Courier New" pitchFamily="49" charset="0"/>
                <a:cs typeface="Courier New" pitchFamily="49" charset="0"/>
              </a:rPr>
              <a:t>String</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args</a:t>
            </a:r>
            <a:r>
              <a:rPr lang="pt-BR" sz="1200" b="1" dirty="0">
                <a:latin typeface="Courier New" pitchFamily="49" charset="0"/>
                <a:cs typeface="Courier New" pitchFamily="49" charset="0"/>
              </a:rPr>
              <a:t>[]){</a:t>
            </a:r>
          </a:p>
          <a:p>
            <a:pPr>
              <a:buFontTx/>
              <a:buNone/>
              <a:defRPr/>
            </a:pPr>
            <a:endParaRPr lang="pt-BR" sz="120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    }</a:t>
            </a:r>
          </a:p>
          <a:p>
            <a:pPr>
              <a:buFontTx/>
              <a:buNone/>
              <a:defRPr/>
            </a:pPr>
            <a:endParaRPr lang="pt-BR" sz="450" b="1" dirty="0">
              <a:latin typeface="Courier New" pitchFamily="49" charset="0"/>
              <a:cs typeface="Courier New" pitchFamily="49" charset="0"/>
            </a:endParaRPr>
          </a:p>
          <a:p>
            <a:pPr>
              <a:buFontTx/>
              <a:buNone/>
              <a:defRPr/>
            </a:pPr>
            <a:r>
              <a:rPr lang="pt-BR" sz="1200" b="1" dirty="0">
                <a:latin typeface="Courier New" pitchFamily="49" charset="0"/>
                <a:cs typeface="Courier New" pitchFamily="49" charset="0"/>
              </a:rPr>
              <a:t>}</a:t>
            </a:r>
          </a:p>
          <a:p>
            <a:pPr>
              <a:buFontTx/>
              <a:buNone/>
              <a:defRPr/>
            </a:pPr>
            <a:endParaRPr lang="pt-BR" sz="1200" b="1" dirty="0">
              <a:latin typeface="Courier New" pitchFamily="49" charset="0"/>
              <a:cs typeface="Courier New" pitchFamily="49" charset="0"/>
            </a:endParaRPr>
          </a:p>
          <a:p>
            <a:pPr>
              <a:buFontTx/>
              <a:buNone/>
              <a:defRPr/>
            </a:pPr>
            <a:endParaRPr lang="pt-BR" sz="1200" b="1" dirty="0">
              <a:latin typeface="Courier New" pitchFamily="49" charset="0"/>
              <a:cs typeface="Courier New" pitchFamily="49" charset="0"/>
            </a:endParaRPr>
          </a:p>
          <a:p>
            <a:pPr>
              <a:defRPr/>
            </a:pPr>
            <a:r>
              <a:rPr lang="pt-BR" sz="1050" dirty="0">
                <a:solidFill>
                  <a:srgbClr val="303030"/>
                </a:solidFill>
                <a:latin typeface="Gotham HTF Light" pitchFamily="50" charset="0"/>
                <a:cs typeface="Courier New" pitchFamily="49" charset="0"/>
              </a:rPr>
              <a:t>No método </a:t>
            </a:r>
            <a:r>
              <a:rPr lang="pt-BR" sz="1050" dirty="0" err="1">
                <a:solidFill>
                  <a:srgbClr val="F0265D"/>
                </a:solidFill>
                <a:latin typeface="Gotham HTF Light" pitchFamily="50" charset="0"/>
                <a:cs typeface="Courier New" pitchFamily="49" charset="0"/>
              </a:rPr>
              <a:t>main</a:t>
            </a:r>
            <a:r>
              <a:rPr lang="pt-BR" sz="1050" dirty="0">
                <a:solidFill>
                  <a:srgbClr val="303030"/>
                </a:solidFill>
                <a:latin typeface="Gotham HTF Light" pitchFamily="50" charset="0"/>
                <a:cs typeface="Courier New" pitchFamily="49" charset="0"/>
              </a:rPr>
              <a:t> da classe </a:t>
            </a:r>
            <a:r>
              <a:rPr lang="pt-BR" sz="1050" dirty="0" err="1">
                <a:solidFill>
                  <a:srgbClr val="F0265D"/>
                </a:solidFill>
                <a:latin typeface="Gotham HTF Light" pitchFamily="50" charset="0"/>
                <a:cs typeface="Courier New" pitchFamily="49" charset="0"/>
              </a:rPr>
              <a:t>TesteConta</a:t>
            </a:r>
            <a:r>
              <a:rPr lang="pt-BR" sz="1050" dirty="0">
                <a:solidFill>
                  <a:srgbClr val="303030"/>
                </a:solidFill>
                <a:latin typeface="Gotham HTF Light" pitchFamily="50" charset="0"/>
                <a:cs typeface="Courier New" pitchFamily="49" charset="0"/>
              </a:rPr>
              <a:t>, instancie os objetos necessários e defina o estado de cada um, de forma que a seguinte conta bancária seja representada:</a:t>
            </a:r>
          </a:p>
          <a:p>
            <a:pPr>
              <a:buFontTx/>
              <a:buNone/>
              <a:defRPr/>
            </a:pPr>
            <a:endParaRPr lang="pt-BR" sz="1500" dirty="0">
              <a:solidFill>
                <a:srgbClr val="000000"/>
              </a:solidFill>
              <a:latin typeface="Calibri" pitchFamily="34" charset="0"/>
              <a:cs typeface="Courier New" pitchFamily="49" charset="0"/>
            </a:endParaRPr>
          </a:p>
          <a:p>
            <a:pPr>
              <a:lnSpc>
                <a:spcPct val="150000"/>
              </a:lnSpc>
              <a:defRPr/>
            </a:pPr>
            <a:endParaRPr lang="pt-BR" sz="1200" dirty="0">
              <a:latin typeface="Gotham HTF Light" pitchFamily="50" charset="0"/>
            </a:endParaRPr>
          </a:p>
        </p:txBody>
      </p:sp>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graphicFrame>
        <p:nvGraphicFramePr>
          <p:cNvPr id="7" name="Tabela 6">
            <a:extLst>
              <a:ext uri="{FF2B5EF4-FFF2-40B4-BE49-F238E27FC236}">
                <a16:creationId xmlns:a16="http://schemas.microsoft.com/office/drawing/2014/main" id="{96D8AFD5-9B7F-40D8-978F-71A7223115F7}"/>
              </a:ext>
            </a:extLst>
          </p:cNvPr>
          <p:cNvGraphicFramePr>
            <a:graphicFrameLocks noGrp="1"/>
          </p:cNvGraphicFramePr>
          <p:nvPr/>
        </p:nvGraphicFramePr>
        <p:xfrm>
          <a:off x="939415" y="3896807"/>
          <a:ext cx="6783750" cy="1085850"/>
        </p:xfrm>
        <a:graphic>
          <a:graphicData uri="http://schemas.openxmlformats.org/drawingml/2006/table">
            <a:tbl>
              <a:tblPr firstRow="1" bandRow="1">
                <a:tableStyleId>{5C22544A-7EE6-4342-B048-85BDC9FD1C3A}</a:tableStyleId>
              </a:tblPr>
              <a:tblGrid>
                <a:gridCol w="938622">
                  <a:extLst>
                    <a:ext uri="{9D8B030D-6E8A-4147-A177-3AD203B41FA5}">
                      <a16:colId xmlns:a16="http://schemas.microsoft.com/office/drawing/2014/main" val="20000"/>
                    </a:ext>
                  </a:extLst>
                </a:gridCol>
                <a:gridCol w="1475555">
                  <a:extLst>
                    <a:ext uri="{9D8B030D-6E8A-4147-A177-3AD203B41FA5}">
                      <a16:colId xmlns:a16="http://schemas.microsoft.com/office/drawing/2014/main" val="20001"/>
                    </a:ext>
                  </a:extLst>
                </a:gridCol>
                <a:gridCol w="1146734">
                  <a:extLst>
                    <a:ext uri="{9D8B030D-6E8A-4147-A177-3AD203B41FA5}">
                      <a16:colId xmlns:a16="http://schemas.microsoft.com/office/drawing/2014/main" val="20002"/>
                    </a:ext>
                  </a:extLst>
                </a:gridCol>
                <a:gridCol w="724253">
                  <a:extLst>
                    <a:ext uri="{9D8B030D-6E8A-4147-A177-3AD203B41FA5}">
                      <a16:colId xmlns:a16="http://schemas.microsoft.com/office/drawing/2014/main" val="20003"/>
                    </a:ext>
                  </a:extLst>
                </a:gridCol>
                <a:gridCol w="339597">
                  <a:extLst>
                    <a:ext uri="{9D8B030D-6E8A-4147-A177-3AD203B41FA5}">
                      <a16:colId xmlns:a16="http://schemas.microsoft.com/office/drawing/2014/main" val="20004"/>
                    </a:ext>
                  </a:extLst>
                </a:gridCol>
                <a:gridCol w="626076">
                  <a:extLst>
                    <a:ext uri="{9D8B030D-6E8A-4147-A177-3AD203B41FA5}">
                      <a16:colId xmlns:a16="http://schemas.microsoft.com/office/drawing/2014/main" val="20005"/>
                    </a:ext>
                  </a:extLst>
                </a:gridCol>
                <a:gridCol w="636097">
                  <a:extLst>
                    <a:ext uri="{9D8B030D-6E8A-4147-A177-3AD203B41FA5}">
                      <a16:colId xmlns:a16="http://schemas.microsoft.com/office/drawing/2014/main" val="20006"/>
                    </a:ext>
                  </a:extLst>
                </a:gridCol>
                <a:gridCol w="896816">
                  <a:extLst>
                    <a:ext uri="{9D8B030D-6E8A-4147-A177-3AD203B41FA5}">
                      <a16:colId xmlns:a16="http://schemas.microsoft.com/office/drawing/2014/main" val="20007"/>
                    </a:ext>
                  </a:extLst>
                </a:gridCol>
              </a:tblGrid>
              <a:tr h="388620">
                <a:tc>
                  <a:txBody>
                    <a:bodyPr/>
                    <a:lstStyle/>
                    <a:p>
                      <a:pPr algn="ctr"/>
                      <a:r>
                        <a:rPr lang="pt-BR" sz="1100" dirty="0">
                          <a:latin typeface="Gotham HTF Light" pitchFamily="50" charset="0"/>
                        </a:rPr>
                        <a:t>Conta</a:t>
                      </a:r>
                      <a:r>
                        <a:rPr lang="pt-BR" sz="1100" baseline="0" dirty="0">
                          <a:latin typeface="Gotham HTF Light" pitchFamily="50" charset="0"/>
                        </a:rPr>
                        <a:t> Corrente</a:t>
                      </a:r>
                      <a:endParaRPr lang="pt-BR" sz="1100" dirty="0">
                        <a:latin typeface="Gotham HTF Light" pitchFamily="50" charset="0"/>
                      </a:endParaRPr>
                    </a:p>
                  </a:txBody>
                  <a:tcPr marL="68580" marR="68580" marT="34290" marB="34290">
                    <a:solidFill>
                      <a:srgbClr val="F0265D"/>
                    </a:solidFill>
                  </a:tcPr>
                </a:tc>
                <a:tc gridSpan="2">
                  <a:txBody>
                    <a:bodyPr/>
                    <a:lstStyle/>
                    <a:p>
                      <a:pPr algn="ctr"/>
                      <a:r>
                        <a:rPr lang="pt-BR" sz="1100" dirty="0">
                          <a:latin typeface="Gotham HTF Light" pitchFamily="50" charset="0"/>
                        </a:rPr>
                        <a:t>Cliente</a:t>
                      </a:r>
                    </a:p>
                  </a:txBody>
                  <a:tcPr marL="68580" marR="68580" marT="34290" marB="34290">
                    <a:solidFill>
                      <a:srgbClr val="F0265D"/>
                    </a:solidFill>
                  </a:tcPr>
                </a:tc>
                <a:tc hMerge="1">
                  <a:txBody>
                    <a:bodyPr/>
                    <a:lstStyle/>
                    <a:p>
                      <a:endParaRPr lang="pt-BR" dirty="0"/>
                    </a:p>
                  </a:txBody>
                  <a:tcPr/>
                </a:tc>
                <a:tc gridSpan="5">
                  <a:txBody>
                    <a:bodyPr/>
                    <a:lstStyle/>
                    <a:p>
                      <a:pPr algn="ctr"/>
                      <a:r>
                        <a:rPr lang="pt-BR" sz="1100" dirty="0">
                          <a:latin typeface="Gotham HTF Light" pitchFamily="50" charset="0"/>
                        </a:rPr>
                        <a:t>Endereço</a:t>
                      </a:r>
                    </a:p>
                  </a:txBody>
                  <a:tcPr marL="68580" marR="68580" marT="34290" marB="34290">
                    <a:solidFill>
                      <a:srgbClr val="F0265D"/>
                    </a:solidFill>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10000"/>
                  </a:ext>
                </a:extLst>
              </a:tr>
              <a:tr h="278130">
                <a:tc>
                  <a:txBody>
                    <a:bodyPr/>
                    <a:lstStyle/>
                    <a:p>
                      <a:pPr algn="l"/>
                      <a:r>
                        <a:rPr lang="pt-BR" sz="1100" dirty="0">
                          <a:solidFill>
                            <a:schemeClr val="tx1">
                              <a:lumMod val="65000"/>
                              <a:lumOff val="35000"/>
                            </a:schemeClr>
                          </a:solidFill>
                          <a:latin typeface="Gotham HTF Light" pitchFamily="50" charset="0"/>
                        </a:rPr>
                        <a:t>Saldo</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Nome</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CPF</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Rua</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Nº</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Compl.</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Bairro</a:t>
                      </a:r>
                    </a:p>
                  </a:txBody>
                  <a:tcPr marL="68580" marR="68580" marT="34290" marB="34290">
                    <a:solidFill>
                      <a:schemeClr val="bg1">
                        <a:lumMod val="85000"/>
                      </a:schemeClr>
                    </a:solidFill>
                  </a:tcPr>
                </a:tc>
                <a:tc>
                  <a:txBody>
                    <a:bodyPr/>
                    <a:lstStyle/>
                    <a:p>
                      <a:pPr algn="l"/>
                      <a:r>
                        <a:rPr lang="pt-BR" sz="1100" dirty="0">
                          <a:solidFill>
                            <a:schemeClr val="tx1">
                              <a:lumMod val="65000"/>
                              <a:lumOff val="35000"/>
                            </a:schemeClr>
                          </a:solidFill>
                          <a:latin typeface="Gotham HTF Light" pitchFamily="50" charset="0"/>
                        </a:rPr>
                        <a:t>CEP</a:t>
                      </a:r>
                    </a:p>
                  </a:txBody>
                  <a:tcPr marL="68580" marR="68580" marT="34290" marB="34290">
                    <a:solidFill>
                      <a:schemeClr val="bg1">
                        <a:lumMod val="85000"/>
                      </a:schemeClr>
                    </a:solidFill>
                  </a:tcPr>
                </a:tc>
                <a:extLst>
                  <a:ext uri="{0D108BD9-81ED-4DB2-BD59-A6C34878D82A}">
                    <a16:rowId xmlns:a16="http://schemas.microsoft.com/office/drawing/2014/main" val="10001"/>
                  </a:ext>
                </a:extLst>
              </a:tr>
              <a:tr h="278130">
                <a:tc>
                  <a:txBody>
                    <a:bodyPr/>
                    <a:lstStyle/>
                    <a:p>
                      <a:r>
                        <a:rPr lang="pt-BR" sz="1100" dirty="0">
                          <a:solidFill>
                            <a:schemeClr val="tx1">
                              <a:lumMod val="65000"/>
                              <a:lumOff val="35000"/>
                            </a:schemeClr>
                          </a:solidFill>
                          <a:latin typeface="Gotham HTF Light" pitchFamily="50" charset="0"/>
                        </a:rPr>
                        <a:t>R$</a:t>
                      </a:r>
                      <a:r>
                        <a:rPr lang="pt-BR" sz="1100" baseline="0" dirty="0">
                          <a:solidFill>
                            <a:schemeClr val="tx1">
                              <a:lumMod val="65000"/>
                              <a:lumOff val="35000"/>
                            </a:schemeClr>
                          </a:solidFill>
                          <a:latin typeface="Gotham HTF Light" pitchFamily="50" charset="0"/>
                        </a:rPr>
                        <a:t> 7.9</a:t>
                      </a:r>
                      <a:r>
                        <a:rPr lang="pt-BR" sz="1100" dirty="0">
                          <a:solidFill>
                            <a:schemeClr val="tx1">
                              <a:lumMod val="65000"/>
                              <a:lumOff val="35000"/>
                            </a:schemeClr>
                          </a:solidFill>
                          <a:latin typeface="Gotham HTF Light" pitchFamily="50" charset="0"/>
                        </a:rPr>
                        <a:t>50,33</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Olavo de Carvalho</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369.785.699-12</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Alagoas</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33</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AP 07</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Brás</a:t>
                      </a:r>
                    </a:p>
                  </a:txBody>
                  <a:tcPr marL="68580" marR="68580" marT="34290" marB="34290">
                    <a:solidFill>
                      <a:schemeClr val="bg1">
                        <a:lumMod val="95000"/>
                      </a:schemeClr>
                    </a:solidFill>
                  </a:tcPr>
                </a:tc>
                <a:tc>
                  <a:txBody>
                    <a:bodyPr/>
                    <a:lstStyle/>
                    <a:p>
                      <a:r>
                        <a:rPr lang="pt-BR" sz="1100" dirty="0">
                          <a:solidFill>
                            <a:schemeClr val="tx1">
                              <a:lumMod val="65000"/>
                              <a:lumOff val="35000"/>
                            </a:schemeClr>
                          </a:solidFill>
                          <a:latin typeface="Gotham HTF Light" pitchFamily="50" charset="0"/>
                        </a:rPr>
                        <a:t>85561-387</a:t>
                      </a:r>
                    </a:p>
                  </a:txBody>
                  <a:tcPr marL="68580" marR="68580" marT="34290" marB="34290">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338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722653"/>
          </a:xfrm>
          <a:prstGeom prst="rect">
            <a:avLst/>
          </a:prstGeom>
          <a:noFill/>
        </p:spPr>
        <p:txBody>
          <a:bodyPr wrap="square" tIns="35100" rtlCol="0">
            <a:spAutoFit/>
          </a:bodyPr>
          <a:lstStyle/>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rPr>
              <a:t>Faça com que na classe (Operadores) criada no exemplo de operadores aritméticos, os valores das variáveis: “m”, “d”, “r” e “i” sejam inseridos em tempo de execução (utilize o </a:t>
            </a:r>
            <a:r>
              <a:rPr lang="pt-BR" sz="1050" dirty="0" err="1">
                <a:solidFill>
                  <a:schemeClr val="tx1">
                    <a:lumMod val="65000"/>
                    <a:lumOff val="35000"/>
                  </a:schemeClr>
                </a:solidFill>
                <a:latin typeface="Gotham HTF Light" pitchFamily="50" charset="0"/>
              </a:rPr>
              <a:t>JOptionPane</a:t>
            </a:r>
            <a:r>
              <a:rPr lang="pt-BR" sz="1050" dirty="0">
                <a:solidFill>
                  <a:schemeClr val="tx1">
                    <a:lumMod val="65000"/>
                    <a:lumOff val="35000"/>
                  </a:schemeClr>
                </a:solidFill>
                <a:latin typeface="Gotham HTF Light" pitchFamily="50" charset="0"/>
              </a:rPr>
              <a:t> ou Scanner). Faça o mesmo para as variáveis da classe Condicionais, que foi criada para exemplificar os operadores condicionais.</a:t>
            </a:r>
          </a:p>
          <a:p>
            <a:pPr marL="257175" indent="-257175" algn="just">
              <a:lnSpc>
                <a:spcPct val="150000"/>
              </a:lnSpc>
              <a:buClr>
                <a:srgbClr val="F0265D"/>
              </a:buClr>
              <a:buFont typeface="+mj-lt"/>
              <a:buAutoNum type="arabicPeriod" startAt="4"/>
              <a:defRPr/>
            </a:pPr>
            <a:endParaRPr lang="pt-BR" sz="1050" dirty="0">
              <a:solidFill>
                <a:schemeClr val="tx1">
                  <a:lumMod val="65000"/>
                  <a:lumOff val="35000"/>
                </a:schemeClr>
              </a:solidFill>
              <a:latin typeface="Gotham HTF Light" pitchFamily="50" charset="0"/>
            </a:endParaRPr>
          </a:p>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cs typeface="Courier New" pitchFamily="49" charset="0"/>
              </a:rPr>
              <a:t>Escreva um programa em Java que solicite ao usuário o número de horas trabalhadas e o valor da hora de trabalho. Mostre o salário a ser pago em função das horas trabalhadas.</a:t>
            </a:r>
          </a:p>
          <a:p>
            <a:pPr marL="257175" indent="-257175" algn="just">
              <a:lnSpc>
                <a:spcPct val="150000"/>
              </a:lnSpc>
              <a:buClr>
                <a:srgbClr val="F0265D"/>
              </a:buClr>
              <a:buFont typeface="+mj-lt"/>
              <a:buAutoNum type="arabicPeriod" startAt="4"/>
              <a:defRPr/>
            </a:pPr>
            <a:endParaRPr lang="pt-BR" sz="1050" dirty="0">
              <a:solidFill>
                <a:schemeClr val="tx1">
                  <a:lumMod val="65000"/>
                  <a:lumOff val="35000"/>
                </a:schemeClr>
              </a:solidFill>
              <a:latin typeface="Gotham HTF Light" pitchFamily="50" charset="0"/>
              <a:cs typeface="Courier New" pitchFamily="49" charset="0"/>
            </a:endParaRPr>
          </a:p>
          <a:p>
            <a:pPr marL="257175" indent="-257175" algn="just">
              <a:lnSpc>
                <a:spcPct val="150000"/>
              </a:lnSpc>
              <a:buClr>
                <a:srgbClr val="F0265D"/>
              </a:buClr>
              <a:buFont typeface="+mj-lt"/>
              <a:buAutoNum type="arabicPeriod" startAt="4"/>
              <a:defRPr/>
            </a:pPr>
            <a:r>
              <a:rPr lang="pt-BR" sz="1050" dirty="0">
                <a:solidFill>
                  <a:schemeClr val="tx1">
                    <a:lumMod val="65000"/>
                    <a:lumOff val="35000"/>
                  </a:schemeClr>
                </a:solidFill>
                <a:latin typeface="Gotham HTF Light" pitchFamily="50" charset="0"/>
                <a:cs typeface="Courier New" pitchFamily="49" charset="0"/>
              </a:rPr>
              <a:t>Escreva um programa em Java que solicite ao usuário 3 (três) produtos, suas respectivas quantidades, preços e descontos (valores em R$). Mostrar ao final valor total a ser pago.</a:t>
            </a:r>
          </a:p>
          <a:p>
            <a:pPr>
              <a:lnSpc>
                <a:spcPct val="150000"/>
              </a:lnSpc>
              <a:defRPr/>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4452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607009"/>
          </a:xfrm>
          <a:prstGeom prst="rect">
            <a:avLst/>
          </a:prstGeom>
          <a:noFill/>
        </p:spPr>
        <p:txBody>
          <a:bodyPr wrap="square" tIns="35100" rtlCol="0">
            <a:spAutoFit/>
          </a:bodyPr>
          <a:lstStyle/>
          <a:p>
            <a:pPr marL="257175" indent="-257175">
              <a:lnSpc>
                <a:spcPct val="150000"/>
              </a:lnSpc>
              <a:buClr>
                <a:srgbClr val="F0265D"/>
              </a:buClr>
              <a:buFont typeface="+mj-lt"/>
              <a:buAutoNum type="arabicPeriod" startAt="7"/>
              <a:defRPr/>
            </a:pPr>
            <a:r>
              <a:rPr lang="pt-BR" sz="1200" dirty="0">
                <a:solidFill>
                  <a:schemeClr val="tx1">
                    <a:lumMod val="65000"/>
                    <a:lumOff val="35000"/>
                  </a:schemeClr>
                </a:solidFill>
                <a:latin typeface="Gotham HTF Light" pitchFamily="50" charset="0"/>
                <a:cs typeface="Courier New" pitchFamily="49" charset="0"/>
              </a:rPr>
              <a:t>Crie um projeto no Eclipse chamado </a:t>
            </a:r>
            <a:r>
              <a:rPr lang="pt-BR" sz="1200" i="1" dirty="0">
                <a:solidFill>
                  <a:schemeClr val="tx1">
                    <a:lumMod val="65000"/>
                    <a:lumOff val="35000"/>
                  </a:schemeClr>
                </a:solidFill>
                <a:latin typeface="Gotham HTF Light" pitchFamily="50" charset="0"/>
                <a:cs typeface="Courier New" pitchFamily="49" charset="0"/>
              </a:rPr>
              <a:t>Exercicio7 </a:t>
            </a:r>
            <a:r>
              <a:rPr lang="pt-BR" sz="1200" dirty="0">
                <a:solidFill>
                  <a:schemeClr val="tx1">
                    <a:lumMod val="65000"/>
                    <a:lumOff val="35000"/>
                  </a:schemeClr>
                </a:solidFill>
                <a:latin typeface="Gotham HTF Light" pitchFamily="50" charset="0"/>
                <a:cs typeface="Courier New" pitchFamily="49" charset="0"/>
              </a:rPr>
              <a:t>e implemente em Java a seguinte classe (crie uma estrutura de pacotes):</a:t>
            </a:r>
            <a:endParaRPr lang="pt-BR" sz="1200" dirty="0">
              <a:solidFill>
                <a:schemeClr val="tx1">
                  <a:lumMod val="65000"/>
                  <a:lumOff val="35000"/>
                </a:schemeClr>
              </a:solidFill>
              <a:latin typeface="Gotham HTF Light" pitchFamily="50" charset="0"/>
            </a:endParaRPr>
          </a:p>
        </p:txBody>
      </p:sp>
      <p:pic>
        <p:nvPicPr>
          <p:cNvPr id="7" name="Imagem 6">
            <a:extLst>
              <a:ext uri="{FF2B5EF4-FFF2-40B4-BE49-F238E27FC236}">
                <a16:creationId xmlns:a16="http://schemas.microsoft.com/office/drawing/2014/main" id="{58973E93-0652-413A-BDB4-2AA0DFEC565A}"/>
              </a:ext>
            </a:extLst>
          </p:cNvPr>
          <p:cNvPicPr>
            <a:picLocks noChangeAspect="1"/>
          </p:cNvPicPr>
          <p:nvPr/>
        </p:nvPicPr>
        <p:blipFill>
          <a:blip r:embed="rId2"/>
          <a:stretch>
            <a:fillRect/>
          </a:stretch>
        </p:blipFill>
        <p:spPr>
          <a:xfrm>
            <a:off x="3116089" y="1762092"/>
            <a:ext cx="2911823" cy="3206471"/>
          </a:xfrm>
          <a:prstGeom prst="rect">
            <a:avLst/>
          </a:prstGeom>
        </p:spPr>
      </p:pic>
    </p:spTree>
    <p:extLst>
      <p:ext uri="{BB962C8B-B14F-4D97-AF65-F5344CB8AC3E}">
        <p14:creationId xmlns:p14="http://schemas.microsoft.com/office/powerpoint/2010/main" val="369285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3401301"/>
          </a:xfrm>
          <a:prstGeom prst="rect">
            <a:avLst/>
          </a:prstGeom>
          <a:noFill/>
        </p:spPr>
        <p:txBody>
          <a:bodyPr wrap="square" tIns="35100" rtlCol="0">
            <a:spAutoFit/>
          </a:bodyPr>
          <a:lstStyle/>
          <a:p>
            <a:pPr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 do descanso 7</a:t>
            </a:r>
            <a:r>
              <a:rPr lang="pt-BR" sz="1050" b="1"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Faça as alterações indicadas abaixo na classe criada anteriormente (</a:t>
            </a:r>
            <a:r>
              <a:rPr lang="pt-BR" sz="1050" dirty="0" err="1">
                <a:solidFill>
                  <a:schemeClr val="tx1">
                    <a:lumMod val="65000"/>
                    <a:lumOff val="35000"/>
                  </a:schemeClr>
                </a:solidFill>
                <a:latin typeface="Gotham HTF Light" pitchFamily="50" charset="0"/>
                <a:cs typeface="Courier New" pitchFamily="49" charset="0"/>
              </a:rPr>
              <a:t>ContaCorrente</a:t>
            </a:r>
            <a:r>
              <a:rPr lang="pt-BR" sz="1050" dirty="0">
                <a:solidFill>
                  <a:schemeClr val="tx1">
                    <a:lumMod val="65000"/>
                    <a:lumOff val="35000"/>
                  </a:schemeClr>
                </a:solidFill>
                <a:latin typeface="Gotham HTF Light" pitchFamily="50" charset="0"/>
                <a:cs typeface="Courier New" pitchFamily="49" charset="0"/>
              </a:rPr>
              <a:t>):</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deposito deve adicionar ao atributo saldo o valor passado como parâmetro e retornar o saldo atualizado.</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saque deve subtrair do atributo saldo o valor passado como parâmetro e retornar o saldo atualizado.</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getSaldo</a:t>
            </a:r>
            <a:r>
              <a:rPr lang="pt-BR" sz="1050" dirty="0">
                <a:solidFill>
                  <a:schemeClr val="tx1">
                    <a:lumMod val="65000"/>
                    <a:lumOff val="35000"/>
                  </a:schemeClr>
                </a:solidFill>
                <a:latin typeface="Gotham HTF Light" pitchFamily="50" charset="0"/>
                <a:cs typeface="Courier New" pitchFamily="49" charset="0"/>
              </a:rPr>
              <a:t> deve retornar o valor do atributo saldo.</a:t>
            </a:r>
          </a:p>
          <a:p>
            <a:pPr marL="214313" indent="-214313" algn="just">
              <a:lnSpc>
                <a:spcPct val="150000"/>
              </a:lnSpc>
              <a:spcBef>
                <a:spcPct val="30000"/>
              </a:spcBef>
              <a:buClr>
                <a:srgbClr val="F0265D"/>
              </a:buClr>
              <a:buFont typeface="Arial" panose="020B0604020202020204" pitchFamily="34" charset="0"/>
              <a:buChar char="•"/>
              <a:defRPr/>
            </a:pPr>
            <a:endParaRPr lang="pt-BR" sz="1050" dirty="0">
              <a:solidFill>
                <a:schemeClr val="tx1">
                  <a:lumMod val="65000"/>
                  <a:lumOff val="35000"/>
                </a:schemeClr>
              </a:solidFill>
              <a:latin typeface="Gotham HTF Light" pitchFamily="50" charset="0"/>
              <a:cs typeface="Courier New" pitchFamily="49" charset="0"/>
            </a:endParaRP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exibirSaldo</a:t>
            </a:r>
            <a:r>
              <a:rPr lang="pt-BR" sz="1050" dirty="0">
                <a:solidFill>
                  <a:schemeClr val="tx1">
                    <a:lumMod val="65000"/>
                    <a:lumOff val="35000"/>
                  </a:schemeClr>
                </a:solidFill>
                <a:latin typeface="Gotham HTF Light" pitchFamily="50" charset="0"/>
                <a:cs typeface="Courier New" pitchFamily="49" charset="0"/>
              </a:rPr>
              <a:t> deve exibir a seguinte mensagem no console:</a:t>
            </a:r>
          </a:p>
          <a:p>
            <a:pPr marL="642938" lvl="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a:t>
            </a:r>
            <a:r>
              <a:rPr lang="pt-BR" sz="1050" dirty="0">
                <a:solidFill>
                  <a:srgbClr val="F0265D"/>
                </a:solidFill>
                <a:latin typeface="Gotham HTF Light" pitchFamily="50" charset="0"/>
                <a:cs typeface="Courier New" pitchFamily="49" charset="0"/>
              </a:rPr>
              <a:t>Olá &lt;titular&gt;, o seu saldo é: R$&lt;saldo&gt;</a:t>
            </a:r>
          </a:p>
          <a:p>
            <a:pPr lvl="1"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Exemplo:</a:t>
            </a:r>
          </a:p>
          <a:p>
            <a:pPr marL="642938" lvl="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 </a:t>
            </a:r>
            <a:r>
              <a:rPr lang="pt-BR" sz="1050" dirty="0">
                <a:solidFill>
                  <a:srgbClr val="F0265D"/>
                </a:solidFill>
                <a:latin typeface="Gotham HTF Light" pitchFamily="50" charset="0"/>
                <a:cs typeface="Courier New" pitchFamily="49" charset="0"/>
              </a:rPr>
              <a:t>Olá Edson, o seu saldo é: R$45.67</a:t>
            </a:r>
          </a:p>
        </p:txBody>
      </p:sp>
    </p:spTree>
    <p:extLst>
      <p:ext uri="{BB962C8B-B14F-4D97-AF65-F5344CB8AC3E}">
        <p14:creationId xmlns:p14="http://schemas.microsoft.com/office/powerpoint/2010/main" val="355520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3023825"/>
          </a:xfrm>
          <a:prstGeom prst="rect">
            <a:avLst/>
          </a:prstGeom>
          <a:noFill/>
        </p:spPr>
        <p:txBody>
          <a:bodyPr wrap="square" tIns="35100" rtlCol="0">
            <a:spAutoFit/>
          </a:bodyPr>
          <a:lstStyle/>
          <a:p>
            <a:pPr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 do descanso 7</a:t>
            </a:r>
            <a:r>
              <a:rPr lang="pt-BR" sz="1050" b="1"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Implemente em Java uma classe chamada </a:t>
            </a:r>
            <a:r>
              <a:rPr lang="pt-BR" sz="1050" dirty="0" err="1">
                <a:solidFill>
                  <a:schemeClr val="tx1">
                    <a:lumMod val="65000"/>
                    <a:lumOff val="35000"/>
                  </a:schemeClr>
                </a:solidFill>
                <a:latin typeface="Gotham HTF Light" pitchFamily="50" charset="0"/>
                <a:cs typeface="Courier New" pitchFamily="49" charset="0"/>
              </a:rPr>
              <a:t>TesteContaCorrente</a:t>
            </a:r>
            <a:r>
              <a:rPr lang="pt-BR" sz="1050" dirty="0">
                <a:solidFill>
                  <a:schemeClr val="tx1">
                    <a:lumMod val="65000"/>
                    <a:lumOff val="35000"/>
                  </a:schemeClr>
                </a:solidFill>
                <a:latin typeface="Gotham HTF Light" pitchFamily="50" charset="0"/>
                <a:cs typeface="Courier New" pitchFamily="49" charset="0"/>
              </a:rPr>
              <a:t> e também o método </a:t>
            </a:r>
            <a:r>
              <a:rPr lang="pt-BR" sz="1050" dirty="0" err="1">
                <a:solidFill>
                  <a:schemeClr val="tx1">
                    <a:lumMod val="65000"/>
                    <a:lumOff val="35000"/>
                  </a:schemeClr>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nessa classe. Depois, elabore um código no método </a:t>
            </a:r>
            <a:r>
              <a:rPr lang="pt-BR" sz="1050" dirty="0" err="1">
                <a:solidFill>
                  <a:schemeClr val="tx1">
                    <a:lumMod val="65000"/>
                    <a:lumOff val="35000"/>
                  </a:schemeClr>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de forma que todos os métodos da classe </a:t>
            </a:r>
            <a:r>
              <a:rPr lang="pt-BR" sz="1050" dirty="0" err="1">
                <a:solidFill>
                  <a:schemeClr val="tx1">
                    <a:lumMod val="65000"/>
                    <a:lumOff val="35000"/>
                  </a:schemeClr>
                </a:solidFill>
                <a:latin typeface="Gotham HTF Light" pitchFamily="50" charset="0"/>
                <a:cs typeface="Courier New" pitchFamily="49" charset="0"/>
              </a:rPr>
              <a:t>ContaCorrente</a:t>
            </a:r>
            <a:r>
              <a:rPr lang="pt-BR" sz="1050" dirty="0">
                <a:solidFill>
                  <a:schemeClr val="tx1">
                    <a:lumMod val="65000"/>
                    <a:lumOff val="35000"/>
                  </a:schemeClr>
                </a:solidFill>
                <a:latin typeface="Gotham HTF Light" pitchFamily="50" charset="0"/>
                <a:cs typeface="Courier New" pitchFamily="49" charset="0"/>
              </a:rPr>
              <a:t> sejam testados. Exemplo:</a:t>
            </a:r>
          </a:p>
          <a:p>
            <a:pPr algn="just">
              <a:lnSpc>
                <a:spcPct val="150000"/>
              </a:lnSpc>
              <a:spcBef>
                <a:spcPct val="30000"/>
              </a:spcBef>
              <a:buClr>
                <a:schemeClr val="bg2"/>
              </a:buClr>
              <a:buFont typeface="+mj-lt"/>
              <a:buAutoNum type="arabicParenR" startAt="3"/>
              <a:defRPr/>
            </a:pPr>
            <a:endParaRPr lang="pt-BR" sz="1050" dirty="0">
              <a:solidFill>
                <a:schemeClr val="tx1">
                  <a:lumMod val="65000"/>
                  <a:lumOff val="35000"/>
                </a:schemeClr>
              </a:solidFill>
              <a:latin typeface="Gotham HTF Light" pitchFamily="50" charset="0"/>
              <a:cs typeface="Courier New" pitchFamily="49" charset="0"/>
            </a:endParaRP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ContaCorrente</a:t>
            </a:r>
            <a:r>
              <a:rPr lang="pt-BR" sz="1200" dirty="0">
                <a:solidFill>
                  <a:schemeClr val="tx1">
                    <a:lumMod val="65000"/>
                    <a:lumOff val="35000"/>
                  </a:schemeClr>
                </a:solidFill>
                <a:latin typeface="Gotham HTF Light" pitchFamily="50" charset="0"/>
                <a:cs typeface="Courier New" pitchFamily="49" charset="0"/>
              </a:rPr>
              <a:t> conta = new </a:t>
            </a:r>
            <a:r>
              <a:rPr lang="pt-BR" sz="1200" dirty="0" err="1">
                <a:solidFill>
                  <a:schemeClr val="tx1">
                    <a:lumMod val="65000"/>
                    <a:lumOff val="35000"/>
                  </a:schemeClr>
                </a:solidFill>
                <a:latin typeface="Gotham HTF Light" pitchFamily="50" charset="0"/>
                <a:cs typeface="Courier New" pitchFamily="49" charset="0"/>
              </a:rPr>
              <a:t>ContaCorrente</a:t>
            </a:r>
            <a:r>
              <a:rPr lang="pt-BR" sz="1200"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conta.deposito</a:t>
            </a:r>
            <a:r>
              <a:rPr lang="pt-BR" sz="1200" dirty="0">
                <a:solidFill>
                  <a:schemeClr val="tx1">
                    <a:lumMod val="65000"/>
                    <a:lumOff val="35000"/>
                  </a:schemeClr>
                </a:solidFill>
                <a:latin typeface="Gotham HTF Light" pitchFamily="50" charset="0"/>
                <a:cs typeface="Courier New" pitchFamily="49" charset="0"/>
              </a:rPr>
              <a:t>(100);</a:t>
            </a:r>
          </a:p>
          <a:p>
            <a:pPr>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System.out.println</a:t>
            </a:r>
            <a:r>
              <a:rPr lang="pt-BR" sz="1200" dirty="0">
                <a:solidFill>
                  <a:schemeClr val="tx1">
                    <a:lumMod val="65000"/>
                    <a:lumOff val="35000"/>
                  </a:schemeClr>
                </a:solidFill>
                <a:latin typeface="Gotham HTF Light" pitchFamily="50" charset="0"/>
                <a:cs typeface="Courier New" pitchFamily="49" charset="0"/>
              </a:rPr>
              <a:t>("saldo: "+ </a:t>
            </a:r>
            <a:r>
              <a:rPr lang="pt-BR" sz="1200" dirty="0" err="1">
                <a:solidFill>
                  <a:schemeClr val="tx1">
                    <a:lumMod val="65000"/>
                    <a:lumOff val="35000"/>
                  </a:schemeClr>
                </a:solidFill>
                <a:latin typeface="Gotham HTF Light" pitchFamily="50" charset="0"/>
                <a:cs typeface="Courier New" pitchFamily="49" charset="0"/>
              </a:rPr>
              <a:t>conta.getSaldo</a:t>
            </a:r>
            <a:r>
              <a:rPr lang="pt-BR" sz="1200" dirty="0">
                <a:solidFill>
                  <a:schemeClr val="tx1">
                    <a:lumMod val="65000"/>
                    <a:lumOff val="35000"/>
                  </a:schemeClr>
                </a:solidFill>
                <a:latin typeface="Gotham HTF Light" pitchFamily="50" charset="0"/>
                <a:cs typeface="Courier New" pitchFamily="49" charset="0"/>
              </a:rPr>
              <a:t>());</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conta.saque</a:t>
            </a:r>
            <a:r>
              <a:rPr lang="pt-BR" sz="1200" dirty="0">
                <a:solidFill>
                  <a:schemeClr val="tx1">
                    <a:lumMod val="65000"/>
                    <a:lumOff val="35000"/>
                  </a:schemeClr>
                </a:solidFill>
                <a:latin typeface="Gotham HTF Light" pitchFamily="50" charset="0"/>
                <a:cs typeface="Courier New" pitchFamily="49" charset="0"/>
              </a:rPr>
              <a:t>(20);</a:t>
            </a:r>
          </a:p>
          <a:p>
            <a:pPr algn="just">
              <a:lnSpc>
                <a:spcPct val="150000"/>
              </a:lnSpc>
              <a:spcBef>
                <a:spcPct val="30000"/>
              </a:spcBef>
              <a:buClr>
                <a:schemeClr val="bg2"/>
              </a:buClr>
              <a:defRPr/>
            </a:pPr>
            <a:r>
              <a:rPr lang="pt-BR" sz="1200" dirty="0">
                <a:solidFill>
                  <a:schemeClr val="tx1">
                    <a:lumMod val="65000"/>
                    <a:lumOff val="35000"/>
                  </a:schemeClr>
                </a:solidFill>
                <a:latin typeface="Gotham HTF Light" pitchFamily="50" charset="0"/>
                <a:cs typeface="Courier New" pitchFamily="49" charset="0"/>
              </a:rPr>
              <a:t>	</a:t>
            </a:r>
            <a:r>
              <a:rPr lang="pt-BR" sz="1200" dirty="0" err="1">
                <a:solidFill>
                  <a:schemeClr val="tx1">
                    <a:lumMod val="65000"/>
                    <a:lumOff val="35000"/>
                  </a:schemeClr>
                </a:solidFill>
                <a:latin typeface="Gotham HTF Light" pitchFamily="50" charset="0"/>
                <a:cs typeface="Courier New" pitchFamily="49" charset="0"/>
              </a:rPr>
              <a:t>conta.exibirSaldo</a:t>
            </a:r>
            <a:r>
              <a:rPr lang="pt-BR" sz="1200" dirty="0">
                <a:solidFill>
                  <a:schemeClr val="tx1">
                    <a:lumMod val="65000"/>
                    <a:lumOff val="35000"/>
                  </a:schemeClr>
                </a:solidFill>
                <a:latin typeface="Gotham HTF Light" pitchFamily="50" charset="0"/>
                <a:cs typeface="Courier New" pitchFamily="49" charset="0"/>
              </a:rPr>
              <a:t>();</a:t>
            </a:r>
          </a:p>
        </p:txBody>
      </p:sp>
      <p:pic>
        <p:nvPicPr>
          <p:cNvPr id="2" name="Imagem 1">
            <a:extLst>
              <a:ext uri="{FF2B5EF4-FFF2-40B4-BE49-F238E27FC236}">
                <a16:creationId xmlns:a16="http://schemas.microsoft.com/office/drawing/2014/main" id="{B3072CC7-FA70-4644-92F7-FD5B0805F2BB}"/>
              </a:ext>
            </a:extLst>
          </p:cNvPr>
          <p:cNvPicPr>
            <a:picLocks noChangeAspect="1"/>
          </p:cNvPicPr>
          <p:nvPr/>
        </p:nvPicPr>
        <p:blipFill>
          <a:blip r:embed="rId2"/>
          <a:stretch>
            <a:fillRect/>
          </a:stretch>
        </p:blipFill>
        <p:spPr>
          <a:xfrm>
            <a:off x="5632847" y="2498711"/>
            <a:ext cx="2121694" cy="1543050"/>
          </a:xfrm>
          <a:prstGeom prst="rect">
            <a:avLst/>
          </a:prstGeom>
        </p:spPr>
      </p:pic>
    </p:spTree>
    <p:extLst>
      <p:ext uri="{BB962C8B-B14F-4D97-AF65-F5344CB8AC3E}">
        <p14:creationId xmlns:p14="http://schemas.microsoft.com/office/powerpoint/2010/main" val="24880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1074510"/>
          </a:xfrm>
          <a:prstGeom prst="rect">
            <a:avLst/>
          </a:prstGeom>
          <a:noFill/>
        </p:spPr>
        <p:txBody>
          <a:bodyPr wrap="square" tIns="35100" rtlCol="0">
            <a:spAutoFit/>
          </a:bodyPr>
          <a:lstStyle/>
          <a:p>
            <a:pPr marL="257175" indent="-257175" algn="just">
              <a:lnSpc>
                <a:spcPct val="150000"/>
              </a:lnSpc>
              <a:spcBef>
                <a:spcPct val="30000"/>
              </a:spcBef>
              <a:buClr>
                <a:srgbClr val="F0265D"/>
              </a:buClr>
              <a:buFont typeface="+mj-lt"/>
              <a:buAutoNum type="arabicPeriod" startAt="8"/>
              <a:defRPr/>
            </a:pPr>
            <a:r>
              <a:rPr lang="pt-BR" sz="1050" dirty="0">
                <a:solidFill>
                  <a:schemeClr val="tx1">
                    <a:lumMod val="65000"/>
                    <a:lumOff val="35000"/>
                  </a:schemeClr>
                </a:solidFill>
                <a:latin typeface="Gotham HTF Light" pitchFamily="50" charset="0"/>
                <a:cs typeface="Courier New" pitchFamily="49" charset="0"/>
              </a:rPr>
              <a:t>O estagiário da empresa lhe passou o diagrama abaixo para representá-lo no Java. Monte a representação das classes no Java, realizando </a:t>
            </a:r>
            <a:r>
              <a:rPr lang="pt-BR" sz="1050" dirty="0">
                <a:solidFill>
                  <a:srgbClr val="F0265D"/>
                </a:solidFill>
                <a:latin typeface="Gotham HTF Light" pitchFamily="50" charset="0"/>
                <a:cs typeface="Courier New" pitchFamily="49" charset="0"/>
              </a:rPr>
              <a:t>alterações</a:t>
            </a:r>
            <a:r>
              <a:rPr lang="pt-BR" sz="1050" dirty="0">
                <a:solidFill>
                  <a:schemeClr val="tx1">
                    <a:lumMod val="65000"/>
                    <a:lumOff val="35000"/>
                  </a:schemeClr>
                </a:solidFill>
                <a:latin typeface="Gotham HTF Light" pitchFamily="50" charset="0"/>
                <a:cs typeface="Courier New" pitchFamily="49" charset="0"/>
              </a:rPr>
              <a:t> que julgar necessárias para suprir  alguma falha de modelagem.</a:t>
            </a: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pic>
        <p:nvPicPr>
          <p:cNvPr id="2" name="Imagem 1">
            <a:extLst>
              <a:ext uri="{FF2B5EF4-FFF2-40B4-BE49-F238E27FC236}">
                <a16:creationId xmlns:a16="http://schemas.microsoft.com/office/drawing/2014/main" id="{350EDE48-9F81-4634-B165-66E3AC815CF2}"/>
              </a:ext>
            </a:extLst>
          </p:cNvPr>
          <p:cNvPicPr>
            <a:picLocks noChangeAspect="1"/>
          </p:cNvPicPr>
          <p:nvPr/>
        </p:nvPicPr>
        <p:blipFill>
          <a:blip r:embed="rId2"/>
          <a:stretch>
            <a:fillRect/>
          </a:stretch>
        </p:blipFill>
        <p:spPr>
          <a:xfrm>
            <a:off x="2093119" y="2068878"/>
            <a:ext cx="4957763" cy="2521744"/>
          </a:xfrm>
          <a:prstGeom prst="rect">
            <a:avLst/>
          </a:prstGeom>
        </p:spPr>
      </p:pic>
    </p:spTree>
    <p:extLst>
      <p:ext uri="{BB962C8B-B14F-4D97-AF65-F5344CB8AC3E}">
        <p14:creationId xmlns:p14="http://schemas.microsoft.com/office/powerpoint/2010/main" val="22817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5"/>
            <a:ext cx="5564891" cy="2868078"/>
          </a:xfrm>
          <a:prstGeom prst="rect">
            <a:avLst/>
          </a:prstGeom>
          <a:noFill/>
        </p:spPr>
        <p:txBody>
          <a:bodyPr wrap="square" tIns="35100" rtlCol="0">
            <a:spAutoFit/>
          </a:bodyPr>
          <a:lstStyle/>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Continuação do descanso 8:</a:t>
            </a:r>
          </a:p>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Light" pitchFamily="50" charset="0"/>
                <a:cs typeface="Courier New" pitchFamily="49" charset="0"/>
              </a:rPr>
              <a:t>Altere as classes criadas anteriormente de modo que:</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getPreco</a:t>
            </a:r>
            <a:r>
              <a:rPr lang="pt-BR" sz="1050" dirty="0">
                <a:solidFill>
                  <a:schemeClr val="tx1">
                    <a:lumMod val="65000"/>
                    <a:lumOff val="35000"/>
                  </a:schemeClr>
                </a:solidFill>
                <a:latin typeface="Gotham HTF Light" pitchFamily="50" charset="0"/>
                <a:cs typeface="Courier New" pitchFamily="49" charset="0"/>
              </a:rPr>
              <a:t> retorne o valor do atributo </a:t>
            </a:r>
            <a:r>
              <a:rPr lang="pt-BR" sz="1050" dirty="0" err="1">
                <a:solidFill>
                  <a:schemeClr val="tx1">
                    <a:lumMod val="65000"/>
                    <a:lumOff val="35000"/>
                  </a:schemeClr>
                </a:solidFill>
                <a:latin typeface="Gotham HTF Light" pitchFamily="50" charset="0"/>
                <a:cs typeface="Courier New" pitchFamily="49" charset="0"/>
              </a:rPr>
              <a:t>preco</a:t>
            </a:r>
            <a:r>
              <a:rPr lang="pt-BR" sz="1050" dirty="0">
                <a:solidFill>
                  <a:schemeClr val="tx1">
                    <a:lumMod val="65000"/>
                    <a:lumOff val="35000"/>
                  </a:schemeClr>
                </a:solidFill>
                <a:latin typeface="Gotham HTF Light" pitchFamily="50" charset="0"/>
                <a:cs typeface="Courier New" pitchFamily="49" charset="0"/>
              </a:rPr>
              <a:t>.</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setPreco</a:t>
            </a:r>
            <a:r>
              <a:rPr lang="pt-BR" sz="1050" dirty="0">
                <a:solidFill>
                  <a:schemeClr val="tx1">
                    <a:lumMod val="65000"/>
                    <a:lumOff val="35000"/>
                  </a:schemeClr>
                </a:solidFill>
                <a:latin typeface="Gotham HTF Light" pitchFamily="50" charset="0"/>
                <a:cs typeface="Courier New" pitchFamily="49" charset="0"/>
              </a:rPr>
              <a:t> altere o valor do atributo </a:t>
            </a:r>
            <a:r>
              <a:rPr lang="pt-BR" sz="1050" dirty="0" err="1">
                <a:solidFill>
                  <a:schemeClr val="tx1">
                    <a:lumMod val="65000"/>
                    <a:lumOff val="35000"/>
                  </a:schemeClr>
                </a:solidFill>
                <a:latin typeface="Gotham HTF Light" pitchFamily="50" charset="0"/>
                <a:cs typeface="Courier New" pitchFamily="49" charset="0"/>
              </a:rPr>
              <a:t>preco</a:t>
            </a:r>
            <a:r>
              <a:rPr lang="pt-BR" sz="1050" dirty="0">
                <a:solidFill>
                  <a:schemeClr val="tx1">
                    <a:lumMod val="65000"/>
                    <a:lumOff val="35000"/>
                  </a:schemeClr>
                </a:solidFill>
                <a:latin typeface="Gotham HTF Light" pitchFamily="50" charset="0"/>
                <a:cs typeface="Courier New" pitchFamily="49" charset="0"/>
              </a:rPr>
              <a:t>, com valor passado como parâmetro.</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exibirTudo</a:t>
            </a:r>
            <a:r>
              <a:rPr lang="pt-BR" sz="1050" dirty="0">
                <a:solidFill>
                  <a:schemeClr val="tx1">
                    <a:lumMod val="65000"/>
                    <a:lumOff val="35000"/>
                  </a:schemeClr>
                </a:solidFill>
                <a:latin typeface="Gotham HTF Light" pitchFamily="50" charset="0"/>
                <a:cs typeface="Courier New" pitchFamily="49" charset="0"/>
              </a:rPr>
              <a:t> deverá exibir os dados do veículo e os dados da cor do Veículo.</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getIPI</a:t>
            </a:r>
            <a:r>
              <a:rPr lang="pt-BR" sz="1050" dirty="0">
                <a:solidFill>
                  <a:schemeClr val="tx1">
                    <a:lumMod val="65000"/>
                    <a:lumOff val="35000"/>
                  </a:schemeClr>
                </a:solidFill>
                <a:latin typeface="Gotham HTF Light" pitchFamily="50" charset="0"/>
                <a:cs typeface="Courier New" pitchFamily="49" charset="0"/>
              </a:rPr>
              <a:t> deverá retornar 7,5% do valor do veículo, que representa o IPI.</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getICMS</a:t>
            </a:r>
            <a:r>
              <a:rPr lang="pt-BR" sz="1050" dirty="0">
                <a:solidFill>
                  <a:schemeClr val="tx1">
                    <a:lumMod val="65000"/>
                    <a:lumOff val="35000"/>
                  </a:schemeClr>
                </a:solidFill>
                <a:latin typeface="Gotham HTF Light" pitchFamily="50" charset="0"/>
                <a:cs typeface="Courier New" pitchFamily="49" charset="0"/>
              </a:rPr>
              <a:t> deverá retornar 6% do valor do veículo, que representa o ICMS.</a:t>
            </a:r>
          </a:p>
          <a:p>
            <a:pPr marL="685800" lvl="1"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O método </a:t>
            </a:r>
            <a:r>
              <a:rPr lang="pt-BR" sz="1050" dirty="0" err="1">
                <a:solidFill>
                  <a:schemeClr val="tx1">
                    <a:lumMod val="65000"/>
                    <a:lumOff val="35000"/>
                  </a:schemeClr>
                </a:solidFill>
                <a:latin typeface="Gotham HTF Light" pitchFamily="50" charset="0"/>
                <a:cs typeface="Courier New" pitchFamily="49" charset="0"/>
              </a:rPr>
              <a:t>getImpostos</a:t>
            </a:r>
            <a:r>
              <a:rPr lang="pt-BR" sz="1050" dirty="0">
                <a:solidFill>
                  <a:schemeClr val="tx1">
                    <a:lumMod val="65000"/>
                    <a:lumOff val="35000"/>
                  </a:schemeClr>
                </a:solidFill>
                <a:latin typeface="Gotham HTF Light" pitchFamily="50" charset="0"/>
                <a:cs typeface="Courier New" pitchFamily="49" charset="0"/>
              </a:rPr>
              <a:t> deverá retornar o total de impostos do veículo.</a:t>
            </a:r>
            <a:endParaRPr lang="pt-BR" sz="1050" dirty="0">
              <a:solidFill>
                <a:schemeClr val="tx1">
                  <a:lumMod val="65000"/>
                  <a:lumOff val="35000"/>
                </a:schemeClr>
              </a:solidFill>
              <a:latin typeface="Gotham HTF Light" pitchFamily="50" charset="0"/>
            </a:endParaRP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spTree>
    <p:extLst>
      <p:ext uri="{BB962C8B-B14F-4D97-AF65-F5344CB8AC3E}">
        <p14:creationId xmlns:p14="http://schemas.microsoft.com/office/powerpoint/2010/main" val="1313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17" name="Text Placeholder 1">
            <a:extLst>
              <a:ext uri="{FF2B5EF4-FFF2-40B4-BE49-F238E27FC236}">
                <a16:creationId xmlns:a16="http://schemas.microsoft.com/office/drawing/2014/main" id="{608D1552-0048-4C5B-98D2-CFCE498C811D}"/>
              </a:ext>
            </a:extLst>
          </p:cNvPr>
          <p:cNvSpPr txBox="1">
            <a:spLocks/>
          </p:cNvSpPr>
          <p:nvPr/>
        </p:nvSpPr>
        <p:spPr>
          <a:xfrm>
            <a:off x="936052" y="1514901"/>
            <a:ext cx="4331984" cy="264278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As abstrações são representadas pelas classes.</a:t>
            </a:r>
          </a:p>
          <a:p>
            <a:pPr marL="0" indent="0">
              <a:lnSpc>
                <a:spcPct val="150000"/>
              </a:lnSpc>
              <a:spcBef>
                <a:spcPct val="30000"/>
              </a:spcBef>
              <a:buClr>
                <a:schemeClr val="bg2"/>
              </a:buClr>
              <a:buNone/>
              <a:defRPr/>
            </a:pPr>
            <a:endParaRPr lang="pt-BR" sz="1100"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Uma classe deve conter apenas os elementos necessários para resolver um aspecto bem definido do sistema.</a:t>
            </a:r>
          </a:p>
          <a:p>
            <a:pPr marL="0" indent="0">
              <a:lnSpc>
                <a:spcPct val="150000"/>
              </a:lnSpc>
              <a:spcBef>
                <a:spcPct val="30000"/>
              </a:spcBef>
              <a:buClr>
                <a:schemeClr val="bg2"/>
              </a:buClr>
              <a:buNone/>
              <a:defRPr/>
            </a:pPr>
            <a:endParaRPr lang="pt-BR" sz="1100"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Font typeface="Arial"/>
              <a:buNone/>
              <a:defRPr/>
            </a:pPr>
            <a:r>
              <a:rPr lang="pt-BR" sz="1100" dirty="0">
                <a:solidFill>
                  <a:schemeClr val="tx1">
                    <a:lumMod val="65000"/>
                    <a:lumOff val="35000"/>
                  </a:schemeClr>
                </a:solidFill>
                <a:latin typeface="Gotham HTF Light" pitchFamily="50" charset="0"/>
              </a:rPr>
              <a:t>A </a:t>
            </a:r>
            <a:r>
              <a:rPr lang="pt-BR" sz="1100" dirty="0">
                <a:solidFill>
                  <a:srgbClr val="ED145B"/>
                </a:solidFill>
                <a:latin typeface="Gotham HTF Light" pitchFamily="50" charset="0"/>
              </a:rPr>
              <a:t>classe é uma descrição </a:t>
            </a:r>
            <a:r>
              <a:rPr lang="pt-BR" sz="1100" dirty="0">
                <a:solidFill>
                  <a:schemeClr val="tx1">
                    <a:lumMod val="65000"/>
                    <a:lumOff val="35000"/>
                  </a:schemeClr>
                </a:solidFill>
                <a:latin typeface="Gotham HTF Light" pitchFamily="50" charset="0"/>
              </a:rPr>
              <a:t>nomeada para um grupo de entidades (chamadas </a:t>
            </a:r>
            <a:r>
              <a:rPr lang="pt-BR" sz="1100" dirty="0">
                <a:solidFill>
                  <a:srgbClr val="ED145B"/>
                </a:solidFill>
                <a:latin typeface="Gotham HTF Light" pitchFamily="50" charset="0"/>
              </a:rPr>
              <a:t>de objetos </a:t>
            </a:r>
            <a:r>
              <a:rPr lang="pt-BR" sz="1100" dirty="0">
                <a:solidFill>
                  <a:schemeClr val="tx1">
                    <a:lumMod val="65000"/>
                    <a:lumOff val="35000"/>
                  </a:schemeClr>
                </a:solidFill>
                <a:latin typeface="Gotham HTF Light" pitchFamily="50" charset="0"/>
              </a:rPr>
              <a:t>ou instâncias de classe) </a:t>
            </a:r>
            <a:r>
              <a:rPr lang="pt-BR" sz="1100" dirty="0">
                <a:solidFill>
                  <a:srgbClr val="ED145B"/>
                </a:solidFill>
                <a:latin typeface="Gotham HTF Light" pitchFamily="50" charset="0"/>
              </a:rPr>
              <a:t>que têm as mesmas características</a:t>
            </a:r>
            <a:r>
              <a:rPr lang="pt-BR" sz="1100" dirty="0">
                <a:solidFill>
                  <a:schemeClr val="tx1">
                    <a:lumMod val="65000"/>
                    <a:lumOff val="35000"/>
                  </a:schemeClr>
                </a:solidFill>
                <a:latin typeface="Gotham HTF Light" pitchFamily="50" charset="0"/>
              </a:rPr>
              <a:t>.</a:t>
            </a:r>
          </a:p>
          <a:p>
            <a:pPr marL="0" indent="0">
              <a:lnSpc>
                <a:spcPct val="150000"/>
              </a:lnSpc>
              <a:buFont typeface="Wingdings" pitchFamily="2" charset="2"/>
              <a:buNone/>
              <a:defRPr/>
            </a:pPr>
            <a:endParaRPr lang="pt-BR" sz="1100" dirty="0" err="1">
              <a:solidFill>
                <a:schemeClr val="tx1">
                  <a:lumMod val="65000"/>
                  <a:lumOff val="35000"/>
                </a:schemeClr>
              </a:solidFill>
              <a:latin typeface="Gotham HTF Light" pitchFamily="50" charset="0"/>
            </a:endParaRPr>
          </a:p>
        </p:txBody>
      </p:sp>
      <p:pic>
        <p:nvPicPr>
          <p:cNvPr id="18" name="Picture 2">
            <a:extLst>
              <a:ext uri="{FF2B5EF4-FFF2-40B4-BE49-F238E27FC236}">
                <a16:creationId xmlns:a16="http://schemas.microsoft.com/office/drawing/2014/main" id="{1CD28201-6D58-4712-9564-DD3067EEA898}"/>
              </a:ext>
            </a:extLst>
          </p:cNvPr>
          <p:cNvPicPr>
            <a:picLocks noChangeAspect="1" noChangeArrowheads="1"/>
          </p:cNvPicPr>
          <p:nvPr/>
        </p:nvPicPr>
        <p:blipFill>
          <a:blip r:embed="rId3"/>
          <a:stretch>
            <a:fillRect/>
          </a:stretch>
        </p:blipFill>
        <p:spPr bwMode="auto">
          <a:xfrm>
            <a:off x="4852071" y="1310395"/>
            <a:ext cx="3984951" cy="259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3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9">
            <a:extLst>
              <a:ext uri="{FF2B5EF4-FFF2-40B4-BE49-F238E27FC236}">
                <a16:creationId xmlns:a16="http://schemas.microsoft.com/office/drawing/2014/main" id="{CF3CC545-7305-429E-887A-8C35CAC59F4C}"/>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DESCANSOS</a:t>
            </a:r>
            <a:endParaRPr lang="pt-BR" dirty="0">
              <a:solidFill>
                <a:srgbClr val="ED145B"/>
              </a:solidFill>
              <a:latin typeface="Gotham HTF" pitchFamily="50" charset="0"/>
              <a:cs typeface="Gotham HTF Light"/>
            </a:endParaRPr>
          </a:p>
        </p:txBody>
      </p:sp>
      <p:sp>
        <p:nvSpPr>
          <p:cNvPr id="5" name="TextBox 3">
            <a:extLst>
              <a:ext uri="{FF2B5EF4-FFF2-40B4-BE49-F238E27FC236}">
                <a16:creationId xmlns:a16="http://schemas.microsoft.com/office/drawing/2014/main" id="{62A963B8-948B-4831-B303-A7E57C7E2AD5}"/>
              </a:ext>
            </a:extLst>
          </p:cNvPr>
          <p:cNvSpPr txBox="1"/>
          <p:nvPr/>
        </p:nvSpPr>
        <p:spPr>
          <a:xfrm>
            <a:off x="939416" y="1041036"/>
            <a:ext cx="5564891" cy="1365359"/>
          </a:xfrm>
          <a:prstGeom prst="rect">
            <a:avLst/>
          </a:prstGeom>
          <a:noFill/>
        </p:spPr>
        <p:txBody>
          <a:bodyPr wrap="square" tIns="35100" rtlCol="0">
            <a:spAutoFit/>
          </a:bodyPr>
          <a:lstStyle/>
          <a:p>
            <a:pPr marL="3572" indent="-3572" algn="just">
              <a:lnSpc>
                <a:spcPct val="150000"/>
              </a:lnSpc>
              <a:spcBef>
                <a:spcPct val="30000"/>
              </a:spcBef>
              <a:buClr>
                <a:schemeClr val="bg2"/>
              </a:buClr>
              <a:defRPr/>
            </a:pPr>
            <a:r>
              <a:rPr lang="pt-BR" sz="1050" dirty="0">
                <a:solidFill>
                  <a:schemeClr val="tx1">
                    <a:lumMod val="65000"/>
                    <a:lumOff val="35000"/>
                  </a:schemeClr>
                </a:solidFill>
                <a:latin typeface="Gotham HTF Medium" pitchFamily="50" charset="0"/>
                <a:cs typeface="Courier New" pitchFamily="49" charset="0"/>
              </a:rPr>
              <a:t>Continuação do descanso 8:</a:t>
            </a:r>
          </a:p>
          <a:p>
            <a:pPr marL="214313" indent="-214313" algn="just">
              <a:lnSpc>
                <a:spcPct val="150000"/>
              </a:lnSpc>
              <a:spcBef>
                <a:spcPct val="30000"/>
              </a:spcBef>
              <a:buClr>
                <a:srgbClr val="F0265D"/>
              </a:buClr>
              <a:buFont typeface="Arial" panose="020B0604020202020204" pitchFamily="34" charset="0"/>
              <a:buChar char="•"/>
              <a:defRPr/>
            </a:pPr>
            <a:r>
              <a:rPr lang="pt-BR" sz="1050" dirty="0">
                <a:solidFill>
                  <a:schemeClr val="tx1">
                    <a:lumMod val="65000"/>
                    <a:lumOff val="35000"/>
                  </a:schemeClr>
                </a:solidFill>
                <a:latin typeface="Gotham HTF Light" pitchFamily="50" charset="0"/>
                <a:cs typeface="Courier New" pitchFamily="49" charset="0"/>
              </a:rPr>
              <a:t>Implemente em Java uma classe chamada </a:t>
            </a:r>
            <a:r>
              <a:rPr lang="pt-BR" sz="1050" dirty="0" err="1">
                <a:solidFill>
                  <a:srgbClr val="F0265D"/>
                </a:solidFill>
                <a:latin typeface="Gotham HTF Light" pitchFamily="50" charset="0"/>
                <a:cs typeface="Courier New" pitchFamily="49" charset="0"/>
              </a:rPr>
              <a:t>TesteCarro</a:t>
            </a:r>
            <a:r>
              <a:rPr lang="pt-BR" sz="1050" dirty="0">
                <a:solidFill>
                  <a:schemeClr val="tx1">
                    <a:lumMod val="65000"/>
                    <a:lumOff val="35000"/>
                  </a:schemeClr>
                </a:solidFill>
                <a:latin typeface="Gotham HTF Light" pitchFamily="50" charset="0"/>
                <a:cs typeface="Courier New" pitchFamily="49" charset="0"/>
              </a:rPr>
              <a:t> e também o método </a:t>
            </a:r>
            <a:r>
              <a:rPr lang="pt-BR" sz="1050" dirty="0" err="1">
                <a:solidFill>
                  <a:srgbClr val="F0265D"/>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nessa classe. Depois, elabore um código no método </a:t>
            </a:r>
            <a:r>
              <a:rPr lang="pt-BR" sz="1050" dirty="0" err="1">
                <a:solidFill>
                  <a:srgbClr val="F0265D"/>
                </a:solidFill>
                <a:latin typeface="Gotham HTF Light" pitchFamily="50" charset="0"/>
                <a:cs typeface="Courier New" pitchFamily="49" charset="0"/>
              </a:rPr>
              <a:t>main</a:t>
            </a:r>
            <a:r>
              <a:rPr lang="pt-BR" sz="1050" dirty="0">
                <a:solidFill>
                  <a:schemeClr val="tx1">
                    <a:lumMod val="65000"/>
                    <a:lumOff val="35000"/>
                  </a:schemeClr>
                </a:solidFill>
                <a:latin typeface="Gotham HTF Light" pitchFamily="50" charset="0"/>
                <a:cs typeface="Courier New" pitchFamily="49" charset="0"/>
              </a:rPr>
              <a:t> de forma que o objeto </a:t>
            </a:r>
            <a:r>
              <a:rPr lang="pt-BR" sz="1050" dirty="0">
                <a:solidFill>
                  <a:srgbClr val="F0265D"/>
                </a:solidFill>
                <a:latin typeface="Gotham HTF Light" pitchFamily="50" charset="0"/>
                <a:cs typeface="Courier New" pitchFamily="49" charset="0"/>
              </a:rPr>
              <a:t>Carro</a:t>
            </a:r>
            <a:r>
              <a:rPr lang="pt-BR" sz="1050" dirty="0">
                <a:solidFill>
                  <a:schemeClr val="tx1">
                    <a:lumMod val="65000"/>
                    <a:lumOff val="35000"/>
                  </a:schemeClr>
                </a:solidFill>
                <a:latin typeface="Gotham HTF Light" pitchFamily="50" charset="0"/>
                <a:cs typeface="Courier New" pitchFamily="49" charset="0"/>
              </a:rPr>
              <a:t> seja testado com todas suas classes envolvidas e os métodos criados anteriormente.</a:t>
            </a:r>
          </a:p>
          <a:p>
            <a:pPr algn="just">
              <a:lnSpc>
                <a:spcPct val="150000"/>
              </a:lnSpc>
              <a:spcBef>
                <a:spcPct val="30000"/>
              </a:spcBef>
              <a:buClr>
                <a:schemeClr val="bg2"/>
              </a:buClr>
              <a:defRPr/>
            </a:pPr>
            <a:endParaRPr lang="pt-BR" sz="1050" dirty="0">
              <a:solidFill>
                <a:schemeClr val="tx1">
                  <a:lumMod val="65000"/>
                  <a:lumOff val="35000"/>
                </a:schemeClr>
              </a:solidFill>
              <a:latin typeface="Gotham HTF Light" pitchFamily="50" charset="0"/>
              <a:cs typeface="Courier New" pitchFamily="49" charset="0"/>
            </a:endParaRPr>
          </a:p>
        </p:txBody>
      </p:sp>
    </p:spTree>
    <p:extLst>
      <p:ext uri="{BB962C8B-B14F-4D97-AF65-F5344CB8AC3E}">
        <p14:creationId xmlns:p14="http://schemas.microsoft.com/office/powerpoint/2010/main" val="31675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4229" y="2381"/>
            <a:ext cx="9135542" cy="5138742"/>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4230" y="2381"/>
            <a:ext cx="9135542" cy="5138743"/>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799"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43171" y="4155058"/>
            <a:ext cx="4028830" cy="522900"/>
          </a:xfrm>
          <a:prstGeom prst="rect">
            <a:avLst/>
          </a:prstGeom>
          <a:noFill/>
        </p:spPr>
        <p:txBody>
          <a:bodyPr wrap="square" rtlCol="0">
            <a:spAutoFit/>
          </a:bodyPr>
          <a:lstStyle/>
          <a:p>
            <a:pPr defTabSz="342561"/>
            <a:r>
              <a:rPr lang="en-US" sz="2798" dirty="0">
                <a:solidFill>
                  <a:srgbClr val="E8E8E8"/>
                </a:solidFill>
                <a:latin typeface="Gotham HTF" pitchFamily="50" charset="0"/>
                <a:cs typeface="Gotham HTF Light"/>
              </a:rPr>
              <a:t>DÚVIDAS….</a:t>
            </a:r>
          </a:p>
        </p:txBody>
      </p:sp>
    </p:spTree>
    <p:extLst>
      <p:ext uri="{BB962C8B-B14F-4D97-AF65-F5344CB8AC3E}">
        <p14:creationId xmlns:p14="http://schemas.microsoft.com/office/powerpoint/2010/main" val="395397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A6AFD8C-7A35-4330-B556-17D87BC6AE36}"/>
              </a:ext>
            </a:extLst>
          </p:cNvPr>
          <p:cNvSpPr txBox="1"/>
          <p:nvPr/>
        </p:nvSpPr>
        <p:spPr>
          <a:xfrm>
            <a:off x="939416" y="557641"/>
            <a:ext cx="6815290" cy="369204"/>
          </a:xfrm>
          <a:prstGeom prst="rect">
            <a:avLst/>
          </a:prstGeom>
          <a:noFill/>
        </p:spPr>
        <p:txBody>
          <a:bodyPr wrap="square" rtlCol="0">
            <a:spAutoFit/>
          </a:bodyPr>
          <a:lstStyle/>
          <a:p>
            <a:r>
              <a:rPr lang="pt-BR" sz="1799" dirty="0">
                <a:solidFill>
                  <a:schemeClr val="tx1">
                    <a:lumMod val="65000"/>
                    <a:lumOff val="35000"/>
                  </a:schemeClr>
                </a:solidFill>
                <a:latin typeface="Gotham HTF Light"/>
                <a:cs typeface="Gotham HTF Light"/>
              </a:rPr>
              <a:t>REFERÊNCIAS </a:t>
            </a:r>
            <a:r>
              <a:rPr lang="pt-BR" sz="1799" dirty="0">
                <a:solidFill>
                  <a:srgbClr val="ED145B"/>
                </a:solidFill>
                <a:latin typeface="Gotham HTF" pitchFamily="50" charset="0"/>
                <a:cs typeface="Gotham HTF Light"/>
              </a:rPr>
              <a:t>BIBLIOGRÁFICAS</a:t>
            </a:r>
          </a:p>
        </p:txBody>
      </p:sp>
      <p:grpSp>
        <p:nvGrpSpPr>
          <p:cNvPr id="3" name="Agrupar 2">
            <a:extLst>
              <a:ext uri="{FF2B5EF4-FFF2-40B4-BE49-F238E27FC236}">
                <a16:creationId xmlns:a16="http://schemas.microsoft.com/office/drawing/2014/main" id="{EDDB3F9C-84C2-4A08-A9DB-E98CDA288B7A}"/>
              </a:ext>
            </a:extLst>
          </p:cNvPr>
          <p:cNvGrpSpPr/>
          <p:nvPr/>
        </p:nvGrpSpPr>
        <p:grpSpPr>
          <a:xfrm>
            <a:off x="831954" y="1011712"/>
            <a:ext cx="3457700" cy="3484766"/>
            <a:chOff x="344951" y="925105"/>
            <a:chExt cx="4155631" cy="4188161"/>
          </a:xfrm>
        </p:grpSpPr>
        <p:pic>
          <p:nvPicPr>
            <p:cNvPr id="4" name="Picture 3" descr="caomputador.png">
              <a:extLst>
                <a:ext uri="{FF2B5EF4-FFF2-40B4-BE49-F238E27FC236}">
                  <a16:creationId xmlns:a16="http://schemas.microsoft.com/office/drawing/2014/main" id="{6D477D0F-0B9F-4A49-AA53-2746CC66173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a:effectLst>
              <a:outerShdw blurRad="50800" dist="38100" dir="18900000" algn="bl" rotWithShape="0">
                <a:prstClr val="black">
                  <a:alpha val="40000"/>
                </a:prstClr>
              </a:outerShdw>
            </a:effectLst>
          </p:spPr>
        </p:pic>
        <p:pic>
          <p:nvPicPr>
            <p:cNvPr id="5" name="Picture 4" descr="chicara.png">
              <a:extLst>
                <a:ext uri="{FF2B5EF4-FFF2-40B4-BE49-F238E27FC236}">
                  <a16:creationId xmlns:a16="http://schemas.microsoft.com/office/drawing/2014/main" id="{283F8844-2B76-44E9-809F-63CE60D8533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a:effectLst>
              <a:outerShdw blurRad="50800" dist="38100" dir="18900000" algn="bl" rotWithShape="0">
                <a:prstClr val="black">
                  <a:alpha val="40000"/>
                </a:prstClr>
              </a:outerShdw>
            </a:effectLst>
          </p:spPr>
        </p:pic>
        <p:pic>
          <p:nvPicPr>
            <p:cNvPr id="6" name="Picture 6" descr="livros.png">
              <a:extLst>
                <a:ext uri="{FF2B5EF4-FFF2-40B4-BE49-F238E27FC236}">
                  <a16:creationId xmlns:a16="http://schemas.microsoft.com/office/drawing/2014/main" id="{AB32C752-0D2A-46E2-A3D1-061EE4620FB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a:effectLst>
              <a:outerShdw blurRad="50800" dist="38100" dir="18900000" algn="bl" rotWithShape="0">
                <a:prstClr val="black">
                  <a:alpha val="40000"/>
                </a:prstClr>
              </a:outerShdw>
            </a:effectLst>
          </p:spPr>
        </p:pic>
      </p:grpSp>
      <p:sp>
        <p:nvSpPr>
          <p:cNvPr id="7" name="TextBox 13">
            <a:extLst>
              <a:ext uri="{FF2B5EF4-FFF2-40B4-BE49-F238E27FC236}">
                <a16:creationId xmlns:a16="http://schemas.microsoft.com/office/drawing/2014/main" id="{8B5103BA-31F5-4CC1-A2D7-E1032C977580}"/>
              </a:ext>
            </a:extLst>
          </p:cNvPr>
          <p:cNvSpPr txBox="1"/>
          <p:nvPr/>
        </p:nvSpPr>
        <p:spPr>
          <a:xfrm>
            <a:off x="4572000" y="1354075"/>
            <a:ext cx="2888010" cy="2341175"/>
          </a:xfrm>
          <a:prstGeom prst="rect">
            <a:avLst/>
          </a:prstGeom>
          <a:noFill/>
        </p:spPr>
        <p:txBody>
          <a:bodyPr wrap="square" tIns="46757" rtlCol="0">
            <a:spAutoFit/>
          </a:bodyPr>
          <a:lstStyle/>
          <a:p>
            <a:pPr>
              <a:lnSpc>
                <a:spcPct val="150000"/>
              </a:lnSpc>
              <a:spcAft>
                <a:spcPts val="1199"/>
              </a:spcAft>
              <a:buClr>
                <a:srgbClr val="ED145B"/>
              </a:buClr>
            </a:pPr>
            <a:r>
              <a:rPr lang="pt-BR" sz="1199" dirty="0">
                <a:solidFill>
                  <a:srgbClr val="ED145B"/>
                </a:solidFill>
                <a:latin typeface="Gotham HTF Medium" pitchFamily="50" charset="0"/>
                <a:cs typeface="Roboto Light"/>
              </a:rPr>
              <a:t>The Java </a:t>
            </a:r>
            <a:r>
              <a:rPr lang="pt-BR" sz="1199" dirty="0" err="1">
                <a:solidFill>
                  <a:srgbClr val="ED145B"/>
                </a:solidFill>
                <a:latin typeface="Gotham HTF Medium" pitchFamily="50" charset="0"/>
                <a:cs typeface="Roboto Light"/>
              </a:rPr>
              <a:t>Programming</a:t>
            </a:r>
            <a:r>
              <a:rPr lang="pt-BR" sz="1199" dirty="0">
                <a:solidFill>
                  <a:srgbClr val="ED145B"/>
                </a:solidFill>
                <a:latin typeface="Gotham HTF Medium" pitchFamily="50" charset="0"/>
                <a:cs typeface="Roboto Light"/>
              </a:rPr>
              <a:t> </a:t>
            </a:r>
            <a:r>
              <a:rPr lang="pt-BR" sz="1199" dirty="0" err="1">
                <a:solidFill>
                  <a:srgbClr val="ED145B"/>
                </a:solidFill>
                <a:latin typeface="Gotham HTF Medium" pitchFamily="50" charset="0"/>
                <a:cs typeface="Roboto Light"/>
              </a:rPr>
              <a:t>Language</a:t>
            </a:r>
            <a:endParaRPr lang="pt-BR" sz="1199" dirty="0">
              <a:solidFill>
                <a:srgbClr val="ED145B"/>
              </a:solidFill>
              <a:latin typeface="Gotham HTF Medium" pitchFamily="50" charset="0"/>
              <a:cs typeface="Roboto Light"/>
            </a:endParaRPr>
          </a:p>
          <a:p>
            <a:pPr marL="171292" indent="-171292">
              <a:lnSpc>
                <a:spcPct val="150000"/>
              </a:lnSpc>
              <a:spcAft>
                <a:spcPts val="1199"/>
              </a:spcAft>
              <a:buClr>
                <a:srgbClr val="ED145B"/>
              </a:buClr>
              <a:buFont typeface="Arial"/>
              <a:buChar char="•"/>
            </a:pPr>
            <a:r>
              <a:rPr lang="pt-BR" sz="1199" dirty="0">
                <a:solidFill>
                  <a:schemeClr val="tx1">
                    <a:lumMod val="65000"/>
                    <a:lumOff val="35000"/>
                  </a:schemeClr>
                </a:solidFill>
                <a:latin typeface="Gotham HTF Light" pitchFamily="50" charset="0"/>
                <a:cs typeface="Roboto Light"/>
              </a:rPr>
              <a:t>2ª edição – Capítulos 1 e 2</a:t>
            </a:r>
          </a:p>
          <a:p>
            <a:pPr>
              <a:lnSpc>
                <a:spcPct val="150000"/>
              </a:lnSpc>
              <a:spcAft>
                <a:spcPts val="1199"/>
              </a:spcAft>
              <a:buClr>
                <a:srgbClr val="ED145B"/>
              </a:buClr>
            </a:pPr>
            <a:endParaRPr lang="pt-BR" sz="1199" dirty="0">
              <a:solidFill>
                <a:schemeClr val="tx1">
                  <a:lumMod val="65000"/>
                  <a:lumOff val="35000"/>
                </a:schemeClr>
              </a:solidFill>
              <a:latin typeface="Gotham HTF Light" pitchFamily="50" charset="0"/>
              <a:cs typeface="Roboto Light"/>
            </a:endParaRPr>
          </a:p>
          <a:p>
            <a:pPr>
              <a:lnSpc>
                <a:spcPct val="150000"/>
              </a:lnSpc>
              <a:spcAft>
                <a:spcPts val="1199"/>
              </a:spcAft>
              <a:buClr>
                <a:srgbClr val="ED145B"/>
              </a:buClr>
            </a:pPr>
            <a:r>
              <a:rPr lang="pt-BR" sz="1199" dirty="0" err="1">
                <a:solidFill>
                  <a:srgbClr val="ED145B"/>
                </a:solidFill>
                <a:latin typeface="Gotham HTF Medium" pitchFamily="50" charset="0"/>
                <a:cs typeface="Roboto Light"/>
              </a:rPr>
              <a:t>Thinking</a:t>
            </a:r>
            <a:r>
              <a:rPr lang="pt-BR" sz="1199" dirty="0">
                <a:solidFill>
                  <a:srgbClr val="ED145B"/>
                </a:solidFill>
                <a:latin typeface="Gotham HTF Medium" pitchFamily="50" charset="0"/>
                <a:cs typeface="Roboto Light"/>
              </a:rPr>
              <a:t> in Java</a:t>
            </a:r>
          </a:p>
          <a:p>
            <a:pPr marL="171292" indent="-171292">
              <a:lnSpc>
                <a:spcPct val="150000"/>
              </a:lnSpc>
              <a:spcAft>
                <a:spcPts val="1199"/>
              </a:spcAft>
              <a:buClr>
                <a:srgbClr val="ED145B"/>
              </a:buClr>
              <a:buFont typeface="Arial"/>
              <a:buChar char="•"/>
            </a:pPr>
            <a:r>
              <a:rPr lang="pt-BR" sz="1199" dirty="0">
                <a:solidFill>
                  <a:schemeClr val="tx1">
                    <a:lumMod val="65000"/>
                    <a:lumOff val="35000"/>
                  </a:schemeClr>
                </a:solidFill>
                <a:latin typeface="Gotham HTF Light" pitchFamily="50" charset="0"/>
                <a:cs typeface="Roboto Light"/>
              </a:rPr>
              <a:t>4ª edição – Capítulo 3 (</a:t>
            </a:r>
            <a:r>
              <a:rPr lang="pt-BR" sz="1199" dirty="0" err="1">
                <a:solidFill>
                  <a:schemeClr val="tx1">
                    <a:lumMod val="65000"/>
                    <a:lumOff val="35000"/>
                  </a:schemeClr>
                </a:solidFill>
                <a:latin typeface="Gotham HTF Light" pitchFamily="50" charset="0"/>
                <a:cs typeface="Roboto Light"/>
              </a:rPr>
              <a:t>Everything</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Is</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an</a:t>
            </a:r>
            <a:r>
              <a:rPr lang="pt-BR" sz="1199" dirty="0">
                <a:solidFill>
                  <a:schemeClr val="tx1">
                    <a:lumMod val="65000"/>
                    <a:lumOff val="35000"/>
                  </a:schemeClr>
                </a:solidFill>
                <a:latin typeface="Gotham HTF Light" pitchFamily="50" charset="0"/>
                <a:cs typeface="Roboto Light"/>
              </a:rPr>
              <a:t> </a:t>
            </a:r>
            <a:r>
              <a:rPr lang="pt-BR" sz="1199" dirty="0" err="1">
                <a:solidFill>
                  <a:schemeClr val="tx1">
                    <a:lumMod val="65000"/>
                    <a:lumOff val="35000"/>
                  </a:schemeClr>
                </a:solidFill>
                <a:latin typeface="Gotham HTF Light" pitchFamily="50" charset="0"/>
                <a:cs typeface="Roboto Light"/>
              </a:rPr>
              <a:t>Object</a:t>
            </a:r>
            <a:r>
              <a:rPr lang="pt-BR" sz="1199" dirty="0">
                <a:solidFill>
                  <a:schemeClr val="tx1">
                    <a:lumMod val="65000"/>
                    <a:lumOff val="35000"/>
                  </a:schemeClr>
                </a:solidFill>
                <a:latin typeface="Gotham HTF Light" pitchFamily="50" charset="0"/>
                <a:cs typeface="Roboto Light"/>
              </a:rPr>
              <a:t>)</a:t>
            </a:r>
          </a:p>
        </p:txBody>
      </p:sp>
    </p:spTree>
    <p:extLst>
      <p:ext uri="{BB962C8B-B14F-4D97-AF65-F5344CB8AC3E}">
        <p14:creationId xmlns:p14="http://schemas.microsoft.com/office/powerpoint/2010/main" val="266313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482323" y="2258660"/>
            <a:ext cx="6175690" cy="630942"/>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Light"/>
              </a:rPr>
              <a:t>4. HERA</a:t>
            </a:r>
            <a:r>
              <a:rPr lang="en-US" sz="3500" dirty="0">
                <a:solidFill>
                  <a:srgbClr val="ED145B"/>
                </a:solidFill>
                <a:latin typeface="Gotham HTF" pitchFamily="50" charset="0"/>
              </a:rPr>
              <a:t>NÇA</a:t>
            </a:r>
            <a:endParaRPr lang="en-US" sz="3500" dirty="0">
              <a:solidFill>
                <a:srgbClr val="ED145B"/>
              </a:solidFill>
              <a:latin typeface="Gotham HTF" pitchFamily="50" charset="0"/>
              <a:cs typeface="Gotham HTF Light"/>
            </a:endParaRPr>
          </a:p>
        </p:txBody>
      </p:sp>
      <p:pic>
        <p:nvPicPr>
          <p:cNvPr id="10" name="Gráfico 9">
            <a:extLst>
              <a:ext uri="{FF2B5EF4-FFF2-40B4-BE49-F238E27FC236}">
                <a16:creationId xmlns:a16="http://schemas.microsoft.com/office/drawing/2014/main" id="{9265FC28-AA8E-4F42-9ABD-814BDB086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122486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5" name="Text Placeholder 1">
            <a:extLst>
              <a:ext uri="{FF2B5EF4-FFF2-40B4-BE49-F238E27FC236}">
                <a16:creationId xmlns:a16="http://schemas.microsoft.com/office/drawing/2014/main" id="{6FB834F2-AEE4-4EAD-8CC0-5E556053056F}"/>
              </a:ext>
            </a:extLst>
          </p:cNvPr>
          <p:cNvSpPr txBox="1">
            <a:spLocks/>
          </p:cNvSpPr>
          <p:nvPr/>
        </p:nvSpPr>
        <p:spPr>
          <a:xfrm>
            <a:off x="489164" y="1228051"/>
            <a:ext cx="7150674" cy="3464533"/>
          </a:xfrm>
          <a:prstGeom prst="rect">
            <a:avLst/>
          </a:prstGeom>
        </p:spPr>
        <p:txBody>
          <a:bodyPr>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Herança é um dos mecanismos fundamentais para as linguagens que suportam o paradigma OO.</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Esse mecanismo possibilita a criação de novas classes a partir de uma já existente.</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A herança é utilizada como forma de reutilizar os atributos e métodos de classes já definidas, permitindo assim derivar uma nova classe mais especializada a partir de outra classe mais genérica existente.</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3600" dirty="0">
                <a:solidFill>
                  <a:schemeClr val="tx1">
                    <a:lumMod val="65000"/>
                    <a:lumOff val="35000"/>
                  </a:schemeClr>
                </a:solidFill>
                <a:latin typeface="Gotham HTF Light" pitchFamily="50" charset="0"/>
              </a:rPr>
              <a:t>Aplicar herança sempre envolve basicamente dois elementos: uma superclasse (classe pai) e uma subclasse (classe filha).</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3600" dirty="0">
                <a:solidFill>
                  <a:schemeClr val="tx1">
                    <a:lumMod val="65000"/>
                    <a:lumOff val="35000"/>
                  </a:schemeClr>
                </a:solidFill>
                <a:latin typeface="Gotham HTF Light" pitchFamily="50" charset="0"/>
              </a:rPr>
              <a:t>Superclasse é também conhecida como classe ancestral ou classe pai. Apresenta as características genéricas de um conjunto de objetos.</a:t>
            </a:r>
          </a:p>
          <a:p>
            <a:pPr marL="457200" lvl="1" indent="0">
              <a:lnSpc>
                <a:spcPct val="150000"/>
              </a:lnSpc>
              <a:buClr>
                <a:srgbClr val="ED145B"/>
              </a:buClr>
              <a:buSzPct val="80000"/>
              <a:buNone/>
              <a:defRPr/>
            </a:pPr>
            <a:endParaRPr lang="pt-BR" sz="36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3600" dirty="0">
                <a:solidFill>
                  <a:schemeClr val="tx1">
                    <a:lumMod val="65000"/>
                    <a:lumOff val="35000"/>
                  </a:schemeClr>
                </a:solidFill>
                <a:latin typeface="Gotham HTF Light" pitchFamily="50" charset="0"/>
              </a:rPr>
              <a:t>Subclasse é também conhecida como classe descendente ou classe filha. Ela estende a superclasse para incluir suas características.</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7730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rgbClr val="ED145B"/>
                </a:solidFill>
                <a:latin typeface="Gotham HTF Light" pitchFamily="50" charset="0"/>
              </a:rPr>
              <a:t>A  SUBCLASSE:</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Herda os atributos (dependendo do modificador);</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Permite adicionar novos atributos (que será visível somente na subclasse);</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Em relação aos métodos, a subclasse poderá utilizá-los/herdá-los (superclasse), bem como criar novos métodos e alterá-los;</a:t>
            </a:r>
          </a:p>
          <a:p>
            <a:pPr lvl="1">
              <a:lnSpc>
                <a:spcPct val="150000"/>
              </a:lnSpc>
              <a:buClr>
                <a:srgbClr val="ED145B"/>
              </a:buClr>
              <a:buSzPct val="80000"/>
              <a:buFont typeface="Arial" panose="020B0604020202020204" pitchFamily="34" charset="0"/>
              <a:buChar char="•"/>
              <a:defRPr/>
            </a:pPr>
            <a:r>
              <a:rPr lang="pt-BR" sz="1100" dirty="0">
                <a:solidFill>
                  <a:schemeClr val="tx1">
                    <a:lumMod val="65000"/>
                    <a:lumOff val="35000"/>
                  </a:schemeClr>
                </a:solidFill>
                <a:latin typeface="Gotham HTF Light" pitchFamily="50" charset="0"/>
              </a:rPr>
              <a:t>Métodos construtores não são herdados (porém podemos chamá-los dentro do construtor da subclasse).</a:t>
            </a: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Tree>
    <p:extLst>
      <p:ext uri="{BB962C8B-B14F-4D97-AF65-F5344CB8AC3E}">
        <p14:creationId xmlns:p14="http://schemas.microsoft.com/office/powerpoint/2010/main" val="344736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172"/>
          <p:cNvPicPr>
            <a:picLocks noChangeAspect="1"/>
          </p:cNvPicPr>
          <p:nvPr/>
        </p:nvPicPr>
        <p:blipFill>
          <a:blip r:embed="rId3"/>
          <a:srcRect/>
          <a:stretch>
            <a:fillRect/>
          </a:stretch>
        </p:blipFill>
        <p:spPr bwMode="auto">
          <a:xfrm>
            <a:off x="5860516" y="3053386"/>
            <a:ext cx="955933" cy="1186677"/>
          </a:xfrm>
          <a:prstGeom prst="rect">
            <a:avLst/>
          </a:prstGeom>
          <a:noFill/>
          <a:ln w="9525">
            <a:noFill/>
            <a:miter lim="800000"/>
            <a:headEnd/>
            <a:tailEnd/>
          </a:ln>
        </p:spPr>
      </p:pic>
      <p:pic>
        <p:nvPicPr>
          <p:cNvPr id="10" name="Imagem 7173"/>
          <p:cNvPicPr>
            <a:picLocks noChangeAspect="1"/>
          </p:cNvPicPr>
          <p:nvPr/>
        </p:nvPicPr>
        <p:blipFill>
          <a:blip r:embed="rId4"/>
          <a:srcRect/>
          <a:stretch>
            <a:fillRect/>
          </a:stretch>
        </p:blipFill>
        <p:spPr bwMode="auto">
          <a:xfrm>
            <a:off x="4452515" y="3916998"/>
            <a:ext cx="965612" cy="877097"/>
          </a:xfrm>
          <a:prstGeom prst="rect">
            <a:avLst/>
          </a:prstGeom>
          <a:noFill/>
          <a:ln w="9525">
            <a:noFill/>
            <a:miter lim="800000"/>
            <a:headEnd/>
            <a:tailEnd/>
          </a:ln>
        </p:spPr>
      </p:pic>
      <p:pic>
        <p:nvPicPr>
          <p:cNvPr id="13" name="Imagem 7174"/>
          <p:cNvPicPr>
            <a:picLocks noChangeAspect="1"/>
          </p:cNvPicPr>
          <p:nvPr/>
        </p:nvPicPr>
        <p:blipFill>
          <a:blip r:embed="rId5"/>
          <a:srcRect/>
          <a:stretch>
            <a:fillRect/>
          </a:stretch>
        </p:blipFill>
        <p:spPr bwMode="auto">
          <a:xfrm>
            <a:off x="3813139" y="3916998"/>
            <a:ext cx="520255" cy="953801"/>
          </a:xfrm>
          <a:prstGeom prst="rect">
            <a:avLst/>
          </a:prstGeom>
          <a:noFill/>
          <a:ln w="9525">
            <a:noFill/>
            <a:miter lim="800000"/>
            <a:headEnd/>
            <a:tailEnd/>
          </a:ln>
        </p:spPr>
      </p:pic>
      <p:pic>
        <p:nvPicPr>
          <p:cNvPr id="15" name="Imagem 7175"/>
          <p:cNvPicPr>
            <a:picLocks noChangeAspect="1"/>
          </p:cNvPicPr>
          <p:nvPr/>
        </p:nvPicPr>
        <p:blipFill>
          <a:blip r:embed="rId6"/>
          <a:srcRect/>
          <a:stretch>
            <a:fillRect/>
          </a:stretch>
        </p:blipFill>
        <p:spPr bwMode="auto">
          <a:xfrm>
            <a:off x="1635185" y="2604422"/>
            <a:ext cx="814229" cy="966337"/>
          </a:xfrm>
          <a:prstGeom prst="rect">
            <a:avLst/>
          </a:prstGeom>
          <a:noFill/>
          <a:ln w="9525">
            <a:noFill/>
            <a:miter lim="800000"/>
            <a:headEnd/>
            <a:tailEnd/>
          </a:ln>
        </p:spPr>
      </p:pic>
      <p:pic>
        <p:nvPicPr>
          <p:cNvPr id="16" name="Imagem 7176"/>
          <p:cNvPicPr>
            <a:picLocks noChangeAspect="1"/>
          </p:cNvPicPr>
          <p:nvPr/>
        </p:nvPicPr>
        <p:blipFill>
          <a:blip r:embed="rId7"/>
          <a:srcRect/>
          <a:stretch>
            <a:fillRect/>
          </a:stretch>
        </p:blipFill>
        <p:spPr bwMode="auto">
          <a:xfrm>
            <a:off x="2403571" y="2997674"/>
            <a:ext cx="952729" cy="1000365"/>
          </a:xfrm>
          <a:prstGeom prst="rect">
            <a:avLst/>
          </a:prstGeom>
          <a:noFill/>
          <a:ln w="9525">
            <a:noFill/>
            <a:miter lim="800000"/>
            <a:headEnd/>
            <a:tailEnd/>
          </a:ln>
        </p:spPr>
      </p:pic>
      <p:pic>
        <p:nvPicPr>
          <p:cNvPr id="18" name="Imagem 7177"/>
          <p:cNvPicPr>
            <a:picLocks noChangeAspect="1"/>
          </p:cNvPicPr>
          <p:nvPr/>
        </p:nvPicPr>
        <p:blipFill>
          <a:blip r:embed="rId8"/>
          <a:srcRect/>
          <a:stretch>
            <a:fillRect/>
          </a:stretch>
        </p:blipFill>
        <p:spPr bwMode="auto">
          <a:xfrm>
            <a:off x="3217800" y="3512438"/>
            <a:ext cx="680948" cy="1030880"/>
          </a:xfrm>
          <a:prstGeom prst="rect">
            <a:avLst/>
          </a:prstGeom>
          <a:noFill/>
          <a:ln w="9525">
            <a:noFill/>
            <a:miter lim="800000"/>
            <a:headEnd/>
            <a:tailEnd/>
          </a:ln>
        </p:spPr>
      </p:pic>
      <p:pic>
        <p:nvPicPr>
          <p:cNvPr id="19" name="Imagem 7178"/>
          <p:cNvPicPr>
            <a:picLocks noChangeAspect="1"/>
          </p:cNvPicPr>
          <p:nvPr/>
        </p:nvPicPr>
        <p:blipFill>
          <a:blip r:embed="rId9"/>
          <a:srcRect/>
          <a:stretch>
            <a:fillRect/>
          </a:stretch>
        </p:blipFill>
        <p:spPr bwMode="auto">
          <a:xfrm>
            <a:off x="5418127" y="3601257"/>
            <a:ext cx="625485" cy="852110"/>
          </a:xfrm>
          <a:prstGeom prst="rect">
            <a:avLst/>
          </a:prstGeom>
          <a:noFill/>
          <a:ln w="9525">
            <a:noFill/>
            <a:miter lim="800000"/>
            <a:headEnd/>
            <a:tailEnd/>
          </a:ln>
        </p:spPr>
      </p:pic>
      <p:pic>
        <p:nvPicPr>
          <p:cNvPr id="20" name="Imagem 7171"/>
          <p:cNvPicPr>
            <a:picLocks noChangeAspect="1"/>
          </p:cNvPicPr>
          <p:nvPr/>
        </p:nvPicPr>
        <p:blipFill>
          <a:blip r:embed="rId10"/>
          <a:srcRect/>
          <a:stretch>
            <a:fillRect/>
          </a:stretch>
        </p:blipFill>
        <p:spPr bwMode="auto">
          <a:xfrm>
            <a:off x="6588145" y="2663028"/>
            <a:ext cx="986168" cy="780717"/>
          </a:xfrm>
          <a:prstGeom prst="rect">
            <a:avLst/>
          </a:prstGeom>
          <a:noFill/>
          <a:ln w="9525">
            <a:noFill/>
            <a:miter lim="800000"/>
            <a:headEnd/>
            <a:tailEnd/>
          </a:ln>
        </p:spPr>
      </p:pic>
      <p:sp>
        <p:nvSpPr>
          <p:cNvPr id="21" name="Retângulo 20"/>
          <p:cNvSpPr/>
          <p:nvPr/>
        </p:nvSpPr>
        <p:spPr bwMode="auto">
          <a:xfrm>
            <a:off x="3450446" y="1323533"/>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grpSp>
        <p:nvGrpSpPr>
          <p:cNvPr id="22" name="Grupo 21"/>
          <p:cNvGrpSpPr>
            <a:grpSpLocks/>
          </p:cNvGrpSpPr>
          <p:nvPr/>
        </p:nvGrpSpPr>
        <p:grpSpPr bwMode="auto">
          <a:xfrm>
            <a:off x="2034195" y="1700172"/>
            <a:ext cx="5047034" cy="2228378"/>
            <a:chOff x="755575" y="1470025"/>
            <a:chExt cx="7367661" cy="4046538"/>
          </a:xfrm>
          <a:solidFill>
            <a:schemeClr val="tx1"/>
          </a:solidFill>
        </p:grpSpPr>
        <p:cxnSp>
          <p:nvCxnSpPr>
            <p:cNvPr id="23" name="Conector reto 109"/>
            <p:cNvCxnSpPr>
              <a:cxnSpLocks noChangeShapeType="1"/>
            </p:cNvCxnSpPr>
            <p:nvPr/>
          </p:nvCxnSpPr>
          <p:spPr bwMode="auto">
            <a:xfrm>
              <a:off x="8112298" y="2724150"/>
              <a:ext cx="0" cy="441325"/>
            </a:xfrm>
            <a:prstGeom prst="line">
              <a:avLst/>
            </a:prstGeom>
            <a:grpFill/>
            <a:ln w="38100" algn="ctr">
              <a:solidFill>
                <a:schemeClr val="bg2"/>
              </a:solidFill>
              <a:round/>
              <a:headEnd/>
              <a:tailEnd/>
            </a:ln>
          </p:spPr>
        </p:cxnSp>
        <p:grpSp>
          <p:nvGrpSpPr>
            <p:cNvPr id="25" name="Grupo 3"/>
            <p:cNvGrpSpPr>
              <a:grpSpLocks/>
            </p:cNvGrpSpPr>
            <p:nvPr/>
          </p:nvGrpSpPr>
          <p:grpSpPr bwMode="auto">
            <a:xfrm>
              <a:off x="755575" y="1470025"/>
              <a:ext cx="7367661" cy="4046538"/>
              <a:chOff x="755575" y="1470025"/>
              <a:chExt cx="7367661" cy="4046538"/>
            </a:xfrm>
            <a:grpFill/>
          </p:grpSpPr>
          <p:grpSp>
            <p:nvGrpSpPr>
              <p:cNvPr id="26" name="Grupo 7183"/>
              <p:cNvGrpSpPr>
                <a:grpSpLocks/>
              </p:cNvGrpSpPr>
              <p:nvPr/>
            </p:nvGrpSpPr>
            <p:grpSpPr bwMode="auto">
              <a:xfrm>
                <a:off x="4264025" y="1470025"/>
                <a:ext cx="400050" cy="1274763"/>
                <a:chOff x="4264609" y="1469343"/>
                <a:chExt cx="398758" cy="1276053"/>
              </a:xfrm>
              <a:grpFill/>
            </p:grpSpPr>
            <p:sp>
              <p:nvSpPr>
                <p:cNvPr id="35" name="Triângulo isósceles 73"/>
                <p:cNvSpPr>
                  <a:spLocks noChangeArrowheads="1"/>
                </p:cNvSpPr>
                <p:nvPr/>
              </p:nvSpPr>
              <p:spPr bwMode="auto">
                <a:xfrm>
                  <a:off x="4264609" y="1469343"/>
                  <a:ext cx="398758" cy="376079"/>
                </a:xfrm>
                <a:prstGeom prst="triangle">
                  <a:avLst>
                    <a:gd name="adj" fmla="val 50000"/>
                  </a:avLst>
                </a:prstGeom>
                <a:grp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36" name="Conector reto 74"/>
                <p:cNvCxnSpPr>
                  <a:cxnSpLocks noChangeShapeType="1"/>
                </p:cNvCxnSpPr>
                <p:nvPr/>
              </p:nvCxnSpPr>
              <p:spPr bwMode="auto">
                <a:xfrm>
                  <a:off x="4457576" y="1844824"/>
                  <a:ext cx="0" cy="900572"/>
                </a:xfrm>
                <a:prstGeom prst="line">
                  <a:avLst/>
                </a:prstGeom>
                <a:grpFill/>
                <a:ln w="38100" algn="ctr">
                  <a:solidFill>
                    <a:schemeClr val="bg2"/>
                  </a:solidFill>
                  <a:round/>
                  <a:headEnd/>
                  <a:tailEnd/>
                </a:ln>
              </p:spPr>
            </p:cxnSp>
          </p:grpSp>
          <p:cxnSp>
            <p:nvCxnSpPr>
              <p:cNvPr id="27" name="Conector reto 95"/>
              <p:cNvCxnSpPr>
                <a:cxnSpLocks noChangeShapeType="1"/>
              </p:cNvCxnSpPr>
              <p:nvPr/>
            </p:nvCxnSpPr>
            <p:spPr bwMode="auto">
              <a:xfrm>
                <a:off x="767406" y="2721769"/>
                <a:ext cx="0" cy="396875"/>
              </a:xfrm>
              <a:prstGeom prst="line">
                <a:avLst/>
              </a:prstGeom>
              <a:grpFill/>
              <a:ln w="38100" algn="ctr">
                <a:solidFill>
                  <a:schemeClr val="bg2"/>
                </a:solidFill>
                <a:round/>
                <a:headEnd/>
                <a:tailEnd/>
              </a:ln>
            </p:spPr>
          </p:cxnSp>
          <p:cxnSp>
            <p:nvCxnSpPr>
              <p:cNvPr id="28" name="Conector reto 97"/>
              <p:cNvCxnSpPr>
                <a:cxnSpLocks noChangeShapeType="1"/>
              </p:cNvCxnSpPr>
              <p:nvPr/>
            </p:nvCxnSpPr>
            <p:spPr bwMode="auto">
              <a:xfrm>
                <a:off x="2027238" y="2740025"/>
                <a:ext cx="0" cy="1100138"/>
              </a:xfrm>
              <a:prstGeom prst="line">
                <a:avLst/>
              </a:prstGeom>
              <a:grpFill/>
              <a:ln w="38100" algn="ctr">
                <a:solidFill>
                  <a:schemeClr val="bg2"/>
                </a:solidFill>
                <a:round/>
                <a:headEnd/>
                <a:tailEnd/>
              </a:ln>
            </p:spPr>
          </p:cxnSp>
          <p:cxnSp>
            <p:nvCxnSpPr>
              <p:cNvPr id="29" name="Conector reto 99"/>
              <p:cNvCxnSpPr>
                <a:cxnSpLocks noChangeShapeType="1"/>
              </p:cNvCxnSpPr>
              <p:nvPr/>
            </p:nvCxnSpPr>
            <p:spPr bwMode="auto">
              <a:xfrm>
                <a:off x="2971800" y="2740025"/>
                <a:ext cx="0" cy="1812925"/>
              </a:xfrm>
              <a:prstGeom prst="line">
                <a:avLst/>
              </a:prstGeom>
              <a:grpFill/>
              <a:ln w="38100" algn="ctr">
                <a:solidFill>
                  <a:schemeClr val="bg2"/>
                </a:solidFill>
                <a:round/>
                <a:headEnd/>
                <a:tailEnd/>
              </a:ln>
            </p:spPr>
          </p:cxnSp>
          <p:cxnSp>
            <p:nvCxnSpPr>
              <p:cNvPr id="30" name="Conector reto 101"/>
              <p:cNvCxnSpPr>
                <a:cxnSpLocks noChangeShapeType="1"/>
              </p:cNvCxnSpPr>
              <p:nvPr/>
            </p:nvCxnSpPr>
            <p:spPr bwMode="auto">
              <a:xfrm>
                <a:off x="3732213" y="2744788"/>
                <a:ext cx="0" cy="2771775"/>
              </a:xfrm>
              <a:prstGeom prst="line">
                <a:avLst/>
              </a:prstGeom>
              <a:grpFill/>
              <a:ln w="38100" algn="ctr">
                <a:solidFill>
                  <a:schemeClr val="bg2"/>
                </a:solidFill>
                <a:round/>
                <a:headEnd/>
                <a:tailEnd/>
              </a:ln>
            </p:spPr>
          </p:cxnSp>
          <p:cxnSp>
            <p:nvCxnSpPr>
              <p:cNvPr id="31" name="Conector reto 103"/>
              <p:cNvCxnSpPr>
                <a:cxnSpLocks noChangeShapeType="1"/>
              </p:cNvCxnSpPr>
              <p:nvPr/>
            </p:nvCxnSpPr>
            <p:spPr bwMode="auto">
              <a:xfrm>
                <a:off x="4943475" y="2740025"/>
                <a:ext cx="0" cy="2771775"/>
              </a:xfrm>
              <a:prstGeom prst="line">
                <a:avLst/>
              </a:prstGeom>
              <a:grpFill/>
              <a:ln w="38100" algn="ctr">
                <a:solidFill>
                  <a:schemeClr val="bg2"/>
                </a:solidFill>
                <a:round/>
                <a:headEnd/>
                <a:tailEnd/>
              </a:ln>
            </p:spPr>
          </p:cxnSp>
          <p:cxnSp>
            <p:nvCxnSpPr>
              <p:cNvPr id="32" name="Conector reto 104"/>
              <p:cNvCxnSpPr>
                <a:cxnSpLocks noChangeShapeType="1"/>
              </p:cNvCxnSpPr>
              <p:nvPr/>
            </p:nvCxnSpPr>
            <p:spPr bwMode="auto">
              <a:xfrm>
                <a:off x="6027738" y="2744788"/>
                <a:ext cx="0" cy="2052637"/>
              </a:xfrm>
              <a:prstGeom prst="line">
                <a:avLst/>
              </a:prstGeom>
              <a:grpFill/>
              <a:ln w="38100" algn="ctr">
                <a:solidFill>
                  <a:schemeClr val="bg2"/>
                </a:solidFill>
                <a:round/>
                <a:headEnd/>
                <a:tailEnd/>
              </a:ln>
            </p:spPr>
          </p:cxnSp>
          <p:cxnSp>
            <p:nvCxnSpPr>
              <p:cNvPr id="33" name="Conector reto 107"/>
              <p:cNvCxnSpPr>
                <a:cxnSpLocks noChangeShapeType="1"/>
              </p:cNvCxnSpPr>
              <p:nvPr/>
            </p:nvCxnSpPr>
            <p:spPr bwMode="auto">
              <a:xfrm>
                <a:off x="7038975" y="2744788"/>
                <a:ext cx="0" cy="1116012"/>
              </a:xfrm>
              <a:prstGeom prst="line">
                <a:avLst/>
              </a:prstGeom>
              <a:grpFill/>
              <a:ln w="38100" algn="ctr">
                <a:solidFill>
                  <a:schemeClr val="bg2"/>
                </a:solidFill>
                <a:round/>
                <a:headEnd/>
                <a:tailEnd/>
              </a:ln>
            </p:spPr>
          </p:cxnSp>
          <p:cxnSp>
            <p:nvCxnSpPr>
              <p:cNvPr id="34" name="Conector reto 49"/>
              <p:cNvCxnSpPr>
                <a:cxnSpLocks noChangeShapeType="1"/>
              </p:cNvCxnSpPr>
              <p:nvPr/>
            </p:nvCxnSpPr>
            <p:spPr bwMode="auto">
              <a:xfrm>
                <a:off x="755575" y="2740025"/>
                <a:ext cx="7367661" cy="0"/>
              </a:xfrm>
              <a:prstGeom prst="line">
                <a:avLst/>
              </a:prstGeom>
              <a:grpFill/>
              <a:ln w="38100" algn="ctr">
                <a:solidFill>
                  <a:schemeClr val="bg2"/>
                </a:solidFill>
                <a:round/>
                <a:headEnd/>
                <a:tailEnd/>
              </a:ln>
            </p:spPr>
          </p:cxnSp>
        </p:grpSp>
      </p:grpSp>
      <p:sp>
        <p:nvSpPr>
          <p:cNvPr id="37"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Tree>
    <p:extLst>
      <p:ext uri="{BB962C8B-B14F-4D97-AF65-F5344CB8AC3E}">
        <p14:creationId xmlns:p14="http://schemas.microsoft.com/office/powerpoint/2010/main" val="38151967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m 7171"/>
          <p:cNvPicPr>
            <a:picLocks noChangeAspect="1"/>
          </p:cNvPicPr>
          <p:nvPr/>
        </p:nvPicPr>
        <p:blipFill>
          <a:blip r:embed="rId3"/>
          <a:srcRect/>
          <a:stretch>
            <a:fillRect/>
          </a:stretch>
        </p:blipFill>
        <p:spPr bwMode="auto">
          <a:xfrm>
            <a:off x="3921151" y="3954533"/>
            <a:ext cx="777746" cy="615716"/>
          </a:xfrm>
          <a:prstGeom prst="rect">
            <a:avLst/>
          </a:prstGeom>
          <a:noFill/>
          <a:ln w="9525">
            <a:noFill/>
            <a:miter lim="800000"/>
            <a:headEnd/>
            <a:tailEnd/>
          </a:ln>
        </p:spPr>
      </p:pic>
      <p:pic>
        <p:nvPicPr>
          <p:cNvPr id="38" name="Imagem 7172"/>
          <p:cNvPicPr>
            <a:picLocks noChangeAspect="1"/>
          </p:cNvPicPr>
          <p:nvPr/>
        </p:nvPicPr>
        <p:blipFill>
          <a:blip r:embed="rId4"/>
          <a:srcRect/>
          <a:stretch>
            <a:fillRect/>
          </a:stretch>
        </p:blipFill>
        <p:spPr bwMode="auto">
          <a:xfrm>
            <a:off x="2933477" y="3650274"/>
            <a:ext cx="751821" cy="933296"/>
          </a:xfrm>
          <a:prstGeom prst="rect">
            <a:avLst/>
          </a:prstGeom>
          <a:noFill/>
          <a:ln w="9525">
            <a:noFill/>
            <a:miter lim="800000"/>
            <a:headEnd/>
            <a:tailEnd/>
          </a:ln>
        </p:spPr>
      </p:pic>
      <p:pic>
        <p:nvPicPr>
          <p:cNvPr id="39" name="Imagem 7178"/>
          <p:cNvPicPr>
            <a:picLocks noChangeAspect="1"/>
          </p:cNvPicPr>
          <p:nvPr/>
        </p:nvPicPr>
        <p:blipFill>
          <a:blip r:embed="rId5"/>
          <a:srcRect/>
          <a:stretch>
            <a:fillRect/>
          </a:stretch>
        </p:blipFill>
        <p:spPr bwMode="auto">
          <a:xfrm>
            <a:off x="3523383" y="3932624"/>
            <a:ext cx="447204" cy="609234"/>
          </a:xfrm>
          <a:prstGeom prst="rect">
            <a:avLst/>
          </a:prstGeom>
          <a:noFill/>
          <a:ln w="9525">
            <a:noFill/>
            <a:miter lim="800000"/>
            <a:headEnd/>
            <a:tailEnd/>
          </a:ln>
        </p:spPr>
      </p:pic>
      <p:pic>
        <p:nvPicPr>
          <p:cNvPr id="40" name="Imagem 7173"/>
          <p:cNvPicPr>
            <a:picLocks noChangeAspect="1"/>
          </p:cNvPicPr>
          <p:nvPr/>
        </p:nvPicPr>
        <p:blipFill>
          <a:blip r:embed="rId6"/>
          <a:srcRect/>
          <a:stretch>
            <a:fillRect/>
          </a:stretch>
        </p:blipFill>
        <p:spPr bwMode="auto">
          <a:xfrm>
            <a:off x="1891947" y="3447128"/>
            <a:ext cx="777746" cy="706453"/>
          </a:xfrm>
          <a:prstGeom prst="rect">
            <a:avLst/>
          </a:prstGeom>
          <a:noFill/>
          <a:ln w="9525">
            <a:noFill/>
            <a:miter lim="800000"/>
            <a:headEnd/>
            <a:tailEnd/>
          </a:ln>
        </p:spPr>
      </p:pic>
      <p:pic>
        <p:nvPicPr>
          <p:cNvPr id="41" name="Imagem 7174"/>
          <p:cNvPicPr>
            <a:picLocks noChangeAspect="1"/>
          </p:cNvPicPr>
          <p:nvPr/>
        </p:nvPicPr>
        <p:blipFill>
          <a:blip r:embed="rId7"/>
          <a:srcRect/>
          <a:stretch>
            <a:fillRect/>
          </a:stretch>
        </p:blipFill>
        <p:spPr bwMode="auto">
          <a:xfrm>
            <a:off x="6882554" y="3447791"/>
            <a:ext cx="388873" cy="712934"/>
          </a:xfrm>
          <a:prstGeom prst="rect">
            <a:avLst/>
          </a:prstGeom>
          <a:noFill/>
          <a:ln w="9525">
            <a:noFill/>
            <a:miter lim="800000"/>
            <a:headEnd/>
            <a:tailEnd/>
          </a:ln>
        </p:spPr>
      </p:pic>
      <p:pic>
        <p:nvPicPr>
          <p:cNvPr id="43" name="Imagem 7177"/>
          <p:cNvPicPr>
            <a:picLocks noChangeAspect="1"/>
          </p:cNvPicPr>
          <p:nvPr/>
        </p:nvPicPr>
        <p:blipFill>
          <a:blip r:embed="rId8"/>
          <a:srcRect/>
          <a:stretch>
            <a:fillRect/>
          </a:stretch>
        </p:blipFill>
        <p:spPr bwMode="auto">
          <a:xfrm>
            <a:off x="4638838" y="3836599"/>
            <a:ext cx="466647" cy="706452"/>
          </a:xfrm>
          <a:prstGeom prst="rect">
            <a:avLst/>
          </a:prstGeom>
          <a:noFill/>
          <a:ln w="9525">
            <a:noFill/>
            <a:miter lim="800000"/>
            <a:headEnd/>
            <a:tailEnd/>
          </a:ln>
        </p:spPr>
      </p:pic>
      <p:pic>
        <p:nvPicPr>
          <p:cNvPr id="44" name="Imagem 7176"/>
          <p:cNvPicPr>
            <a:picLocks noChangeAspect="1"/>
          </p:cNvPicPr>
          <p:nvPr/>
        </p:nvPicPr>
        <p:blipFill>
          <a:blip r:embed="rId9"/>
          <a:srcRect/>
          <a:stretch>
            <a:fillRect/>
          </a:stretch>
        </p:blipFill>
        <p:spPr bwMode="auto">
          <a:xfrm>
            <a:off x="5036869" y="3807548"/>
            <a:ext cx="700478" cy="735502"/>
          </a:xfrm>
          <a:prstGeom prst="rect">
            <a:avLst/>
          </a:prstGeom>
          <a:noFill/>
          <a:ln w="9525">
            <a:noFill/>
            <a:miter lim="800000"/>
            <a:headEnd/>
            <a:tailEnd/>
          </a:ln>
        </p:spPr>
      </p:pic>
      <p:pic>
        <p:nvPicPr>
          <p:cNvPr id="45" name="Imagem 7175"/>
          <p:cNvPicPr>
            <a:picLocks noChangeAspect="1"/>
          </p:cNvPicPr>
          <p:nvPr/>
        </p:nvPicPr>
        <p:blipFill>
          <a:blip r:embed="rId10"/>
          <a:srcRect/>
          <a:stretch>
            <a:fillRect/>
          </a:stretch>
        </p:blipFill>
        <p:spPr bwMode="auto">
          <a:xfrm>
            <a:off x="5714502" y="3849037"/>
            <a:ext cx="589791" cy="699972"/>
          </a:xfrm>
          <a:prstGeom prst="rect">
            <a:avLst/>
          </a:prstGeom>
          <a:noFill/>
          <a:ln w="9525">
            <a:noFill/>
            <a:miter lim="800000"/>
            <a:headEnd/>
            <a:tailEnd/>
          </a:ln>
        </p:spPr>
      </p:pic>
      <p:sp>
        <p:nvSpPr>
          <p:cNvPr id="46" name="Retângulo 45"/>
          <p:cNvSpPr/>
          <p:nvPr/>
        </p:nvSpPr>
        <p:spPr bwMode="auto">
          <a:xfrm>
            <a:off x="3883089" y="2704457"/>
            <a:ext cx="138482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Mamífero</a:t>
            </a:r>
          </a:p>
        </p:txBody>
      </p:sp>
      <p:grpSp>
        <p:nvGrpSpPr>
          <p:cNvPr id="47" name="Grupo 50"/>
          <p:cNvGrpSpPr>
            <a:grpSpLocks/>
          </p:cNvGrpSpPr>
          <p:nvPr/>
        </p:nvGrpSpPr>
        <p:grpSpPr bwMode="auto">
          <a:xfrm>
            <a:off x="6958825" y="2953858"/>
            <a:ext cx="271131" cy="394084"/>
            <a:chOff x="4264609" y="1469343"/>
            <a:chExt cx="398758" cy="1291944"/>
          </a:xfrm>
        </p:grpSpPr>
        <p:sp>
          <p:nvSpPr>
            <p:cNvPr id="48" name="Triângulo isósceles 51"/>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49" name="Conector reto 52"/>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50" name="Grupo 53"/>
          <p:cNvGrpSpPr>
            <a:grpSpLocks/>
          </p:cNvGrpSpPr>
          <p:nvPr/>
        </p:nvGrpSpPr>
        <p:grpSpPr bwMode="auto">
          <a:xfrm>
            <a:off x="2138661" y="2993185"/>
            <a:ext cx="271130" cy="394084"/>
            <a:chOff x="4264609" y="1469343"/>
            <a:chExt cx="398758" cy="1291944"/>
          </a:xfrm>
        </p:grpSpPr>
        <p:sp>
          <p:nvSpPr>
            <p:cNvPr id="51" name="Triângulo isósceles 54"/>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52" name="Conector reto 55"/>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53" name="Grupo 52"/>
          <p:cNvGrpSpPr>
            <a:grpSpLocks/>
          </p:cNvGrpSpPr>
          <p:nvPr/>
        </p:nvGrpSpPr>
        <p:grpSpPr bwMode="auto">
          <a:xfrm>
            <a:off x="3353715" y="2992575"/>
            <a:ext cx="2641805" cy="822362"/>
            <a:chOff x="2700338" y="3716338"/>
            <a:chExt cx="3883025" cy="1527175"/>
          </a:xfrm>
        </p:grpSpPr>
        <p:cxnSp>
          <p:nvCxnSpPr>
            <p:cNvPr id="54" name="Conector reto 34"/>
            <p:cNvCxnSpPr>
              <a:cxnSpLocks noChangeShapeType="1"/>
            </p:cNvCxnSpPr>
            <p:nvPr/>
          </p:nvCxnSpPr>
          <p:spPr bwMode="auto">
            <a:xfrm>
              <a:off x="2700338" y="4292600"/>
              <a:ext cx="3883025" cy="0"/>
            </a:xfrm>
            <a:prstGeom prst="line">
              <a:avLst/>
            </a:prstGeom>
            <a:noFill/>
            <a:ln w="38100" algn="ctr">
              <a:solidFill>
                <a:schemeClr val="bg2"/>
              </a:solidFill>
              <a:round/>
              <a:headEnd/>
              <a:tailEnd/>
            </a:ln>
          </p:spPr>
        </p:cxnSp>
        <p:cxnSp>
          <p:nvCxnSpPr>
            <p:cNvPr id="55" name="Conector reto 36"/>
            <p:cNvCxnSpPr>
              <a:cxnSpLocks noChangeShapeType="1"/>
            </p:cNvCxnSpPr>
            <p:nvPr/>
          </p:nvCxnSpPr>
          <p:spPr bwMode="auto">
            <a:xfrm>
              <a:off x="2706143" y="4273846"/>
              <a:ext cx="546" cy="667322"/>
            </a:xfrm>
            <a:prstGeom prst="line">
              <a:avLst/>
            </a:prstGeom>
            <a:noFill/>
            <a:ln w="38100" algn="ctr">
              <a:solidFill>
                <a:schemeClr val="bg2"/>
              </a:solidFill>
              <a:round/>
              <a:headEnd/>
              <a:tailEnd/>
            </a:ln>
          </p:spPr>
        </p:cxnSp>
        <p:cxnSp>
          <p:nvCxnSpPr>
            <p:cNvPr id="56" name="Conector reto 39"/>
            <p:cNvCxnSpPr>
              <a:cxnSpLocks noChangeShapeType="1"/>
            </p:cNvCxnSpPr>
            <p:nvPr/>
          </p:nvCxnSpPr>
          <p:spPr bwMode="auto">
            <a:xfrm>
              <a:off x="3276600" y="4305300"/>
              <a:ext cx="0" cy="938213"/>
            </a:xfrm>
            <a:prstGeom prst="line">
              <a:avLst/>
            </a:prstGeom>
            <a:noFill/>
            <a:ln w="38100" algn="ctr">
              <a:solidFill>
                <a:schemeClr val="bg2"/>
              </a:solidFill>
              <a:round/>
              <a:headEnd/>
              <a:tailEnd/>
            </a:ln>
          </p:spPr>
        </p:cxnSp>
        <p:cxnSp>
          <p:nvCxnSpPr>
            <p:cNvPr id="57" name="Conector reto 41"/>
            <p:cNvCxnSpPr>
              <a:cxnSpLocks noChangeShapeType="1"/>
            </p:cNvCxnSpPr>
            <p:nvPr/>
          </p:nvCxnSpPr>
          <p:spPr bwMode="auto">
            <a:xfrm>
              <a:off x="4046538" y="4305300"/>
              <a:ext cx="0" cy="938213"/>
            </a:xfrm>
            <a:prstGeom prst="line">
              <a:avLst/>
            </a:prstGeom>
            <a:noFill/>
            <a:ln w="38100" algn="ctr">
              <a:solidFill>
                <a:schemeClr val="bg2"/>
              </a:solidFill>
              <a:round/>
              <a:headEnd/>
              <a:tailEnd/>
            </a:ln>
          </p:spPr>
        </p:cxnSp>
        <p:cxnSp>
          <p:nvCxnSpPr>
            <p:cNvPr id="58" name="Conector reto 42"/>
            <p:cNvCxnSpPr>
              <a:cxnSpLocks noChangeShapeType="1"/>
            </p:cNvCxnSpPr>
            <p:nvPr/>
          </p:nvCxnSpPr>
          <p:spPr bwMode="auto">
            <a:xfrm>
              <a:off x="4810125" y="4292600"/>
              <a:ext cx="0" cy="806450"/>
            </a:xfrm>
            <a:prstGeom prst="line">
              <a:avLst/>
            </a:prstGeom>
            <a:noFill/>
            <a:ln w="38100" algn="ctr">
              <a:solidFill>
                <a:schemeClr val="bg2"/>
              </a:solidFill>
              <a:round/>
              <a:headEnd/>
              <a:tailEnd/>
            </a:ln>
          </p:spPr>
        </p:cxnSp>
        <p:cxnSp>
          <p:nvCxnSpPr>
            <p:cNvPr id="59" name="Conector reto 44"/>
            <p:cNvCxnSpPr>
              <a:cxnSpLocks noChangeShapeType="1"/>
            </p:cNvCxnSpPr>
            <p:nvPr/>
          </p:nvCxnSpPr>
          <p:spPr bwMode="auto">
            <a:xfrm>
              <a:off x="5573713" y="4292600"/>
              <a:ext cx="0" cy="776288"/>
            </a:xfrm>
            <a:prstGeom prst="line">
              <a:avLst/>
            </a:prstGeom>
            <a:noFill/>
            <a:ln w="38100" algn="ctr">
              <a:solidFill>
                <a:schemeClr val="bg2"/>
              </a:solidFill>
              <a:round/>
              <a:headEnd/>
              <a:tailEnd/>
            </a:ln>
          </p:spPr>
        </p:cxnSp>
        <p:cxnSp>
          <p:nvCxnSpPr>
            <p:cNvPr id="60" name="Conector reto 45"/>
            <p:cNvCxnSpPr>
              <a:cxnSpLocks noChangeShapeType="1"/>
            </p:cNvCxnSpPr>
            <p:nvPr/>
          </p:nvCxnSpPr>
          <p:spPr bwMode="auto">
            <a:xfrm>
              <a:off x="6568280" y="4273549"/>
              <a:ext cx="2381" cy="883643"/>
            </a:xfrm>
            <a:prstGeom prst="line">
              <a:avLst/>
            </a:prstGeom>
            <a:noFill/>
            <a:ln w="38100" algn="ctr">
              <a:solidFill>
                <a:schemeClr val="bg2"/>
              </a:solidFill>
              <a:round/>
              <a:headEnd/>
              <a:tailEnd/>
            </a:ln>
          </p:spPr>
        </p:cxnSp>
        <p:grpSp>
          <p:nvGrpSpPr>
            <p:cNvPr id="61" name="Grupo 57"/>
            <p:cNvGrpSpPr>
              <a:grpSpLocks/>
            </p:cNvGrpSpPr>
            <p:nvPr/>
          </p:nvGrpSpPr>
          <p:grpSpPr bwMode="auto">
            <a:xfrm>
              <a:off x="4292600" y="3716338"/>
              <a:ext cx="398463" cy="588962"/>
              <a:chOff x="4264609" y="1469343"/>
              <a:chExt cx="398758" cy="1291944"/>
            </a:xfrm>
          </p:grpSpPr>
          <p:sp>
            <p:nvSpPr>
              <p:cNvPr id="62" name="Triângulo isósceles 58"/>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63" name="Conector reto 59"/>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grpSp>
        <p:nvGrpSpPr>
          <p:cNvPr id="64" name="Grupo 63"/>
          <p:cNvGrpSpPr>
            <a:grpSpLocks/>
          </p:cNvGrpSpPr>
          <p:nvPr/>
        </p:nvGrpSpPr>
        <p:grpSpPr bwMode="auto">
          <a:xfrm>
            <a:off x="2295591" y="1755216"/>
            <a:ext cx="4379143" cy="940331"/>
            <a:chOff x="1108939" y="1470025"/>
            <a:chExt cx="6435725" cy="1745904"/>
          </a:xfrm>
        </p:grpSpPr>
        <p:grpSp>
          <p:nvGrpSpPr>
            <p:cNvPr id="65" name="Grupo 7183"/>
            <p:cNvGrpSpPr>
              <a:grpSpLocks/>
            </p:cNvGrpSpPr>
            <p:nvPr/>
          </p:nvGrpSpPr>
          <p:grpSpPr bwMode="auto">
            <a:xfrm>
              <a:off x="4264513" y="1470025"/>
              <a:ext cx="400096" cy="1695450"/>
              <a:chOff x="4264609" y="1469343"/>
              <a:chExt cx="398758" cy="1291944"/>
            </a:xfrm>
          </p:grpSpPr>
          <p:sp>
            <p:nvSpPr>
              <p:cNvPr id="69" name="Triângulo isósceles 73"/>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tIns="0" bIns="0"/>
              <a:lstStyle/>
              <a:p>
                <a:pPr eaLnBrk="0" hangingPunct="0"/>
                <a:endParaRPr lang="pt-BR" sz="1351" b="1" i="1" u="sng"/>
              </a:p>
            </p:txBody>
          </p:sp>
          <p:cxnSp>
            <p:nvCxnSpPr>
              <p:cNvPr id="70" name="Conector reto 74"/>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cxnSp>
          <p:nvCxnSpPr>
            <p:cNvPr id="66" name="Conector reto 49"/>
            <p:cNvCxnSpPr>
              <a:cxnSpLocks noChangeShapeType="1"/>
            </p:cNvCxnSpPr>
            <p:nvPr/>
          </p:nvCxnSpPr>
          <p:spPr bwMode="auto">
            <a:xfrm>
              <a:off x="1108939" y="2728915"/>
              <a:ext cx="6435725" cy="0"/>
            </a:xfrm>
            <a:prstGeom prst="line">
              <a:avLst/>
            </a:prstGeom>
            <a:noFill/>
            <a:ln w="38100" algn="ctr">
              <a:solidFill>
                <a:schemeClr val="bg2"/>
              </a:solidFill>
              <a:round/>
              <a:headEnd/>
              <a:tailEnd/>
            </a:ln>
          </p:spPr>
        </p:cxnSp>
        <p:cxnSp>
          <p:nvCxnSpPr>
            <p:cNvPr id="67" name="Conector reto 36"/>
            <p:cNvCxnSpPr>
              <a:cxnSpLocks noChangeShapeType="1"/>
            </p:cNvCxnSpPr>
            <p:nvPr/>
          </p:nvCxnSpPr>
          <p:spPr bwMode="auto">
            <a:xfrm>
              <a:off x="1112057" y="2716063"/>
              <a:ext cx="0" cy="499866"/>
            </a:xfrm>
            <a:prstGeom prst="line">
              <a:avLst/>
            </a:prstGeom>
            <a:noFill/>
            <a:ln w="38100" algn="ctr">
              <a:solidFill>
                <a:schemeClr val="bg2"/>
              </a:solidFill>
              <a:round/>
              <a:headEnd/>
              <a:tailEnd/>
            </a:ln>
          </p:spPr>
        </p:cxnSp>
        <p:cxnSp>
          <p:nvCxnSpPr>
            <p:cNvPr id="68" name="Conector reto 36"/>
            <p:cNvCxnSpPr>
              <a:cxnSpLocks noChangeShapeType="1"/>
            </p:cNvCxnSpPr>
            <p:nvPr/>
          </p:nvCxnSpPr>
          <p:spPr bwMode="auto">
            <a:xfrm>
              <a:off x="7538314" y="2716063"/>
              <a:ext cx="0" cy="499866"/>
            </a:xfrm>
            <a:prstGeom prst="line">
              <a:avLst/>
            </a:prstGeom>
            <a:noFill/>
            <a:ln w="38100" algn="ctr">
              <a:solidFill>
                <a:schemeClr val="bg2"/>
              </a:solidFill>
              <a:round/>
              <a:headEnd/>
              <a:tailEnd/>
            </a:ln>
          </p:spPr>
        </p:cxnSp>
      </p:grpSp>
      <p:sp>
        <p:nvSpPr>
          <p:cNvPr id="71" name="Retângulo 70"/>
          <p:cNvSpPr/>
          <p:nvPr/>
        </p:nvSpPr>
        <p:spPr bwMode="auto">
          <a:xfrm>
            <a:off x="6334420" y="2653413"/>
            <a:ext cx="138590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Ave</a:t>
            </a:r>
          </a:p>
        </p:txBody>
      </p:sp>
      <p:sp>
        <p:nvSpPr>
          <p:cNvPr id="72" name="Retângulo 71"/>
          <p:cNvSpPr/>
          <p:nvPr/>
        </p:nvSpPr>
        <p:spPr bwMode="auto">
          <a:xfrm>
            <a:off x="1592537" y="2668906"/>
            <a:ext cx="1385900"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Réptil</a:t>
            </a:r>
          </a:p>
        </p:txBody>
      </p:sp>
      <p:sp>
        <p:nvSpPr>
          <p:cNvPr id="73"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75" name="Retângulo 74"/>
          <p:cNvSpPr/>
          <p:nvPr/>
        </p:nvSpPr>
        <p:spPr bwMode="auto">
          <a:xfrm>
            <a:off x="3424962" y="1309797"/>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spTree>
    <p:extLst>
      <p:ext uri="{BB962C8B-B14F-4D97-AF65-F5344CB8AC3E}">
        <p14:creationId xmlns:p14="http://schemas.microsoft.com/office/powerpoint/2010/main" val="26949036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1" grpId="0" animBg="1"/>
      <p:bldP spid="72" grpId="0" animBg="1"/>
      <p:bldP spid="7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m 7171"/>
          <p:cNvPicPr>
            <a:picLocks noChangeAspect="1"/>
          </p:cNvPicPr>
          <p:nvPr/>
        </p:nvPicPr>
        <p:blipFill>
          <a:blip r:embed="rId3"/>
          <a:srcRect/>
          <a:stretch>
            <a:fillRect/>
          </a:stretch>
        </p:blipFill>
        <p:spPr bwMode="auto">
          <a:xfrm>
            <a:off x="3994965" y="3730382"/>
            <a:ext cx="858044" cy="679285"/>
          </a:xfrm>
          <a:prstGeom prst="rect">
            <a:avLst/>
          </a:prstGeom>
          <a:noFill/>
          <a:ln w="9525">
            <a:noFill/>
            <a:miter lim="800000"/>
            <a:headEnd/>
            <a:tailEnd/>
          </a:ln>
        </p:spPr>
      </p:pic>
      <p:pic>
        <p:nvPicPr>
          <p:cNvPr id="74" name="Imagem 7172"/>
          <p:cNvPicPr>
            <a:picLocks noChangeAspect="1"/>
          </p:cNvPicPr>
          <p:nvPr/>
        </p:nvPicPr>
        <p:blipFill>
          <a:blip r:embed="rId4"/>
          <a:srcRect/>
          <a:stretch>
            <a:fillRect/>
          </a:stretch>
        </p:blipFill>
        <p:spPr bwMode="auto">
          <a:xfrm>
            <a:off x="2858038" y="3461229"/>
            <a:ext cx="748937" cy="929716"/>
          </a:xfrm>
          <a:prstGeom prst="rect">
            <a:avLst/>
          </a:prstGeom>
          <a:noFill/>
          <a:ln w="9525">
            <a:noFill/>
            <a:miter lim="800000"/>
            <a:headEnd/>
            <a:tailEnd/>
          </a:ln>
        </p:spPr>
      </p:pic>
      <p:pic>
        <p:nvPicPr>
          <p:cNvPr id="75" name="Imagem 7178"/>
          <p:cNvPicPr>
            <a:picLocks noChangeAspect="1"/>
          </p:cNvPicPr>
          <p:nvPr/>
        </p:nvPicPr>
        <p:blipFill>
          <a:blip r:embed="rId5"/>
          <a:srcRect/>
          <a:stretch>
            <a:fillRect/>
          </a:stretch>
        </p:blipFill>
        <p:spPr bwMode="auto">
          <a:xfrm>
            <a:off x="6120246" y="4287682"/>
            <a:ext cx="419488" cy="571476"/>
          </a:xfrm>
          <a:prstGeom prst="rect">
            <a:avLst/>
          </a:prstGeom>
          <a:noFill/>
          <a:ln w="9525">
            <a:noFill/>
            <a:miter lim="800000"/>
            <a:headEnd/>
            <a:tailEnd/>
          </a:ln>
        </p:spPr>
      </p:pic>
      <p:pic>
        <p:nvPicPr>
          <p:cNvPr id="76" name="Imagem 7173"/>
          <p:cNvPicPr>
            <a:picLocks noChangeAspect="1"/>
          </p:cNvPicPr>
          <p:nvPr/>
        </p:nvPicPr>
        <p:blipFill>
          <a:blip r:embed="rId6"/>
          <a:srcRect/>
          <a:stretch>
            <a:fillRect/>
          </a:stretch>
        </p:blipFill>
        <p:spPr bwMode="auto">
          <a:xfrm>
            <a:off x="1270827" y="3183965"/>
            <a:ext cx="858044" cy="779390"/>
          </a:xfrm>
          <a:prstGeom prst="rect">
            <a:avLst/>
          </a:prstGeom>
          <a:noFill/>
          <a:ln w="9525">
            <a:noFill/>
            <a:miter lim="800000"/>
            <a:headEnd/>
            <a:tailEnd/>
          </a:ln>
        </p:spPr>
      </p:pic>
      <p:pic>
        <p:nvPicPr>
          <p:cNvPr id="77" name="Imagem 7174"/>
          <p:cNvPicPr>
            <a:picLocks noChangeAspect="1"/>
          </p:cNvPicPr>
          <p:nvPr/>
        </p:nvPicPr>
        <p:blipFill>
          <a:blip r:embed="rId7"/>
          <a:srcRect/>
          <a:stretch>
            <a:fillRect/>
          </a:stretch>
        </p:blipFill>
        <p:spPr bwMode="auto">
          <a:xfrm>
            <a:off x="7047329" y="3156231"/>
            <a:ext cx="429022" cy="786540"/>
          </a:xfrm>
          <a:prstGeom prst="rect">
            <a:avLst/>
          </a:prstGeom>
          <a:noFill/>
          <a:ln w="9525">
            <a:noFill/>
            <a:miter lim="800000"/>
            <a:headEnd/>
            <a:tailEnd/>
          </a:ln>
        </p:spPr>
      </p:pic>
      <p:pic>
        <p:nvPicPr>
          <p:cNvPr id="79" name="Imagem 7177"/>
          <p:cNvPicPr>
            <a:picLocks noChangeAspect="1"/>
          </p:cNvPicPr>
          <p:nvPr/>
        </p:nvPicPr>
        <p:blipFill>
          <a:blip r:embed="rId8"/>
          <a:srcRect/>
          <a:stretch>
            <a:fillRect/>
          </a:stretch>
        </p:blipFill>
        <p:spPr bwMode="auto">
          <a:xfrm>
            <a:off x="4720077" y="3604312"/>
            <a:ext cx="514826" cy="779390"/>
          </a:xfrm>
          <a:prstGeom prst="rect">
            <a:avLst/>
          </a:prstGeom>
          <a:noFill/>
          <a:ln w="9525">
            <a:noFill/>
            <a:miter lim="800000"/>
            <a:headEnd/>
            <a:tailEnd/>
          </a:ln>
        </p:spPr>
      </p:pic>
      <p:pic>
        <p:nvPicPr>
          <p:cNvPr id="80" name="Imagem 7176"/>
          <p:cNvPicPr>
            <a:picLocks noChangeAspect="1"/>
          </p:cNvPicPr>
          <p:nvPr/>
        </p:nvPicPr>
        <p:blipFill>
          <a:blip r:embed="rId9"/>
          <a:srcRect/>
          <a:stretch>
            <a:fillRect/>
          </a:stretch>
        </p:blipFill>
        <p:spPr bwMode="auto">
          <a:xfrm>
            <a:off x="5378024" y="4175881"/>
            <a:ext cx="603666" cy="633849"/>
          </a:xfrm>
          <a:prstGeom prst="rect">
            <a:avLst/>
          </a:prstGeom>
          <a:noFill/>
          <a:ln w="9525">
            <a:noFill/>
            <a:miter lim="800000"/>
            <a:headEnd/>
            <a:tailEnd/>
          </a:ln>
        </p:spPr>
      </p:pic>
      <p:pic>
        <p:nvPicPr>
          <p:cNvPr id="81" name="Imagem 7175"/>
          <p:cNvPicPr>
            <a:picLocks noChangeAspect="1"/>
          </p:cNvPicPr>
          <p:nvPr/>
        </p:nvPicPr>
        <p:blipFill>
          <a:blip r:embed="rId10"/>
          <a:srcRect/>
          <a:stretch>
            <a:fillRect/>
          </a:stretch>
        </p:blipFill>
        <p:spPr bwMode="auto">
          <a:xfrm>
            <a:off x="3507428" y="3717217"/>
            <a:ext cx="583453" cy="692450"/>
          </a:xfrm>
          <a:prstGeom prst="rect">
            <a:avLst/>
          </a:prstGeom>
          <a:noFill/>
          <a:ln w="9525">
            <a:noFill/>
            <a:miter lim="800000"/>
            <a:headEnd/>
            <a:tailEnd/>
          </a:ln>
        </p:spPr>
      </p:pic>
      <p:grpSp>
        <p:nvGrpSpPr>
          <p:cNvPr id="82" name="Grupo 50"/>
          <p:cNvGrpSpPr>
            <a:grpSpLocks/>
          </p:cNvGrpSpPr>
          <p:nvPr/>
        </p:nvGrpSpPr>
        <p:grpSpPr bwMode="auto">
          <a:xfrm>
            <a:off x="7134647" y="2606845"/>
            <a:ext cx="299124" cy="549386"/>
            <a:chOff x="4264609" y="1469343"/>
            <a:chExt cx="398758" cy="1291944"/>
          </a:xfrm>
        </p:grpSpPr>
        <p:sp>
          <p:nvSpPr>
            <p:cNvPr id="83" name="Triângulo isósceles 51"/>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84" name="Conector reto 52"/>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85" name="Grupo 53"/>
          <p:cNvGrpSpPr>
            <a:grpSpLocks/>
          </p:cNvGrpSpPr>
          <p:nvPr/>
        </p:nvGrpSpPr>
        <p:grpSpPr bwMode="auto">
          <a:xfrm>
            <a:off x="1546117" y="2644113"/>
            <a:ext cx="299123" cy="549386"/>
            <a:chOff x="4264609" y="1469343"/>
            <a:chExt cx="398758" cy="1291944"/>
          </a:xfrm>
        </p:grpSpPr>
        <p:sp>
          <p:nvSpPr>
            <p:cNvPr id="86" name="Triângulo isósceles 54"/>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87" name="Conector reto 55"/>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nvGrpSpPr>
          <p:cNvPr id="88" name="Grupo 87"/>
          <p:cNvGrpSpPr>
            <a:grpSpLocks/>
          </p:cNvGrpSpPr>
          <p:nvPr/>
        </p:nvGrpSpPr>
        <p:grpSpPr bwMode="auto">
          <a:xfrm>
            <a:off x="5626369" y="3730382"/>
            <a:ext cx="679483" cy="557300"/>
            <a:chOff x="5795863" y="4883150"/>
            <a:chExt cx="1008063" cy="888175"/>
          </a:xfrm>
        </p:grpSpPr>
        <p:cxnSp>
          <p:nvCxnSpPr>
            <p:cNvPr id="89" name="Conector reto 38"/>
            <p:cNvCxnSpPr>
              <a:cxnSpLocks noChangeShapeType="1"/>
            </p:cNvCxnSpPr>
            <p:nvPr/>
          </p:nvCxnSpPr>
          <p:spPr bwMode="auto">
            <a:xfrm>
              <a:off x="5795863" y="5373688"/>
              <a:ext cx="1008063" cy="0"/>
            </a:xfrm>
            <a:prstGeom prst="line">
              <a:avLst/>
            </a:prstGeom>
            <a:noFill/>
            <a:ln w="38100" algn="ctr">
              <a:solidFill>
                <a:schemeClr val="bg2"/>
              </a:solidFill>
              <a:round/>
              <a:headEnd/>
              <a:tailEnd/>
            </a:ln>
          </p:spPr>
        </p:cxnSp>
        <p:cxnSp>
          <p:nvCxnSpPr>
            <p:cNvPr id="90" name="Conector reto 40"/>
            <p:cNvCxnSpPr>
              <a:cxnSpLocks noChangeShapeType="1"/>
            </p:cNvCxnSpPr>
            <p:nvPr/>
          </p:nvCxnSpPr>
          <p:spPr bwMode="auto">
            <a:xfrm>
              <a:off x="5806180" y="5368100"/>
              <a:ext cx="0" cy="276225"/>
            </a:xfrm>
            <a:prstGeom prst="line">
              <a:avLst/>
            </a:prstGeom>
            <a:noFill/>
            <a:ln w="38100" algn="ctr">
              <a:solidFill>
                <a:schemeClr val="bg2"/>
              </a:solidFill>
              <a:round/>
              <a:headEnd/>
              <a:tailEnd/>
            </a:ln>
          </p:spPr>
        </p:cxnSp>
        <p:cxnSp>
          <p:nvCxnSpPr>
            <p:cNvPr id="91" name="Conector reto 43"/>
            <p:cNvCxnSpPr>
              <a:cxnSpLocks noChangeShapeType="1"/>
            </p:cNvCxnSpPr>
            <p:nvPr/>
          </p:nvCxnSpPr>
          <p:spPr bwMode="auto">
            <a:xfrm>
              <a:off x="6789640" y="5368100"/>
              <a:ext cx="0" cy="403225"/>
            </a:xfrm>
            <a:prstGeom prst="line">
              <a:avLst/>
            </a:prstGeom>
            <a:noFill/>
            <a:ln w="38100" algn="ctr">
              <a:solidFill>
                <a:schemeClr val="bg2"/>
              </a:solidFill>
              <a:round/>
              <a:headEnd/>
              <a:tailEnd/>
            </a:ln>
          </p:spPr>
        </p:cxnSp>
        <p:grpSp>
          <p:nvGrpSpPr>
            <p:cNvPr id="92" name="Grupo 46"/>
            <p:cNvGrpSpPr>
              <a:grpSpLocks/>
            </p:cNvGrpSpPr>
            <p:nvPr/>
          </p:nvGrpSpPr>
          <p:grpSpPr bwMode="auto">
            <a:xfrm>
              <a:off x="6107013" y="4883150"/>
              <a:ext cx="400050" cy="501650"/>
              <a:chOff x="4264609" y="1469343"/>
              <a:chExt cx="398758" cy="1291944"/>
            </a:xfrm>
          </p:grpSpPr>
          <p:sp>
            <p:nvSpPr>
              <p:cNvPr id="93" name="Triângulo isósceles 47"/>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94" name="Conector reto 48"/>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grpSp>
      <p:grpSp>
        <p:nvGrpSpPr>
          <p:cNvPr id="95" name="Grupo 12"/>
          <p:cNvGrpSpPr>
            <a:grpSpLocks/>
          </p:cNvGrpSpPr>
          <p:nvPr/>
        </p:nvGrpSpPr>
        <p:grpSpPr bwMode="auto">
          <a:xfrm>
            <a:off x="3279278" y="2628295"/>
            <a:ext cx="2640868" cy="1001051"/>
            <a:chOff x="2771775" y="3308350"/>
            <a:chExt cx="3517900" cy="1333500"/>
          </a:xfrm>
        </p:grpSpPr>
        <p:cxnSp>
          <p:nvCxnSpPr>
            <p:cNvPr id="96" name="Conector reto 45"/>
            <p:cNvCxnSpPr>
              <a:cxnSpLocks noChangeShapeType="1"/>
            </p:cNvCxnSpPr>
            <p:nvPr/>
          </p:nvCxnSpPr>
          <p:spPr bwMode="auto">
            <a:xfrm>
              <a:off x="6276975" y="3865563"/>
              <a:ext cx="0" cy="776287"/>
            </a:xfrm>
            <a:prstGeom prst="line">
              <a:avLst/>
            </a:prstGeom>
            <a:noFill/>
            <a:ln w="38100" algn="ctr">
              <a:solidFill>
                <a:schemeClr val="bg2"/>
              </a:solidFill>
              <a:round/>
              <a:headEnd/>
              <a:tailEnd/>
            </a:ln>
          </p:spPr>
        </p:cxnSp>
        <p:grpSp>
          <p:nvGrpSpPr>
            <p:cNvPr id="97" name="Grupo 11"/>
            <p:cNvGrpSpPr>
              <a:grpSpLocks/>
            </p:cNvGrpSpPr>
            <p:nvPr/>
          </p:nvGrpSpPr>
          <p:grpSpPr bwMode="auto">
            <a:xfrm>
              <a:off x="2771775" y="3308350"/>
              <a:ext cx="3517900" cy="1014413"/>
              <a:chOff x="2771775" y="3308350"/>
              <a:chExt cx="3517900" cy="1014413"/>
            </a:xfrm>
          </p:grpSpPr>
          <p:cxnSp>
            <p:nvCxnSpPr>
              <p:cNvPr id="98" name="Conector reto 34"/>
              <p:cNvCxnSpPr>
                <a:cxnSpLocks noChangeShapeType="1"/>
              </p:cNvCxnSpPr>
              <p:nvPr/>
            </p:nvCxnSpPr>
            <p:spPr bwMode="auto">
              <a:xfrm>
                <a:off x="2771775" y="3878263"/>
                <a:ext cx="3517900" cy="0"/>
              </a:xfrm>
              <a:prstGeom prst="line">
                <a:avLst/>
              </a:prstGeom>
              <a:noFill/>
              <a:ln w="38100" algn="ctr">
                <a:solidFill>
                  <a:schemeClr val="bg2"/>
                </a:solidFill>
                <a:round/>
                <a:headEnd/>
                <a:tailEnd/>
              </a:ln>
            </p:spPr>
          </p:cxnSp>
          <p:cxnSp>
            <p:nvCxnSpPr>
              <p:cNvPr id="99" name="Conector reto 39"/>
              <p:cNvCxnSpPr>
                <a:cxnSpLocks noChangeShapeType="1"/>
              </p:cNvCxnSpPr>
              <p:nvPr/>
            </p:nvCxnSpPr>
            <p:spPr bwMode="auto">
              <a:xfrm>
                <a:off x="3440113" y="3874293"/>
                <a:ext cx="0" cy="392112"/>
              </a:xfrm>
              <a:prstGeom prst="line">
                <a:avLst/>
              </a:prstGeom>
              <a:noFill/>
              <a:ln w="38100" algn="ctr">
                <a:solidFill>
                  <a:schemeClr val="bg2"/>
                </a:solidFill>
                <a:round/>
                <a:headEnd/>
                <a:tailEnd/>
              </a:ln>
            </p:spPr>
          </p:cxnSp>
          <p:cxnSp>
            <p:nvCxnSpPr>
              <p:cNvPr id="100" name="Conector reto 41"/>
              <p:cNvCxnSpPr>
                <a:cxnSpLocks noChangeShapeType="1"/>
              </p:cNvCxnSpPr>
              <p:nvPr/>
            </p:nvCxnSpPr>
            <p:spPr bwMode="auto">
              <a:xfrm>
                <a:off x="4264025" y="3897313"/>
                <a:ext cx="0" cy="425450"/>
              </a:xfrm>
              <a:prstGeom prst="line">
                <a:avLst/>
              </a:prstGeom>
              <a:noFill/>
              <a:ln w="38100" algn="ctr">
                <a:solidFill>
                  <a:schemeClr val="bg2"/>
                </a:solidFill>
                <a:round/>
                <a:headEnd/>
                <a:tailEnd/>
              </a:ln>
            </p:spPr>
          </p:cxnSp>
          <p:cxnSp>
            <p:nvCxnSpPr>
              <p:cNvPr id="101" name="Conector reto 42"/>
              <p:cNvCxnSpPr>
                <a:cxnSpLocks noChangeShapeType="1"/>
              </p:cNvCxnSpPr>
              <p:nvPr/>
            </p:nvCxnSpPr>
            <p:spPr bwMode="auto">
              <a:xfrm>
                <a:off x="4932363" y="3884613"/>
                <a:ext cx="0" cy="315912"/>
              </a:xfrm>
              <a:prstGeom prst="line">
                <a:avLst/>
              </a:prstGeom>
              <a:noFill/>
              <a:ln w="38100" algn="ctr">
                <a:solidFill>
                  <a:schemeClr val="bg2"/>
                </a:solidFill>
                <a:round/>
                <a:headEnd/>
                <a:tailEnd/>
              </a:ln>
            </p:spPr>
          </p:cxnSp>
          <p:grpSp>
            <p:nvGrpSpPr>
              <p:cNvPr id="102" name="Grupo 57"/>
              <p:cNvGrpSpPr>
                <a:grpSpLocks/>
              </p:cNvGrpSpPr>
              <p:nvPr/>
            </p:nvGrpSpPr>
            <p:grpSpPr bwMode="auto">
              <a:xfrm>
                <a:off x="4292600" y="3308350"/>
                <a:ext cx="398463" cy="575900"/>
                <a:chOff x="4264609" y="1469343"/>
                <a:chExt cx="398758" cy="1263289"/>
              </a:xfrm>
            </p:grpSpPr>
            <p:sp>
              <p:nvSpPr>
                <p:cNvPr id="104" name="Triângulo isósceles 58"/>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105" name="Conector reto 59"/>
                <p:cNvCxnSpPr>
                  <a:cxnSpLocks noChangeShapeType="1"/>
                </p:cNvCxnSpPr>
                <p:nvPr/>
              </p:nvCxnSpPr>
              <p:spPr bwMode="auto">
                <a:xfrm>
                  <a:off x="4457576" y="1816169"/>
                  <a:ext cx="0" cy="916463"/>
                </a:xfrm>
                <a:prstGeom prst="line">
                  <a:avLst/>
                </a:prstGeom>
                <a:noFill/>
                <a:ln w="38100" algn="ctr">
                  <a:solidFill>
                    <a:schemeClr val="bg2"/>
                  </a:solidFill>
                  <a:round/>
                  <a:headEnd/>
                  <a:tailEnd/>
                </a:ln>
              </p:spPr>
            </p:cxnSp>
          </p:grpSp>
          <p:cxnSp>
            <p:nvCxnSpPr>
              <p:cNvPr id="103" name="Conector reto 56"/>
              <p:cNvCxnSpPr>
                <a:cxnSpLocks noChangeShapeType="1"/>
              </p:cNvCxnSpPr>
              <p:nvPr/>
            </p:nvCxnSpPr>
            <p:spPr bwMode="auto">
              <a:xfrm>
                <a:off x="2788442" y="3865564"/>
                <a:ext cx="0" cy="249238"/>
              </a:xfrm>
              <a:prstGeom prst="line">
                <a:avLst/>
              </a:prstGeom>
              <a:noFill/>
              <a:ln w="38100" algn="ctr">
                <a:solidFill>
                  <a:schemeClr val="bg2"/>
                </a:solidFill>
                <a:round/>
                <a:headEnd/>
                <a:tailEnd/>
              </a:ln>
            </p:spPr>
          </p:cxnSp>
        </p:grpSp>
      </p:grpSp>
      <p:grpSp>
        <p:nvGrpSpPr>
          <p:cNvPr id="106" name="Grupo 13"/>
          <p:cNvGrpSpPr>
            <a:grpSpLocks/>
          </p:cNvGrpSpPr>
          <p:nvPr/>
        </p:nvGrpSpPr>
        <p:grpSpPr bwMode="auto">
          <a:xfrm>
            <a:off x="1657200" y="1554554"/>
            <a:ext cx="5608791" cy="956981"/>
            <a:chOff x="1108812" y="1268413"/>
            <a:chExt cx="6434988" cy="1897062"/>
          </a:xfrm>
        </p:grpSpPr>
        <p:grpSp>
          <p:nvGrpSpPr>
            <p:cNvPr id="107" name="Grupo 7183"/>
            <p:cNvGrpSpPr>
              <a:grpSpLocks/>
            </p:cNvGrpSpPr>
            <p:nvPr/>
          </p:nvGrpSpPr>
          <p:grpSpPr bwMode="auto">
            <a:xfrm>
              <a:off x="4264025" y="1268413"/>
              <a:ext cx="400050" cy="1897062"/>
              <a:chOff x="4264609" y="1469343"/>
              <a:chExt cx="398758" cy="1291944"/>
            </a:xfrm>
          </p:grpSpPr>
          <p:sp>
            <p:nvSpPr>
              <p:cNvPr id="111" name="Triângulo isósceles 73"/>
              <p:cNvSpPr>
                <a:spLocks noChangeArrowheads="1"/>
              </p:cNvSpPr>
              <p:nvPr/>
            </p:nvSpPr>
            <p:spPr bwMode="auto">
              <a:xfrm>
                <a:off x="4264609" y="1469343"/>
                <a:ext cx="398758" cy="376079"/>
              </a:xfrm>
              <a:prstGeom prst="triangle">
                <a:avLst>
                  <a:gd name="adj" fmla="val 50000"/>
                </a:avLst>
              </a:prstGeom>
              <a:solidFill>
                <a:schemeClr val="tx1"/>
              </a:solidFill>
              <a:ln w="38100" algn="ctr">
                <a:solidFill>
                  <a:schemeClr val="bg2"/>
                </a:solidFill>
                <a:round/>
                <a:headEnd/>
                <a:tailEnd/>
              </a:ln>
            </p:spPr>
            <p:txBody>
              <a:bodyPr wrap="none" bIns="0"/>
              <a:lstStyle/>
              <a:p>
                <a:pPr eaLnBrk="0" hangingPunct="0"/>
                <a:endParaRPr lang="pt-BR" sz="1351" b="1" i="1" u="sng">
                  <a:latin typeface="Square721 BT"/>
                </a:endParaRPr>
              </a:p>
            </p:txBody>
          </p:sp>
          <p:cxnSp>
            <p:nvCxnSpPr>
              <p:cNvPr id="112" name="Conector reto 74"/>
              <p:cNvCxnSpPr>
                <a:cxnSpLocks noChangeShapeType="1"/>
              </p:cNvCxnSpPr>
              <p:nvPr/>
            </p:nvCxnSpPr>
            <p:spPr bwMode="auto">
              <a:xfrm>
                <a:off x="4457576" y="1844824"/>
                <a:ext cx="0" cy="916463"/>
              </a:xfrm>
              <a:prstGeom prst="line">
                <a:avLst/>
              </a:prstGeom>
              <a:noFill/>
              <a:ln w="38100" algn="ctr">
                <a:solidFill>
                  <a:schemeClr val="bg2"/>
                </a:solidFill>
                <a:round/>
                <a:headEnd/>
                <a:tailEnd/>
              </a:ln>
            </p:spPr>
          </p:cxnSp>
        </p:grpSp>
        <p:cxnSp>
          <p:nvCxnSpPr>
            <p:cNvPr id="108" name="Conector reto 49"/>
            <p:cNvCxnSpPr>
              <a:cxnSpLocks noChangeShapeType="1"/>
            </p:cNvCxnSpPr>
            <p:nvPr/>
          </p:nvCxnSpPr>
          <p:spPr bwMode="auto">
            <a:xfrm>
              <a:off x="1108812" y="2327276"/>
              <a:ext cx="6434988" cy="0"/>
            </a:xfrm>
            <a:prstGeom prst="line">
              <a:avLst/>
            </a:prstGeom>
            <a:noFill/>
            <a:ln w="38100" algn="ctr">
              <a:solidFill>
                <a:schemeClr val="bg2"/>
              </a:solidFill>
              <a:round/>
              <a:headEnd/>
              <a:tailEnd/>
            </a:ln>
          </p:spPr>
        </p:cxnSp>
        <p:cxnSp>
          <p:nvCxnSpPr>
            <p:cNvPr id="109" name="Conector reto 42"/>
            <p:cNvCxnSpPr>
              <a:cxnSpLocks noChangeShapeType="1"/>
            </p:cNvCxnSpPr>
            <p:nvPr/>
          </p:nvCxnSpPr>
          <p:spPr bwMode="auto">
            <a:xfrm>
              <a:off x="7539038" y="2306496"/>
              <a:ext cx="0" cy="462527"/>
            </a:xfrm>
            <a:prstGeom prst="line">
              <a:avLst/>
            </a:prstGeom>
            <a:noFill/>
            <a:ln w="38100" algn="ctr">
              <a:solidFill>
                <a:schemeClr val="bg2"/>
              </a:solidFill>
              <a:round/>
              <a:headEnd/>
              <a:tailEnd/>
            </a:ln>
          </p:spPr>
        </p:cxnSp>
        <p:cxnSp>
          <p:nvCxnSpPr>
            <p:cNvPr id="110" name="Conector reto 42"/>
            <p:cNvCxnSpPr>
              <a:cxnSpLocks noChangeShapeType="1"/>
            </p:cNvCxnSpPr>
            <p:nvPr/>
          </p:nvCxnSpPr>
          <p:spPr bwMode="auto">
            <a:xfrm>
              <a:off x="1120775" y="2308509"/>
              <a:ext cx="0" cy="508779"/>
            </a:xfrm>
            <a:prstGeom prst="line">
              <a:avLst/>
            </a:prstGeom>
            <a:noFill/>
            <a:ln w="38100" algn="ctr">
              <a:solidFill>
                <a:schemeClr val="bg2"/>
              </a:solidFill>
              <a:round/>
              <a:headEnd/>
              <a:tailEnd/>
            </a:ln>
          </p:spPr>
        </p:cxnSp>
      </p:grpSp>
      <p:sp>
        <p:nvSpPr>
          <p:cNvPr id="114" name="Retângulo 113"/>
          <p:cNvSpPr/>
          <p:nvPr/>
        </p:nvSpPr>
        <p:spPr bwMode="auto">
          <a:xfrm>
            <a:off x="5433122" y="3337583"/>
            <a:ext cx="1115457"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Felino</a:t>
            </a:r>
          </a:p>
        </p:txBody>
      </p:sp>
      <p:sp>
        <p:nvSpPr>
          <p:cNvPr id="51" name="TextBox 59">
            <a:extLst>
              <a:ext uri="{FF2B5EF4-FFF2-40B4-BE49-F238E27FC236}">
                <a16:creationId xmlns:a16="http://schemas.microsoft.com/office/drawing/2014/main" id="{0BFE3CCD-5DAB-47D0-8C9E-9D85DB29138F}"/>
              </a:ext>
            </a:extLst>
          </p:cNvPr>
          <p:cNvSpPr txBox="1"/>
          <p:nvPr/>
        </p:nvSpPr>
        <p:spPr>
          <a:xfrm>
            <a:off x="944618" y="563558"/>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sp>
        <p:nvSpPr>
          <p:cNvPr id="52" name="Retângulo 51"/>
          <p:cNvSpPr/>
          <p:nvPr/>
        </p:nvSpPr>
        <p:spPr bwMode="auto">
          <a:xfrm>
            <a:off x="3441022" y="1153406"/>
            <a:ext cx="2294076" cy="343218"/>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Animal</a:t>
            </a:r>
          </a:p>
        </p:txBody>
      </p:sp>
      <p:sp>
        <p:nvSpPr>
          <p:cNvPr id="53" name="Retângulo 52"/>
          <p:cNvSpPr/>
          <p:nvPr/>
        </p:nvSpPr>
        <p:spPr bwMode="auto">
          <a:xfrm>
            <a:off x="1042988" y="2331746"/>
            <a:ext cx="1385900"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Réptil</a:t>
            </a:r>
          </a:p>
        </p:txBody>
      </p:sp>
      <p:sp>
        <p:nvSpPr>
          <p:cNvPr id="54" name="Retângulo 53"/>
          <p:cNvSpPr/>
          <p:nvPr/>
        </p:nvSpPr>
        <p:spPr bwMode="auto">
          <a:xfrm>
            <a:off x="3861345" y="2369120"/>
            <a:ext cx="138482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Mamífero</a:t>
            </a:r>
          </a:p>
        </p:txBody>
      </p:sp>
      <p:sp>
        <p:nvSpPr>
          <p:cNvPr id="55" name="Retângulo 54"/>
          <p:cNvSpPr/>
          <p:nvPr/>
        </p:nvSpPr>
        <p:spPr bwMode="auto">
          <a:xfrm>
            <a:off x="6583251" y="2302014"/>
            <a:ext cx="1385901" cy="246196"/>
          </a:xfrm>
          <a:prstGeom prst="rect">
            <a:avLst/>
          </a:prstGeom>
          <a:solidFill>
            <a:schemeClr val="bg2">
              <a:lumMod val="75000"/>
            </a:schemeClr>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351" b="1" dirty="0">
                <a:solidFill>
                  <a:schemeClr val="bg1"/>
                </a:solidFill>
                <a:latin typeface="Gotham HTF" pitchFamily="50" charset="0"/>
              </a:rPr>
              <a:t>Ave</a:t>
            </a:r>
          </a:p>
        </p:txBody>
      </p:sp>
    </p:spTree>
    <p:extLst>
      <p:ext uri="{BB962C8B-B14F-4D97-AF65-F5344CB8AC3E}">
        <p14:creationId xmlns:p14="http://schemas.microsoft.com/office/powerpoint/2010/main" val="13365752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52" grpId="0" animBg="1"/>
      <p:bldP spid="53" grpId="0" animBg="1"/>
      <p:bldP spid="54" grpId="0" animBg="1"/>
      <p:bldP spid="5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870" y="1251791"/>
            <a:ext cx="2162260" cy="3397039"/>
          </a:xfrm>
          <a:prstGeom prst="rect">
            <a:avLst/>
          </a:prstGeom>
        </p:spPr>
      </p:pic>
      <p:sp>
        <p:nvSpPr>
          <p:cNvPr id="4" name="Retângulo 3"/>
          <p:cNvSpPr/>
          <p:nvPr/>
        </p:nvSpPr>
        <p:spPr>
          <a:xfrm>
            <a:off x="2403586" y="1668136"/>
            <a:ext cx="1121569" cy="430887"/>
          </a:xfrm>
          <a:prstGeom prst="rect">
            <a:avLst/>
          </a:prstGeom>
        </p:spPr>
        <p:txBody>
          <a:bodyPr wrap="square">
            <a:spAutoFit/>
          </a:bodyPr>
          <a:lstStyle/>
          <a:p>
            <a:r>
              <a:rPr lang="pt-BR" sz="1100" dirty="0">
                <a:solidFill>
                  <a:schemeClr val="tx1">
                    <a:lumMod val="65000"/>
                    <a:lumOff val="35000"/>
                  </a:schemeClr>
                </a:solidFill>
                <a:latin typeface="Gotham HTF Light" pitchFamily="50" charset="0"/>
              </a:rPr>
              <a:t>Superclasse</a:t>
            </a:r>
            <a:br>
              <a:rPr lang="pt-BR" sz="1100" dirty="0">
                <a:solidFill>
                  <a:schemeClr val="tx1">
                    <a:lumMod val="65000"/>
                    <a:lumOff val="35000"/>
                  </a:schemeClr>
                </a:solidFill>
                <a:latin typeface="Gotham HTF Light" pitchFamily="50" charset="0"/>
              </a:rPr>
            </a:br>
            <a:r>
              <a:rPr lang="pt-BR" sz="1100" dirty="0">
                <a:solidFill>
                  <a:schemeClr val="tx1">
                    <a:lumMod val="65000"/>
                    <a:lumOff val="35000"/>
                  </a:schemeClr>
                </a:solidFill>
                <a:latin typeface="Gotham HTF Light" pitchFamily="50" charset="0"/>
              </a:rPr>
              <a:t>(classe pai)</a:t>
            </a:r>
          </a:p>
        </p:txBody>
      </p:sp>
      <p:sp>
        <p:nvSpPr>
          <p:cNvPr id="8" name="Text Box 15"/>
          <p:cNvSpPr txBox="1">
            <a:spLocks noChangeArrowheads="1"/>
          </p:cNvSpPr>
          <p:nvPr/>
        </p:nvSpPr>
        <p:spPr bwMode="auto">
          <a:xfrm>
            <a:off x="1690645" y="3733165"/>
            <a:ext cx="1800225" cy="421334"/>
          </a:xfrm>
          <a:prstGeom prst="rect">
            <a:avLst/>
          </a:prstGeom>
          <a:noFill/>
          <a:ln w="9525">
            <a:noFill/>
            <a:miter lim="800000"/>
            <a:headEnd/>
            <a:tailEnd/>
          </a:ln>
        </p:spPr>
        <p:txBody>
          <a:bodyPr lIns="107950" tIns="53975" rIns="107950" bIns="53975">
            <a:spAutoFit/>
          </a:bodyPr>
          <a:lstStyle/>
          <a:p>
            <a:pPr algn="ctr">
              <a:spcBef>
                <a:spcPct val="50000"/>
              </a:spcBef>
            </a:pPr>
            <a:r>
              <a:rPr lang="en-US" sz="1100" dirty="0" err="1">
                <a:solidFill>
                  <a:schemeClr val="tx1">
                    <a:lumMod val="65000"/>
                    <a:lumOff val="35000"/>
                  </a:schemeClr>
                </a:solidFill>
                <a:latin typeface="Gotham HTF Light" pitchFamily="50" charset="0"/>
              </a:rPr>
              <a:t>Subclasse</a:t>
            </a:r>
            <a:endParaRPr lang="en-US" sz="1100" dirty="0">
              <a:solidFill>
                <a:schemeClr val="tx1">
                  <a:lumMod val="65000"/>
                  <a:lumOff val="35000"/>
                </a:schemeClr>
              </a:solidFill>
              <a:latin typeface="Gotham HTF Light" pitchFamily="50" charset="0"/>
            </a:endParaRPr>
          </a:p>
          <a:p>
            <a:pPr algn="ctr">
              <a:lnSpc>
                <a:spcPct val="25000"/>
              </a:lnSpc>
              <a:spcBef>
                <a:spcPct val="50000"/>
              </a:spcBef>
            </a:pPr>
            <a:r>
              <a:rPr lang="en-US" sz="1100" dirty="0">
                <a:solidFill>
                  <a:schemeClr val="tx1">
                    <a:lumMod val="65000"/>
                    <a:lumOff val="35000"/>
                  </a:schemeClr>
                </a:solidFill>
                <a:latin typeface="Gotham HTF Light" pitchFamily="50" charset="0"/>
              </a:rPr>
              <a:t>(</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filha</a:t>
            </a:r>
            <a:r>
              <a:rPr lang="en-US" sz="1100" dirty="0">
                <a:solidFill>
                  <a:schemeClr val="tx1">
                    <a:lumMod val="65000"/>
                    <a:lumOff val="35000"/>
                  </a:schemeClr>
                </a:solidFill>
                <a:latin typeface="Gotham HTF Light" pitchFamily="50" charset="0"/>
              </a:rPr>
              <a:t>)</a:t>
            </a:r>
          </a:p>
        </p:txBody>
      </p:sp>
      <p:sp>
        <p:nvSpPr>
          <p:cNvPr id="5" name="Retângulo 4"/>
          <p:cNvSpPr/>
          <p:nvPr/>
        </p:nvSpPr>
        <p:spPr>
          <a:xfrm>
            <a:off x="6740414" y="2350146"/>
            <a:ext cx="2028595" cy="600164"/>
          </a:xfrm>
          <a:prstGeom prst="rect">
            <a:avLst/>
          </a:prstGeom>
        </p:spPr>
        <p:txBody>
          <a:bodyPr wrap="square">
            <a:spAutoFit/>
          </a:bodyPr>
          <a:lstStyle/>
          <a:p>
            <a:pPr algn="ctr">
              <a:spcBef>
                <a:spcPct val="50000"/>
              </a:spcBef>
            </a:pPr>
            <a:r>
              <a:rPr lang="en-US" sz="1100" b="1" dirty="0" err="1">
                <a:solidFill>
                  <a:schemeClr val="tx1">
                    <a:lumMod val="65000"/>
                    <a:lumOff val="35000"/>
                  </a:schemeClr>
                </a:solidFill>
                <a:latin typeface="Gotham HTF Light" pitchFamily="50" charset="0"/>
              </a:rPr>
              <a:t>Relacionamento</a:t>
            </a:r>
            <a:r>
              <a:rPr lang="en-US" sz="1100" b="1" dirty="0">
                <a:solidFill>
                  <a:schemeClr val="tx1">
                    <a:lumMod val="65000"/>
                    <a:lumOff val="35000"/>
                  </a:schemeClr>
                </a:solidFill>
                <a:latin typeface="Gotham HTF Light" pitchFamily="50" charset="0"/>
              </a:rPr>
              <a:t> de </a:t>
            </a:r>
            <a:r>
              <a:rPr lang="en-US" sz="1100" b="1" dirty="0" err="1">
                <a:solidFill>
                  <a:schemeClr val="tx1">
                    <a:lumMod val="65000"/>
                    <a:lumOff val="35000"/>
                  </a:schemeClr>
                </a:solidFill>
                <a:latin typeface="Gotham HTF Light" pitchFamily="50" charset="0"/>
              </a:rPr>
              <a:t>Generalização</a:t>
            </a:r>
            <a:br>
              <a:rPr lang="en-US" sz="1100" b="1" dirty="0">
                <a:solidFill>
                  <a:schemeClr val="tx1">
                    <a:lumMod val="65000"/>
                    <a:lumOff val="35000"/>
                  </a:schemeClr>
                </a:solidFill>
                <a:latin typeface="Gotham HTF Light" pitchFamily="50" charset="0"/>
              </a:rPr>
            </a:br>
            <a:r>
              <a:rPr lang="en-US" sz="1100" b="1" i="1" dirty="0">
                <a:solidFill>
                  <a:schemeClr val="tx1">
                    <a:lumMod val="65000"/>
                    <a:lumOff val="35000"/>
                  </a:schemeClr>
                </a:solidFill>
                <a:latin typeface="Gotham HTF Light" pitchFamily="50" charset="0"/>
              </a:rPr>
              <a:t>(</a:t>
            </a:r>
            <a:r>
              <a:rPr lang="en-US" sz="1100" b="1" i="1" dirty="0" err="1">
                <a:solidFill>
                  <a:schemeClr val="tx1">
                    <a:lumMod val="65000"/>
                    <a:lumOff val="35000"/>
                  </a:schemeClr>
                </a:solidFill>
                <a:latin typeface="Gotham HTF Light" pitchFamily="50" charset="0"/>
              </a:rPr>
              <a:t>Herança</a:t>
            </a:r>
            <a:r>
              <a:rPr lang="en-US" sz="1100" b="1" i="1" dirty="0">
                <a:solidFill>
                  <a:schemeClr val="tx1">
                    <a:lumMod val="65000"/>
                    <a:lumOff val="35000"/>
                  </a:schemeClr>
                </a:solidFill>
                <a:latin typeface="Gotham HTF Light" pitchFamily="50" charset="0"/>
              </a:rPr>
              <a:t>)</a:t>
            </a:r>
          </a:p>
        </p:txBody>
      </p:sp>
      <p:sp>
        <p:nvSpPr>
          <p:cNvPr id="10" name="Line 17"/>
          <p:cNvSpPr>
            <a:spLocks noChangeShapeType="1"/>
          </p:cNvSpPr>
          <p:nvPr/>
        </p:nvSpPr>
        <p:spPr bwMode="auto">
          <a:xfrm flipH="1">
            <a:off x="5567405" y="2733069"/>
            <a:ext cx="1548000" cy="0"/>
          </a:xfrm>
          <a:prstGeom prst="line">
            <a:avLst/>
          </a:prstGeom>
          <a:ln w="57150">
            <a:solidFill>
              <a:srgbClr val="ED145B"/>
            </a:solidFill>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wrap="none" lIns="107950" tIns="53975" rIns="107950" bIns="53975" anchor="ctr"/>
          <a:lstStyle/>
          <a:p>
            <a:endParaRPr lang="pt-BR">
              <a:latin typeface="+mn-lt"/>
            </a:endParaRPr>
          </a:p>
        </p:txBody>
      </p:sp>
    </p:spTree>
    <p:extLst>
      <p:ext uri="{BB962C8B-B14F-4D97-AF65-F5344CB8AC3E}">
        <p14:creationId xmlns:p14="http://schemas.microsoft.com/office/powerpoint/2010/main" val="102780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17" name="Text Placeholder 1">
            <a:extLst>
              <a:ext uri="{FF2B5EF4-FFF2-40B4-BE49-F238E27FC236}">
                <a16:creationId xmlns:a16="http://schemas.microsoft.com/office/drawing/2014/main" id="{608D1552-0048-4C5B-98D2-CFCE498C811D}"/>
              </a:ext>
            </a:extLst>
          </p:cNvPr>
          <p:cNvSpPr txBox="1">
            <a:spLocks/>
          </p:cNvSpPr>
          <p:nvPr/>
        </p:nvSpPr>
        <p:spPr>
          <a:xfrm>
            <a:off x="936052" y="1170614"/>
            <a:ext cx="3943023" cy="342187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Essas características são os atributos (propriedades, campos de dados) e as operações (comportamentos, métodos, funções) que podem ser executadas nesses objetos.</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Em outros termos, uma classe descreve os serviços providos por seus objetos e quais informações eles  podem armazenar.</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Na programação orientada a objetos </a:t>
            </a:r>
            <a:r>
              <a:rPr lang="pt-BR" sz="1100" dirty="0">
                <a:solidFill>
                  <a:srgbClr val="ED145B"/>
                </a:solidFill>
                <a:latin typeface="Gotham HTF Light" pitchFamily="50" charset="0"/>
              </a:rPr>
              <a:t>a classe é a unidade básica de programação.</a:t>
            </a:r>
          </a:p>
          <a:p>
            <a:pPr marL="0" indent="0">
              <a:lnSpc>
                <a:spcPct val="150000"/>
              </a:lnSpc>
              <a:spcBef>
                <a:spcPct val="30000"/>
              </a:spcBef>
              <a:buClr>
                <a:schemeClr val="bg2"/>
              </a:buClr>
              <a:buNone/>
              <a:defRPr/>
            </a:pPr>
            <a:r>
              <a:rPr lang="pt-BR" sz="1100" dirty="0">
                <a:solidFill>
                  <a:schemeClr val="tx1">
                    <a:lumMod val="65000"/>
                    <a:lumOff val="35000"/>
                  </a:schemeClr>
                </a:solidFill>
                <a:latin typeface="Gotham HTF Light" pitchFamily="50" charset="0"/>
              </a:rPr>
              <a:t>Todos os </a:t>
            </a:r>
            <a:r>
              <a:rPr lang="pt-BR" sz="1100" dirty="0">
                <a:solidFill>
                  <a:srgbClr val="ED145B"/>
                </a:solidFill>
                <a:latin typeface="Gotham HTF Light" pitchFamily="50" charset="0"/>
              </a:rPr>
              <a:t>programas são escritos como um conjunto de classes</a:t>
            </a:r>
            <a:r>
              <a:rPr lang="pt-BR" sz="1100" dirty="0">
                <a:solidFill>
                  <a:schemeClr val="tx1">
                    <a:lumMod val="65000"/>
                    <a:lumOff val="35000"/>
                  </a:schemeClr>
                </a:solidFill>
                <a:latin typeface="Gotham HTF Light" pitchFamily="50" charset="0"/>
              </a:rPr>
              <a:t>, e todos os códigos que você escrever devem fazer parte de uma classe.</a:t>
            </a:r>
          </a:p>
        </p:txBody>
      </p:sp>
      <p:pic>
        <p:nvPicPr>
          <p:cNvPr id="6" name="Picture 2">
            <a:extLst>
              <a:ext uri="{FF2B5EF4-FFF2-40B4-BE49-F238E27FC236}">
                <a16:creationId xmlns:a16="http://schemas.microsoft.com/office/drawing/2014/main" id="{B2B48B78-E656-4D99-8B80-EE91A9DC56A6}"/>
              </a:ext>
            </a:extLst>
          </p:cNvPr>
          <p:cNvPicPr>
            <a:picLocks noChangeAspect="1" noChangeArrowheads="1"/>
          </p:cNvPicPr>
          <p:nvPr/>
        </p:nvPicPr>
        <p:blipFill>
          <a:blip r:embed="rId3"/>
          <a:stretch>
            <a:fillRect/>
          </a:stretch>
        </p:blipFill>
        <p:spPr bwMode="auto">
          <a:xfrm>
            <a:off x="4021526" y="1014843"/>
            <a:ext cx="5122474" cy="332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4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89164" y="1184297"/>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p:txBody>
      </p:sp>
      <p:sp>
        <p:nvSpPr>
          <p:cNvPr id="9"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HERANÇA</a:t>
            </a: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661" y="1249373"/>
            <a:ext cx="7056889" cy="3334380"/>
          </a:xfrm>
          <a:prstGeom prst="rect">
            <a:avLst/>
          </a:prstGeom>
        </p:spPr>
      </p:pic>
    </p:spTree>
    <p:extLst>
      <p:ext uri="{BB962C8B-B14F-4D97-AF65-F5344CB8AC3E}">
        <p14:creationId xmlns:p14="http://schemas.microsoft.com/office/powerpoint/2010/main" val="168771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50532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a:t>
            </a:r>
            <a:r>
              <a:rPr lang="pt-BR" dirty="0">
                <a:solidFill>
                  <a:srgbClr val="ED145B"/>
                </a:solidFill>
                <a:latin typeface="Gotham HTF" pitchFamily="50" charset="0"/>
                <a:cs typeface="Gotham HTF Bold"/>
              </a:rPr>
              <a:t>MÚLTIPLA</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82" y="1407319"/>
            <a:ext cx="8035453" cy="3147219"/>
          </a:xfrm>
          <a:prstGeom prst="rect">
            <a:avLst/>
          </a:prstGeom>
        </p:spPr>
      </p:pic>
      <p:sp>
        <p:nvSpPr>
          <p:cNvPr id="8" name="Elipse 7"/>
          <p:cNvSpPr/>
          <p:nvPr/>
        </p:nvSpPr>
        <p:spPr bwMode="auto">
          <a:xfrm>
            <a:off x="4307319" y="3116630"/>
            <a:ext cx="1428760" cy="571504"/>
          </a:xfrm>
          <a:prstGeom prst="ellipse">
            <a:avLst/>
          </a:prstGeom>
          <a:noFill/>
          <a:ln w="38100">
            <a:solidFill>
              <a:srgbClr val="ED145B"/>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cxnSp>
        <p:nvCxnSpPr>
          <p:cNvPr id="9" name="Conector de seta reta 21"/>
          <p:cNvCxnSpPr>
            <a:endCxn id="8" idx="0"/>
          </p:cNvCxnSpPr>
          <p:nvPr/>
        </p:nvCxnSpPr>
        <p:spPr bwMode="auto">
          <a:xfrm rot="5400000">
            <a:off x="4648385" y="2742499"/>
            <a:ext cx="747446" cy="817"/>
          </a:xfrm>
          <a:prstGeom prst="straightConnector1">
            <a:avLst/>
          </a:prstGeom>
          <a:ln w="38100">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Rectangle 3"/>
          <p:cNvSpPr txBox="1">
            <a:spLocks noChangeArrowheads="1"/>
          </p:cNvSpPr>
          <p:nvPr/>
        </p:nvSpPr>
        <p:spPr bwMode="auto">
          <a:xfrm>
            <a:off x="4022384" y="2083432"/>
            <a:ext cx="2000264" cy="357190"/>
          </a:xfrm>
          <a:prstGeom prst="rect">
            <a:avLst/>
          </a:prstGeom>
          <a:noFill/>
          <a:ln w="9525">
            <a:noFill/>
            <a:miter lim="800000"/>
            <a:headEnd/>
            <a:tailEnd/>
          </a:ln>
        </p:spPr>
        <p:txBody>
          <a:bodyPr vert="horz" wrap="square" lIns="107950" tIns="53975" rIns="107950" bIns="53975" numCol="1" anchor="ctr" anchorCtr="0" compatLnSpc="1">
            <a:prstTxWarp prst="textNoShape">
              <a:avLst/>
            </a:prstTxWarp>
          </a:bodyPr>
          <a:lstStyle/>
          <a:p>
            <a:pPr algn="ctr"/>
            <a:r>
              <a:rPr lang="pt-BR" sz="1050" b="1" dirty="0">
                <a:solidFill>
                  <a:schemeClr val="tx1">
                    <a:lumMod val="65000"/>
                    <a:lumOff val="35000"/>
                  </a:schemeClr>
                </a:solidFill>
                <a:latin typeface="Gotham HTF Light" pitchFamily="50" charset="0"/>
              </a:rPr>
              <a:t>Herança Múltipla</a:t>
            </a:r>
            <a:endParaRPr lang="en-US" sz="1050" b="1"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50003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44354"/>
            <a:ext cx="8651711" cy="321018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Toda classe criada no Java é estendida a partir da classe </a:t>
            </a:r>
            <a:r>
              <a:rPr lang="pt-BR" sz="1050" b="1" dirty="0" err="1">
                <a:solidFill>
                  <a:schemeClr val="tx1">
                    <a:lumMod val="65000"/>
                    <a:lumOff val="35000"/>
                  </a:schemeClr>
                </a:solidFill>
                <a:latin typeface="Gotham HTF Light" pitchFamily="50" charset="0"/>
              </a:rPr>
              <a:t>Object</a:t>
            </a:r>
            <a:r>
              <a:rPr lang="pt-BR" sz="1050" b="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 palavra-chave </a:t>
            </a:r>
            <a:r>
              <a:rPr lang="pt-BR" sz="1050" b="1" dirty="0" err="1">
                <a:solidFill>
                  <a:schemeClr val="tx1">
                    <a:lumMod val="65000"/>
                    <a:lumOff val="35000"/>
                  </a:schemeClr>
                </a:solidFill>
                <a:latin typeface="Gotham HTF Light" pitchFamily="50" charset="0"/>
              </a:rPr>
              <a:t>extends</a:t>
            </a:r>
            <a:r>
              <a:rPr lang="pt-BR" sz="1050" dirty="0">
                <a:solidFill>
                  <a:schemeClr val="tx1">
                    <a:lumMod val="65000"/>
                    <a:lumOff val="35000"/>
                  </a:schemeClr>
                </a:solidFill>
                <a:latin typeface="Gotham HTF Light" pitchFamily="50" charset="0"/>
              </a:rPr>
              <a:t> é utilizada na declaração de uma classe para especificar quem é sua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Caso a palavra-chave seja omitida, a classe </a:t>
            </a:r>
            <a:r>
              <a:rPr lang="pt-BR" sz="1050" b="1" dirty="0" err="1">
                <a:solidFill>
                  <a:schemeClr val="tx1">
                    <a:lumMod val="65000"/>
                    <a:lumOff val="35000"/>
                  </a:schemeClr>
                </a:solidFill>
                <a:latin typeface="Gotham HTF Light" pitchFamily="50" charset="0"/>
              </a:rPr>
              <a:t>Object</a:t>
            </a:r>
            <a:r>
              <a:rPr lang="pt-BR" sz="1050" dirty="0">
                <a:solidFill>
                  <a:schemeClr val="tx1">
                    <a:lumMod val="65000"/>
                    <a:lumOff val="35000"/>
                  </a:schemeClr>
                </a:solidFill>
                <a:latin typeface="Gotham HTF Light" pitchFamily="50" charset="0"/>
              </a:rPr>
              <a:t> será assumida como a superclasse da nova 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Sintaxe: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[abstract | final] </a:t>
            </a:r>
            <a:r>
              <a:rPr lang="pt-BR" sz="1050" dirty="0" err="1">
                <a:solidFill>
                  <a:schemeClr val="tx1">
                    <a:lumMod val="65000"/>
                    <a:lumOff val="35000"/>
                  </a:schemeClr>
                </a:solidFill>
                <a:latin typeface="Gotham HTF Light" pitchFamily="50" charset="0"/>
              </a:rPr>
              <a:t>class</a:t>
            </a:r>
            <a:r>
              <a:rPr lang="pt-BR" sz="1050" dirty="0">
                <a:solidFill>
                  <a:schemeClr val="tx1">
                    <a:lumMod val="65000"/>
                    <a:lumOff val="35000"/>
                  </a:schemeClr>
                </a:solidFill>
                <a:latin typeface="Gotham HTF Light" pitchFamily="50" charset="0"/>
              </a:rPr>
              <a:t> &lt;subclasse&gt;</a:t>
            </a:r>
            <a:r>
              <a:rPr lang="pt-BR" sz="1050" b="1" dirty="0">
                <a:solidFill>
                  <a:schemeClr val="tx1">
                    <a:lumMod val="65000"/>
                    <a:lumOff val="35000"/>
                  </a:schemeClr>
                </a:solidFill>
                <a:latin typeface="Gotham HTF Light" pitchFamily="50" charset="0"/>
              </a:rPr>
              <a:t> </a:t>
            </a:r>
            <a:r>
              <a:rPr lang="pt-BR" sz="1050" b="1" dirty="0" err="1">
                <a:solidFill>
                  <a:schemeClr val="tx1">
                    <a:lumMod val="65000"/>
                    <a:lumOff val="35000"/>
                  </a:schemeClr>
                </a:solidFill>
                <a:latin typeface="Gotham HTF Light" pitchFamily="50" charset="0"/>
              </a:rPr>
              <a:t>extends</a:t>
            </a:r>
            <a:r>
              <a:rPr lang="pt-BR" sz="1050" b="1" dirty="0">
                <a:solidFill>
                  <a:schemeClr val="tx1">
                    <a:lumMod val="65000"/>
                    <a:lumOff val="35000"/>
                  </a:schemeClr>
                </a:solidFill>
                <a:latin typeface="Gotham HTF Light" pitchFamily="50" charset="0"/>
              </a:rPr>
              <a:t> </a:t>
            </a:r>
            <a:r>
              <a:rPr lang="pt-BR" sz="1050" dirty="0">
                <a:solidFill>
                  <a:schemeClr val="tx1">
                    <a:lumMod val="65000"/>
                    <a:lumOff val="35000"/>
                  </a:schemeClr>
                </a:solidFill>
                <a:latin typeface="Gotham HTF Light" pitchFamily="50" charset="0"/>
              </a:rPr>
              <a:t>&lt;superclasse&gt;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EXTENDS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379489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20356"/>
            <a:ext cx="8651711"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No exemplo exibido a seguir, a classe Formula1 estende a classe Carro:</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6"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EXTENDS</a:t>
            </a:r>
            <a:endParaRPr lang="pt-BR" dirty="0">
              <a:solidFill>
                <a:srgbClr val="ED145B"/>
              </a:solidFill>
              <a:latin typeface="Gotham HTF" pitchFamily="50" charset="0"/>
              <a:cs typeface="Gotham HTF Light"/>
            </a:endParaRPr>
          </a:p>
        </p:txBody>
      </p:sp>
      <p:sp>
        <p:nvSpPr>
          <p:cNvPr id="2" name="Retângulo 1"/>
          <p:cNvSpPr/>
          <p:nvPr/>
        </p:nvSpPr>
        <p:spPr>
          <a:xfrm>
            <a:off x="592931" y="1937812"/>
            <a:ext cx="4572000" cy="2192908"/>
          </a:xfrm>
          <a:prstGeom prst="rect">
            <a:avLst/>
          </a:prstGeom>
        </p:spPr>
        <p:txBody>
          <a:bodyPr>
            <a:spAutoFit/>
          </a:bodyPr>
          <a:lstStyle/>
          <a:p>
            <a:pPr marL="457200" lvl="2" indent="0" algn="just">
              <a:buNone/>
              <a:defRPr/>
            </a:pP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class</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Formula1 </a:t>
            </a:r>
            <a:r>
              <a:rPr lang="pt-BR" sz="1050" b="1" dirty="0" err="1">
                <a:solidFill>
                  <a:srgbClr val="800080"/>
                </a:solidFill>
                <a:latin typeface="Courier New" pitchFamily="49" charset="0"/>
                <a:cs typeface="Courier New" pitchFamily="49" charset="0"/>
              </a:rPr>
              <a:t>extends</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Carro {</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private</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String</a:t>
            </a:r>
            <a:r>
              <a:rPr lang="pt-BR" sz="1050" b="1" dirty="0">
                <a:latin typeface="Courier New" pitchFamily="49" charset="0"/>
                <a:cs typeface="Courier New" pitchFamily="49" charset="0"/>
              </a:rPr>
              <a:t> equipe;</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void</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setEquipe</a:t>
            </a:r>
            <a:r>
              <a:rPr lang="pt-BR" sz="1050" b="1" dirty="0">
                <a:latin typeface="Courier New" pitchFamily="49" charset="0"/>
                <a:cs typeface="Courier New" pitchFamily="49" charset="0"/>
              </a:rPr>
              <a:t>(</a:t>
            </a:r>
            <a:r>
              <a:rPr lang="pt-BR" sz="1050" b="1" dirty="0" err="1">
                <a:latin typeface="Courier New" pitchFamily="49" charset="0"/>
                <a:cs typeface="Courier New" pitchFamily="49" charset="0"/>
              </a:rPr>
              <a:t>String</a:t>
            </a:r>
            <a:r>
              <a:rPr lang="pt-BR" sz="1050" b="1" dirty="0">
                <a:latin typeface="Courier New" pitchFamily="49" charset="0"/>
                <a:cs typeface="Courier New" pitchFamily="49" charset="0"/>
              </a:rPr>
              <a:t> equipe) {</a:t>
            </a: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this</a:t>
            </a:r>
            <a:r>
              <a:rPr lang="pt-BR" sz="1050" b="1" dirty="0" err="1">
                <a:latin typeface="Courier New" pitchFamily="49" charset="0"/>
                <a:cs typeface="Courier New" pitchFamily="49" charset="0"/>
              </a:rPr>
              <a:t>.equipe</a:t>
            </a:r>
            <a:r>
              <a:rPr lang="pt-BR" sz="1050" b="1" dirty="0">
                <a:latin typeface="Courier New" pitchFamily="49" charset="0"/>
                <a:cs typeface="Courier New" pitchFamily="49" charset="0"/>
              </a:rPr>
              <a:t> = equipe;</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endParaRPr lang="pt-BR" sz="1050" b="1" dirty="0">
              <a:latin typeface="Courier New" pitchFamily="49" charset="0"/>
              <a:cs typeface="Courier New" pitchFamily="49" charset="0"/>
            </a:endParaRP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public</a:t>
            </a:r>
            <a:r>
              <a:rPr lang="pt-BR" sz="1050" b="1" dirty="0">
                <a:solidFill>
                  <a:srgbClr val="800080"/>
                </a:solidFill>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String</a:t>
            </a:r>
            <a:r>
              <a:rPr lang="pt-BR" sz="1050" b="1" dirty="0">
                <a:solidFill>
                  <a:srgbClr val="800080"/>
                </a:solidFill>
                <a:latin typeface="Courier New" pitchFamily="49" charset="0"/>
                <a:cs typeface="Courier New" pitchFamily="49" charset="0"/>
              </a:rPr>
              <a:t> </a:t>
            </a:r>
            <a:r>
              <a:rPr lang="pt-BR" sz="1050" b="1" dirty="0" err="1">
                <a:latin typeface="Courier New" pitchFamily="49" charset="0"/>
                <a:cs typeface="Courier New" pitchFamily="49" charset="0"/>
              </a:rPr>
              <a:t>getEquipe</a:t>
            </a: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        </a:t>
            </a:r>
            <a:r>
              <a:rPr lang="pt-BR" sz="1050" b="1" dirty="0" err="1">
                <a:solidFill>
                  <a:srgbClr val="800080"/>
                </a:solidFill>
                <a:latin typeface="Courier New" pitchFamily="49" charset="0"/>
                <a:cs typeface="Courier New" pitchFamily="49" charset="0"/>
              </a:rPr>
              <a:t>return</a:t>
            </a:r>
            <a:r>
              <a:rPr lang="pt-BR" sz="1050" b="1" dirty="0">
                <a:solidFill>
                  <a:srgbClr val="800080"/>
                </a:solidFill>
                <a:latin typeface="Courier New" pitchFamily="49" charset="0"/>
                <a:cs typeface="Courier New" pitchFamily="49" charset="0"/>
              </a:rPr>
              <a:t> </a:t>
            </a:r>
            <a:r>
              <a:rPr lang="pt-BR" sz="1050" b="1" dirty="0">
                <a:latin typeface="Courier New" pitchFamily="49" charset="0"/>
                <a:cs typeface="Courier New" pitchFamily="49" charset="0"/>
              </a:rPr>
              <a:t>equipe;</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	 </a:t>
            </a:r>
          </a:p>
          <a:p>
            <a:pPr marL="457200" lvl="2" indent="0" algn="just">
              <a:buNone/>
              <a:defRPr/>
            </a:pPr>
            <a:r>
              <a:rPr lang="pt-BR" sz="1050" b="1" dirty="0">
                <a:latin typeface="Courier New" pitchFamily="49" charset="0"/>
                <a:cs typeface="Courier New" pitchFamily="49" charset="0"/>
              </a:rPr>
              <a:t>}</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11" y="1220356"/>
            <a:ext cx="2393157" cy="3385442"/>
          </a:xfrm>
          <a:prstGeom prst="rect">
            <a:avLst/>
          </a:prstGeom>
        </p:spPr>
      </p:pic>
    </p:spTree>
    <p:extLst>
      <p:ext uri="{BB962C8B-B14F-4D97-AF65-F5344CB8AC3E}">
        <p14:creationId xmlns:p14="http://schemas.microsoft.com/office/powerpoint/2010/main" val="38575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20356"/>
            <a:ext cx="8651711"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 construtor da classe estendida lida apenas com as variáveis definidas na classe, e o construtor da superclasse lida com as variáveis que são herdadas.</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Um construtor da classe estendida pode invocar diretamente um dos construtores da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Construtores não são herdados e precisam ser implementados na subclasse.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Construtores da subclasse “sempre” utilizam algum construtor da superclasse.</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 referência </a:t>
            </a:r>
            <a:r>
              <a:rPr lang="pt-BR" sz="1050" b="1" dirty="0" err="1">
                <a:solidFill>
                  <a:schemeClr val="tx1">
                    <a:lumMod val="65000"/>
                    <a:lumOff val="35000"/>
                  </a:schemeClr>
                </a:solidFill>
                <a:latin typeface="Gotham HTF Light" pitchFamily="50" charset="0"/>
              </a:rPr>
              <a:t>super</a:t>
            </a:r>
            <a:r>
              <a:rPr lang="pt-BR" sz="1050" b="1" dirty="0">
                <a:solidFill>
                  <a:schemeClr val="tx1">
                    <a:lumMod val="65000"/>
                    <a:lumOff val="35000"/>
                  </a:schemeClr>
                </a:solidFill>
                <a:latin typeface="Gotham HTF Light" pitchFamily="50" charset="0"/>
              </a:rPr>
              <a:t>(&lt;parâmetros&gt;) </a:t>
            </a:r>
            <a:r>
              <a:rPr lang="pt-BR" sz="1050" dirty="0">
                <a:solidFill>
                  <a:schemeClr val="tx1">
                    <a:lumMod val="65000"/>
                    <a:lumOff val="35000"/>
                  </a:schemeClr>
                </a:solidFill>
                <a:latin typeface="Gotham HTF Light" pitchFamily="50" charset="0"/>
              </a:rPr>
              <a:t>é utilizada para invocar o construtor da superclasse.</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66479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974817" y="1204646"/>
            <a:ext cx="8140607" cy="32339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pt-BR" sz="1050" dirty="0">
                <a:solidFill>
                  <a:schemeClr val="tx1">
                    <a:lumMod val="65000"/>
                    <a:lumOff val="35000"/>
                  </a:schemeClr>
                </a:solidFill>
                <a:latin typeface="Gotham HTF Light" pitchFamily="50" charset="0"/>
              </a:rPr>
              <a:t>Informalmente, um objeto representa uma entidade, seja física, conceitual ou de software.</a:t>
            </a:r>
          </a:p>
        </p:txBody>
      </p:sp>
      <p:sp>
        <p:nvSpPr>
          <p:cNvPr id="11"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
        <p:nvSpPr>
          <p:cNvPr id="4" name="Retângulo 3"/>
          <p:cNvSpPr/>
          <p:nvPr/>
        </p:nvSpPr>
        <p:spPr>
          <a:xfrm>
            <a:off x="1597282" y="1607813"/>
            <a:ext cx="4572000" cy="2169825"/>
          </a:xfrm>
          <a:prstGeom prst="rect">
            <a:avLst/>
          </a:prstGeom>
        </p:spPr>
        <p:txBody>
          <a:bodyPr>
            <a:spAutoFit/>
          </a:bodyPr>
          <a:lstStyle/>
          <a:p>
            <a:pPr algn="just">
              <a:defRPr/>
            </a:pP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class</a:t>
            </a:r>
            <a:r>
              <a:rPr lang="pt-BR" sz="900" b="1" dirty="0">
                <a:latin typeface="Courier New" pitchFamily="49" charset="0"/>
                <a:cs typeface="Courier New" pitchFamily="49" charset="0"/>
              </a:rPr>
              <a:t> Conta {</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Conta(</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br>
              <a:rPr lang="pt-BR" sz="900" b="1" dirty="0">
                <a:latin typeface="Courier New" pitchFamily="49" charset="0"/>
                <a:cs typeface="Courier New" pitchFamily="49" charset="0"/>
              </a:rPr>
            </a:br>
            <a:endParaRPr lang="pt-BR" sz="900" b="1" dirty="0">
              <a:latin typeface="Courier New" pitchFamily="49" charset="0"/>
              <a:cs typeface="Courier New" pitchFamily="49" charset="0"/>
            </a:endParaRP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class</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extends</a:t>
            </a:r>
            <a:r>
              <a:rPr lang="pt-BR" sz="900" b="1" dirty="0">
                <a:latin typeface="Courier New" pitchFamily="49" charset="0"/>
                <a:cs typeface="Courier New" pitchFamily="49" charset="0"/>
              </a:rPr>
              <a:t> Conta{</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public</a:t>
            </a: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super</a:t>
            </a:r>
            <a:r>
              <a:rPr lang="pt-BR" sz="900" b="1" dirty="0">
                <a:latin typeface="Courier New" pitchFamily="49" charset="0"/>
                <a:cs typeface="Courier New" pitchFamily="49" charset="0"/>
              </a:rPr>
              <a:t>(numero, saldo, cliente);</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System.out.println</a:t>
            </a:r>
            <a:r>
              <a:rPr lang="pt-BR" sz="900" b="1" dirty="0">
                <a:latin typeface="Courier New" pitchFamily="49" charset="0"/>
                <a:cs typeface="Courier New" pitchFamily="49" charset="0"/>
              </a:rPr>
              <a:t>("Classe: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 - Construtor:</a:t>
            </a:r>
          </a:p>
          <a:p>
            <a:pPr>
              <a:defRPr/>
            </a:pPr>
            <a:r>
              <a:rPr lang="pt-BR" sz="900" b="1" dirty="0">
                <a:latin typeface="Courier New" pitchFamily="49" charset="0"/>
                <a:cs typeface="Courier New" pitchFamily="49" charset="0"/>
              </a:rPr>
              <a:t>          </a:t>
            </a:r>
            <a:r>
              <a:rPr lang="pt-BR" sz="900" b="1" dirty="0" err="1">
                <a:latin typeface="Courier New" pitchFamily="49" charset="0"/>
                <a:cs typeface="Courier New" pitchFamily="49" charset="0"/>
              </a:rPr>
              <a:t>Poupanca</a:t>
            </a:r>
            <a:r>
              <a:rPr lang="pt-BR" sz="900" b="1" dirty="0">
                <a:latin typeface="Courier New" pitchFamily="49" charset="0"/>
                <a:cs typeface="Courier New" pitchFamily="49" charset="0"/>
              </a:rPr>
              <a:t>(</a:t>
            </a:r>
            <a:r>
              <a:rPr lang="pt-BR" sz="900" b="1" dirty="0" err="1">
                <a:latin typeface="Courier New" pitchFamily="49" charset="0"/>
                <a:cs typeface="Courier New" pitchFamily="49" charset="0"/>
              </a:rPr>
              <a:t>String</a:t>
            </a:r>
            <a:r>
              <a:rPr lang="pt-BR" sz="900" b="1" dirty="0">
                <a:latin typeface="Courier New" pitchFamily="49" charset="0"/>
                <a:cs typeface="Courier New" pitchFamily="49" charset="0"/>
              </a:rPr>
              <a:t> numero, </a:t>
            </a:r>
            <a:r>
              <a:rPr lang="pt-BR" sz="900" b="1" dirty="0" err="1">
                <a:latin typeface="Courier New" pitchFamily="49" charset="0"/>
                <a:cs typeface="Courier New" pitchFamily="49" charset="0"/>
              </a:rPr>
              <a:t>double</a:t>
            </a:r>
            <a:r>
              <a:rPr lang="pt-BR" sz="900" b="1" dirty="0">
                <a:latin typeface="Courier New" pitchFamily="49" charset="0"/>
                <a:cs typeface="Courier New" pitchFamily="49" charset="0"/>
              </a:rPr>
              <a:t> saldo, Cliente </a:t>
            </a:r>
            <a:r>
              <a:rPr lang="pt-BR" sz="900" b="1" dirty="0" err="1">
                <a:latin typeface="Courier New" pitchFamily="49" charset="0"/>
                <a:cs typeface="Courier New" pitchFamily="49" charset="0"/>
              </a:rPr>
              <a:t>cliente</a:t>
            </a:r>
            <a:r>
              <a:rPr lang="pt-BR" sz="900" b="1" dirty="0">
                <a:latin typeface="Courier New" pitchFamily="49" charset="0"/>
                <a:cs typeface="Courier New" pitchFamily="49" charset="0"/>
              </a:rPr>
              <a:t>)");</a:t>
            </a:r>
          </a:p>
          <a:p>
            <a:pPr>
              <a:defRPr/>
            </a:pPr>
            <a:r>
              <a:rPr lang="pt-BR" sz="900" b="1" dirty="0">
                <a:latin typeface="Courier New" pitchFamily="49" charset="0"/>
                <a:cs typeface="Courier New" pitchFamily="49" charset="0"/>
              </a:rPr>
              <a:t>     }</a:t>
            </a:r>
          </a:p>
          <a:p>
            <a:pPr>
              <a:defRPr/>
            </a:pPr>
            <a:r>
              <a:rPr lang="pt-BR" sz="900" b="1" dirty="0">
                <a:latin typeface="Courier New" pitchFamily="49" charset="0"/>
                <a:cs typeface="Courier New" pitchFamily="49" charset="0"/>
              </a:rPr>
              <a:t>  }</a:t>
            </a:r>
            <a:endParaRPr lang="pt-BR" sz="900" dirty="0"/>
          </a:p>
        </p:txBody>
      </p:sp>
      <p:grpSp>
        <p:nvGrpSpPr>
          <p:cNvPr id="14" name="Grupo 7"/>
          <p:cNvGrpSpPr>
            <a:grpSpLocks/>
          </p:cNvGrpSpPr>
          <p:nvPr/>
        </p:nvGrpSpPr>
        <p:grpSpPr bwMode="auto">
          <a:xfrm>
            <a:off x="1042988" y="1747718"/>
            <a:ext cx="834960" cy="1215729"/>
            <a:chOff x="237955" y="1549172"/>
            <a:chExt cx="877661" cy="2016226"/>
          </a:xfrm>
        </p:grpSpPr>
        <p:cxnSp>
          <p:nvCxnSpPr>
            <p:cNvPr id="15" name="Conector angulado 10"/>
            <p:cNvCxnSpPr>
              <a:cxnSpLocks noChangeShapeType="1"/>
            </p:cNvCxnSpPr>
            <p:nvPr/>
          </p:nvCxnSpPr>
          <p:spPr bwMode="auto">
            <a:xfrm rot="16200000" flipV="1">
              <a:off x="-324545" y="2125237"/>
              <a:ext cx="2016226" cy="864096"/>
            </a:xfrm>
            <a:prstGeom prst="bentConnector3">
              <a:avLst>
                <a:gd name="adj1" fmla="val -644"/>
              </a:avLst>
            </a:prstGeom>
            <a:noFill/>
            <a:ln w="28575" algn="ctr">
              <a:solidFill>
                <a:srgbClr val="ED145B"/>
              </a:solidFill>
              <a:round/>
              <a:headEnd/>
              <a:tailEnd/>
            </a:ln>
            <a:extLst>
              <a:ext uri="{909E8E84-426E-40DD-AFC4-6F175D3DCCD1}">
                <a14:hiddenFill xmlns:a14="http://schemas.microsoft.com/office/drawing/2010/main">
                  <a:noFill/>
                </a14:hiddenFill>
              </a:ext>
            </a:extLst>
          </p:spPr>
        </p:cxnSp>
        <p:cxnSp>
          <p:nvCxnSpPr>
            <p:cNvPr id="16" name="Conector de seta reta 15"/>
            <p:cNvCxnSpPr>
              <a:cxnSpLocks noChangeShapeType="1"/>
            </p:cNvCxnSpPr>
            <p:nvPr/>
          </p:nvCxnSpPr>
          <p:spPr bwMode="auto">
            <a:xfrm>
              <a:off x="237955" y="1556791"/>
              <a:ext cx="633672" cy="0"/>
            </a:xfrm>
            <a:prstGeom prst="straightConnector1">
              <a:avLst/>
            </a:prstGeom>
            <a:noFill/>
            <a:ln w="28575" algn="ctr">
              <a:solidFill>
                <a:srgbClr val="ED145B"/>
              </a:solidFill>
              <a:round/>
              <a:headEnd/>
              <a:tailEnd type="arrow" w="med" len="med"/>
            </a:ln>
            <a:extLst>
              <a:ext uri="{909E8E84-426E-40DD-AFC4-6F175D3DCCD1}">
                <a14:hiddenFill xmlns:a14="http://schemas.microsoft.com/office/drawing/2010/main">
                  <a:noFill/>
                </a14:hiddenFill>
              </a:ext>
            </a:extLst>
          </p:spPr>
        </p:cxnSp>
      </p:grpSp>
      <p:sp>
        <p:nvSpPr>
          <p:cNvPr id="12" name="CaixaDeTexto 11"/>
          <p:cNvSpPr txBox="1"/>
          <p:nvPr/>
        </p:nvSpPr>
        <p:spPr>
          <a:xfrm>
            <a:off x="974817" y="3825231"/>
            <a:ext cx="7583396" cy="1115947"/>
          </a:xfrm>
          <a:prstGeom prst="rect">
            <a:avLst/>
          </a:prstGeom>
          <a:noFill/>
        </p:spPr>
        <p:txBody>
          <a:bodyPr wrap="square" rtlCol="0">
            <a:spAutoFit/>
          </a:bodyPr>
          <a:lstStyle/>
          <a:p>
            <a:pPr>
              <a:lnSpc>
                <a:spcPct val="150000"/>
              </a:lnSpc>
            </a:pPr>
            <a:r>
              <a:rPr lang="pt-BR" sz="1000" b="1" dirty="0" err="1">
                <a:solidFill>
                  <a:schemeClr val="tx1">
                    <a:lumMod val="65000"/>
                    <a:lumOff val="35000"/>
                  </a:schemeClr>
                </a:solidFill>
                <a:latin typeface="Gotham HTF Light" pitchFamily="50" charset="0"/>
              </a:rPr>
              <a:t>super</a:t>
            </a:r>
            <a:r>
              <a:rPr lang="pt-BR" sz="1000" dirty="0">
                <a:solidFill>
                  <a:schemeClr val="tx1">
                    <a:lumMod val="65000"/>
                    <a:lumOff val="35000"/>
                  </a:schemeClr>
                </a:solidFill>
                <a:latin typeface="Gotham HTF Light" pitchFamily="50" charset="0"/>
              </a:rPr>
              <a:t> chama o construtor da superclasse</a:t>
            </a:r>
          </a:p>
          <a:p>
            <a:pPr>
              <a:lnSpc>
                <a:spcPct val="150000"/>
              </a:lnSpc>
            </a:pPr>
            <a:r>
              <a:rPr lang="pt-BR" sz="1000" dirty="0">
                <a:solidFill>
                  <a:schemeClr val="tx1">
                    <a:lumMod val="65000"/>
                    <a:lumOff val="35000"/>
                  </a:schemeClr>
                </a:solidFill>
                <a:latin typeface="Gotham HTF Light" pitchFamily="50" charset="0"/>
              </a:rPr>
              <a:t>se </a:t>
            </a:r>
            <a:r>
              <a:rPr lang="pt-BR" sz="1000" b="1" dirty="0" err="1">
                <a:solidFill>
                  <a:schemeClr val="tx1">
                    <a:lumMod val="65000"/>
                    <a:lumOff val="35000"/>
                  </a:schemeClr>
                </a:solidFill>
                <a:latin typeface="Gotham HTF Light" pitchFamily="50" charset="0"/>
              </a:rPr>
              <a:t>super</a:t>
            </a:r>
            <a:r>
              <a:rPr lang="pt-BR" sz="1000" dirty="0">
                <a:solidFill>
                  <a:schemeClr val="tx1">
                    <a:lumMod val="65000"/>
                    <a:lumOff val="35000"/>
                  </a:schemeClr>
                </a:solidFill>
                <a:latin typeface="Gotham HTF Light" pitchFamily="50" charset="0"/>
              </a:rPr>
              <a:t> não for chamado, o compilador acrescenta uma chamada ao construtor </a:t>
            </a:r>
            <a:r>
              <a:rPr lang="pt-BR" sz="1000" i="1" dirty="0">
                <a:solidFill>
                  <a:schemeClr val="tx1">
                    <a:lumMod val="65000"/>
                    <a:lumOff val="35000"/>
                  </a:schemeClr>
                </a:solidFill>
                <a:latin typeface="Gotham HTF Light" pitchFamily="50" charset="0"/>
              </a:rPr>
              <a:t>default:</a:t>
            </a:r>
            <a:r>
              <a:rPr lang="pt-BR" sz="1000" dirty="0">
                <a:solidFill>
                  <a:schemeClr val="tx1">
                    <a:lumMod val="65000"/>
                    <a:lumOff val="35000"/>
                  </a:schemeClr>
                </a:solidFill>
                <a:latin typeface="Gotham HTF Light" pitchFamily="50" charset="0"/>
              </a:rPr>
              <a:t> </a:t>
            </a:r>
            <a:r>
              <a:rPr lang="pt-BR" sz="1000" b="1" dirty="0" err="1">
                <a:solidFill>
                  <a:schemeClr val="tx1">
                    <a:lumMod val="65000"/>
                    <a:lumOff val="35000"/>
                  </a:schemeClr>
                </a:solidFill>
                <a:latin typeface="Gotham HTF Light" pitchFamily="50" charset="0"/>
              </a:rPr>
              <a:t>super</a:t>
            </a:r>
            <a:r>
              <a:rPr lang="pt-BR" sz="1000" b="1" dirty="0">
                <a:solidFill>
                  <a:schemeClr val="tx1">
                    <a:lumMod val="65000"/>
                    <a:lumOff val="35000"/>
                  </a:schemeClr>
                </a:solidFill>
                <a:latin typeface="Gotham HTF Light" pitchFamily="50" charset="0"/>
              </a:rPr>
              <a:t>().</a:t>
            </a:r>
          </a:p>
          <a:p>
            <a:pPr>
              <a:lnSpc>
                <a:spcPct val="150000"/>
              </a:lnSpc>
            </a:pPr>
            <a:r>
              <a:rPr lang="pt-BR" sz="1000" dirty="0">
                <a:solidFill>
                  <a:schemeClr val="tx1">
                    <a:lumMod val="65000"/>
                    <a:lumOff val="35000"/>
                  </a:schemeClr>
                </a:solidFill>
                <a:latin typeface="Gotham HTF Light" pitchFamily="50" charset="0"/>
              </a:rPr>
              <a:t>se não existir um construtor default na superclasse, haverá um erro de compilação.</a:t>
            </a:r>
          </a:p>
          <a:p>
            <a:pPr>
              <a:lnSpc>
                <a:spcPct val="150000"/>
              </a:lnSpc>
            </a:pPr>
            <a:endParaRPr lang="pt-BR" sz="1600" dirty="0"/>
          </a:p>
        </p:txBody>
      </p:sp>
    </p:spTree>
    <p:extLst>
      <p:ext uri="{BB962C8B-B14F-4D97-AF65-F5344CB8AC3E}">
        <p14:creationId xmlns:p14="http://schemas.microsoft.com/office/powerpoint/2010/main" val="63677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27513"/>
            <a:ext cx="8251661" cy="322702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Permite que atributos e métodos da superclasse sejam referenciados pelos métodos da subclasse</a:t>
            </a:r>
          </a:p>
          <a:p>
            <a:pPr marL="457200" lvl="1" indent="0">
              <a:lnSpc>
                <a:spcPct val="150000"/>
              </a:lnSpc>
              <a:buClr>
                <a:srgbClr val="ED145B"/>
              </a:buClr>
              <a:buSzPct val="80000"/>
              <a:buNone/>
              <a:defRPr/>
            </a:pPr>
            <a:r>
              <a:rPr lang="pt-BR" sz="1050" dirty="0">
                <a:solidFill>
                  <a:srgbClr val="ED145B"/>
                </a:solidFill>
                <a:latin typeface="Gotham HTF Light" pitchFamily="50" charset="0"/>
              </a:rPr>
              <a:t>Sintaxe:</a:t>
            </a:r>
          </a:p>
          <a:p>
            <a:pPr marL="914400" lvl="2" indent="0" algn="just">
              <a:buNone/>
            </a:pPr>
            <a:r>
              <a:rPr lang="pt-BR" sz="1050" b="1" dirty="0">
                <a:latin typeface="Courier New" pitchFamily="49" charset="0"/>
                <a:cs typeface="Courier New" pitchFamily="49" charset="0"/>
              </a:rPr>
              <a:t>super.&lt;atributo&gt;;</a:t>
            </a:r>
          </a:p>
          <a:p>
            <a:pPr marL="914400" lvl="2" indent="0" algn="just">
              <a:buNone/>
            </a:pPr>
            <a:r>
              <a:rPr lang="pt-BR" sz="1050" b="1" dirty="0">
                <a:latin typeface="Courier New" pitchFamily="49" charset="0"/>
                <a:cs typeface="Courier New" pitchFamily="49" charset="0"/>
              </a:rPr>
              <a:t>super.&lt;método&gt;;</a:t>
            </a:r>
          </a:p>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Uso sucessivo de </a:t>
            </a:r>
            <a:r>
              <a:rPr lang="pt-BR" sz="1050" b="1" dirty="0" err="1">
                <a:solidFill>
                  <a:schemeClr val="tx1">
                    <a:lumMod val="65000"/>
                    <a:lumOff val="35000"/>
                  </a:schemeClr>
                </a:solidFill>
                <a:latin typeface="Gotham HTF Light" pitchFamily="50" charset="0"/>
              </a:rPr>
              <a:t>super</a:t>
            </a:r>
            <a:r>
              <a:rPr lang="pt-BR" sz="1050" b="1" dirty="0">
                <a:solidFill>
                  <a:schemeClr val="tx1">
                    <a:lumMod val="65000"/>
                    <a:lumOff val="35000"/>
                  </a:schemeClr>
                </a:solidFill>
                <a:latin typeface="Gotham HTF Light" pitchFamily="50" charset="0"/>
              </a:rPr>
              <a:t> não </a:t>
            </a:r>
            <a:r>
              <a:rPr lang="pt-BR" sz="1050" dirty="0">
                <a:solidFill>
                  <a:schemeClr val="tx1">
                    <a:lumMod val="65000"/>
                    <a:lumOff val="35000"/>
                  </a:schemeClr>
                </a:solidFill>
                <a:latin typeface="Gotham HTF Light" pitchFamily="50" charset="0"/>
              </a:rPr>
              <a:t>é permitido</a:t>
            </a:r>
          </a:p>
          <a:p>
            <a:pPr marL="457200" lvl="1" indent="0">
              <a:lnSpc>
                <a:spcPct val="150000"/>
              </a:lnSpc>
              <a:buClr>
                <a:srgbClr val="ED145B"/>
              </a:buClr>
              <a:buSzPct val="80000"/>
              <a:buNone/>
              <a:defRPr/>
            </a:pPr>
            <a:r>
              <a:rPr lang="pt-BR" sz="1050" dirty="0">
                <a:solidFill>
                  <a:srgbClr val="ED145B"/>
                </a:solidFill>
                <a:latin typeface="Gotham HTF Light" pitchFamily="50" charset="0"/>
              </a:rPr>
              <a:t>Exemplo:</a:t>
            </a:r>
          </a:p>
          <a:p>
            <a:pPr marL="457200" lvl="1" indent="0">
              <a:lnSpc>
                <a:spcPct val="150000"/>
              </a:lnSpc>
              <a:buClr>
                <a:srgbClr val="ED145B"/>
              </a:buClr>
              <a:buSzPct val="80000"/>
              <a:buNone/>
              <a:defRPr/>
            </a:pPr>
            <a:r>
              <a:rPr lang="pt-BR" sz="1050" b="1" dirty="0">
                <a:latin typeface="Courier New" pitchFamily="49" charset="0"/>
                <a:cs typeface="Courier New" pitchFamily="49" charset="0"/>
              </a:rPr>
              <a:t>	</a:t>
            </a:r>
            <a:r>
              <a:rPr lang="pt-BR" sz="1050" b="1" dirty="0" err="1">
                <a:latin typeface="Courier New" pitchFamily="49" charset="0"/>
                <a:cs typeface="Courier New" pitchFamily="49" charset="0"/>
              </a:rPr>
              <a:t>super.super.nomeMetodo</a:t>
            </a:r>
            <a:endParaRPr lang="pt-BR" sz="1050" dirty="0">
              <a:latin typeface="Calibri" pitchFamily="34" charset="0"/>
            </a:endParaRPr>
          </a:p>
          <a:p>
            <a:pPr lvl="1">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Caso queira referir-se a um construtor da superclasse, a sintaxe é diferente. Deve ser utilizada apenas a referência seguida de um par de parênteses</a:t>
            </a:r>
          </a:p>
          <a:p>
            <a:pPr marL="457200" lvl="1" indent="0">
              <a:lnSpc>
                <a:spcPct val="150000"/>
              </a:lnSpc>
              <a:buClr>
                <a:srgbClr val="ED145B"/>
              </a:buClr>
              <a:buSzPct val="80000"/>
              <a:buNone/>
              <a:defRPr/>
            </a:pPr>
            <a:r>
              <a:rPr lang="pt-BR" sz="1050" dirty="0">
                <a:solidFill>
                  <a:srgbClr val="ED145B"/>
                </a:solidFill>
                <a:latin typeface="Gotham HTF Light" pitchFamily="50" charset="0"/>
              </a:rPr>
              <a:t>Exemplo:</a:t>
            </a:r>
          </a:p>
          <a:p>
            <a:pPr marL="457200" lvl="1" indent="0">
              <a:lnSpc>
                <a:spcPct val="150000"/>
              </a:lnSpc>
              <a:buClr>
                <a:srgbClr val="ED145B"/>
              </a:buClr>
              <a:buSzPct val="80000"/>
              <a:buNone/>
              <a:defRPr/>
            </a:pPr>
            <a:r>
              <a:rPr lang="pt-BR" sz="1050" b="1" dirty="0">
                <a:latin typeface="Courier New" pitchFamily="49" charset="0"/>
                <a:cs typeface="Courier New" pitchFamily="49" charset="0"/>
              </a:rPr>
              <a:t>	</a:t>
            </a:r>
            <a:r>
              <a:rPr lang="pt-BR" sz="1050" b="1" dirty="0" err="1">
                <a:latin typeface="Courier New" pitchFamily="49" charset="0"/>
                <a:cs typeface="Courier New" pitchFamily="49" charset="0"/>
              </a:rPr>
              <a:t>super</a:t>
            </a:r>
            <a:r>
              <a:rPr lang="pt-BR" sz="1050" b="1" dirty="0">
                <a:latin typeface="Courier New" pitchFamily="49" charset="0"/>
                <a:cs typeface="Courier New" pitchFamily="49" charset="0"/>
              </a:rPr>
              <a:t>();</a:t>
            </a:r>
          </a:p>
          <a:p>
            <a:pPr marL="457200" lvl="1" indent="0">
              <a:lnSpc>
                <a:spcPct val="150000"/>
              </a:lnSpc>
              <a:buClr>
                <a:srgbClr val="ED145B"/>
              </a:buClr>
              <a:buSzPct val="80000"/>
              <a:buNone/>
              <a:defRPr/>
            </a:pPr>
            <a:endParaRPr lang="pt-BR" sz="1200" dirty="0">
              <a:solidFill>
                <a:srgbClr val="ED145B"/>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rgbClr val="ED145B"/>
              </a:solidFill>
              <a:latin typeface="Gotham HTF Light" pitchFamily="50" charset="0"/>
            </a:endParaRPr>
          </a:p>
        </p:txBody>
      </p:sp>
      <p:sp>
        <p:nvSpPr>
          <p:cNvPr id="20"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9627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48932"/>
            <a:ext cx="7946317" cy="3305606"/>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200" dirty="0">
                <a:solidFill>
                  <a:schemeClr val="tx1">
                    <a:lumMod val="65000"/>
                    <a:lumOff val="35000"/>
                  </a:schemeClr>
                </a:solidFill>
                <a:latin typeface="Gotham HTF Light" pitchFamily="50" charset="0"/>
              </a:rPr>
              <a:t>Exemplo:</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ClasseA</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protected</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int</a:t>
            </a:r>
            <a:r>
              <a:rPr lang="pt-BR" sz="1200" b="1" dirty="0">
                <a:solidFill>
                  <a:srgbClr val="800080"/>
                </a:solidFill>
                <a:latin typeface="Courier New" pitchFamily="49" charset="0"/>
                <a:cs typeface="Courier New" pitchFamily="49" charset="0"/>
              </a:rPr>
              <a:t> </a:t>
            </a:r>
            <a:r>
              <a:rPr lang="pt-BR" sz="1200" b="1" dirty="0">
                <a:latin typeface="Courier New" pitchFamily="49" charset="0"/>
                <a:cs typeface="Courier New" pitchFamily="49" charset="0"/>
              </a:rPr>
              <a:t>atributo3 = </a:t>
            </a:r>
            <a:r>
              <a:rPr lang="pt-BR" sz="1200" b="1" dirty="0">
                <a:solidFill>
                  <a:srgbClr val="FF3399"/>
                </a:solidFill>
                <a:latin typeface="Courier New" pitchFamily="49" charset="0"/>
                <a:cs typeface="Courier New" pitchFamily="49" charset="0"/>
              </a:rPr>
              <a:t>3</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a:t>
            </a:r>
          </a:p>
          <a:p>
            <a:pPr marL="457200" lvl="1" indent="0">
              <a:buNone/>
              <a:defRPr/>
            </a:pPr>
            <a:endParaRPr lang="pt-BR" sz="1200" b="1" dirty="0">
              <a:latin typeface="Courier New" pitchFamily="49" charset="0"/>
              <a:cs typeface="Courier New" pitchFamily="49" charset="0"/>
            </a:endParaRP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ClasseB</a:t>
            </a: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extends</a:t>
            </a:r>
            <a:r>
              <a:rPr lang="pt-BR" sz="1200" b="1" dirty="0">
                <a:solidFill>
                  <a:srgbClr val="7030A0"/>
                </a:solidFill>
                <a:latin typeface="Courier New" pitchFamily="49" charset="0"/>
                <a:cs typeface="Courier New" pitchFamily="49" charset="0"/>
              </a:rPr>
              <a:t> </a:t>
            </a:r>
            <a:r>
              <a:rPr lang="pt-BR" sz="1200" b="1" dirty="0" err="1">
                <a:latin typeface="Courier New" pitchFamily="49" charset="0"/>
                <a:cs typeface="Courier New" pitchFamily="49" charset="0"/>
              </a:rPr>
              <a:t>ClasseA</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testeSuper</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a:solidFill>
                  <a:srgbClr val="800080"/>
                </a:solidFill>
                <a:latin typeface="Courier New" pitchFamily="49" charset="0"/>
                <a:cs typeface="Courier New" pitchFamily="49" charset="0"/>
              </a:rPr>
              <a:t>super</a:t>
            </a:r>
            <a:r>
              <a:rPr lang="pt-BR" sz="1200" b="1" dirty="0">
                <a:latin typeface="Courier New" pitchFamily="49" charset="0"/>
                <a:cs typeface="Courier New" pitchFamily="49" charset="0"/>
              </a:rPr>
              <a:t>.atributo3 = </a:t>
            </a:r>
            <a:r>
              <a:rPr lang="pt-BR" sz="1200" b="1" dirty="0">
                <a:solidFill>
                  <a:srgbClr val="FF3399"/>
                </a:solidFill>
                <a:latin typeface="Courier New" pitchFamily="49" charset="0"/>
                <a:cs typeface="Courier New" pitchFamily="49" charset="0"/>
              </a:rPr>
              <a:t>33</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System.out.println</a:t>
            </a:r>
            <a:r>
              <a:rPr lang="pt-BR" sz="1200" b="1" dirty="0">
                <a:latin typeface="Courier New" pitchFamily="49" charset="0"/>
                <a:cs typeface="Courier New" pitchFamily="49" charset="0"/>
              </a:rPr>
              <a:t>(</a:t>
            </a:r>
            <a:r>
              <a:rPr lang="pt-BR" sz="1200" b="1" dirty="0">
                <a:solidFill>
                  <a:srgbClr val="AD5600"/>
                </a:solidFill>
                <a:latin typeface="Courier New" pitchFamily="49" charset="0"/>
                <a:cs typeface="Courier New" pitchFamily="49" charset="0"/>
              </a:rPr>
              <a:t>"super.atributo3=" </a:t>
            </a:r>
            <a:r>
              <a:rPr lang="pt-BR" sz="1200" b="1" dirty="0">
                <a:latin typeface="Courier New" pitchFamily="49" charset="0"/>
                <a:cs typeface="Courier New" pitchFamily="49" charset="0"/>
              </a:rPr>
              <a:t>+ </a:t>
            </a:r>
            <a:r>
              <a:rPr lang="pt-BR" sz="1200" b="1" dirty="0">
                <a:solidFill>
                  <a:srgbClr val="800080"/>
                </a:solidFill>
                <a:latin typeface="Courier New" pitchFamily="49" charset="0"/>
                <a:cs typeface="Courier New" pitchFamily="49" charset="0"/>
              </a:rPr>
              <a:t>this</a:t>
            </a:r>
            <a:r>
              <a:rPr lang="pt-BR" sz="1200" b="1" dirty="0">
                <a:latin typeface="Courier New" pitchFamily="49" charset="0"/>
                <a:cs typeface="Courier New" pitchFamily="49" charset="0"/>
              </a:rPr>
              <a:t>.atributo3);</a:t>
            </a:r>
          </a:p>
          <a:p>
            <a:pPr marL="457200" lvl="1" indent="0">
              <a:buNone/>
              <a:defRPr/>
            </a:pPr>
            <a:r>
              <a:rPr lang="pt-BR" sz="1400" b="1" dirty="0">
                <a:latin typeface="Courier New" pitchFamily="49" charset="0"/>
                <a:cs typeface="Courier New" pitchFamily="49" charset="0"/>
              </a:rPr>
              <a:t>   }</a:t>
            </a:r>
          </a:p>
          <a:p>
            <a:pPr marL="457200" lvl="1" indent="0">
              <a:buNone/>
              <a:defRPr/>
            </a:pPr>
            <a:r>
              <a:rPr lang="pt-BR" sz="1400" b="1" dirty="0">
                <a:latin typeface="Courier New" pitchFamily="49" charset="0"/>
                <a:cs typeface="Courier New" pitchFamily="49" charset="0"/>
              </a:rPr>
              <a:t>}</a:t>
            </a:r>
          </a:p>
          <a:p>
            <a:pPr marL="457200" lvl="1" indent="0">
              <a:buNone/>
              <a:defRPr/>
            </a:pP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class</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TesteSuper</a:t>
            </a:r>
            <a:r>
              <a:rPr lang="pt-BR" sz="1200" b="1" dirty="0">
                <a:latin typeface="Courier New" pitchFamily="49" charset="0"/>
                <a:cs typeface="Courier New" pitchFamily="49" charset="0"/>
              </a:rPr>
              <a:t> {</a:t>
            </a:r>
          </a:p>
          <a:p>
            <a:pPr marL="457200" lvl="1" indent="0">
              <a:buNone/>
              <a:defRPr/>
            </a:pPr>
            <a:r>
              <a:rPr lang="pt-BR" sz="1200" b="1" dirty="0">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public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static</a:t>
            </a:r>
            <a:r>
              <a:rPr lang="pt-BR" sz="1200" b="1" dirty="0">
                <a:solidFill>
                  <a:srgbClr val="800080"/>
                </a:solidFill>
                <a:latin typeface="Courier New" pitchFamily="49" charset="0"/>
                <a:cs typeface="Courier New" pitchFamily="49" charset="0"/>
              </a:rPr>
              <a:t> </a:t>
            </a:r>
            <a:r>
              <a:rPr lang="pt-BR" sz="1200" b="1" dirty="0" err="1">
                <a:solidFill>
                  <a:srgbClr val="800080"/>
                </a:solidFill>
                <a:latin typeface="Courier New" pitchFamily="49" charset="0"/>
                <a:cs typeface="Courier New" pitchFamily="49" charset="0"/>
              </a:rPr>
              <a:t>void</a:t>
            </a:r>
            <a:r>
              <a:rPr lang="pt-BR" sz="1200" b="1" dirty="0">
                <a:solidFill>
                  <a:srgbClr val="800080"/>
                </a:solidFill>
                <a:latin typeface="Courier New" pitchFamily="49" charset="0"/>
                <a:cs typeface="Courier New" pitchFamily="49" charset="0"/>
              </a:rPr>
              <a:t> </a:t>
            </a:r>
            <a:r>
              <a:rPr lang="pt-BR" sz="1200" b="1" dirty="0" err="1">
                <a:latin typeface="Courier New" pitchFamily="49" charset="0"/>
                <a:cs typeface="Courier New" pitchFamily="49" charset="0"/>
              </a:rPr>
              <a:t>main</a:t>
            </a:r>
            <a:r>
              <a:rPr lang="pt-BR" sz="1200" b="1" dirty="0">
                <a:latin typeface="Courier New" pitchFamily="49" charset="0"/>
                <a:cs typeface="Courier New" pitchFamily="49" charset="0"/>
              </a:rPr>
              <a:t>(</a:t>
            </a:r>
            <a:r>
              <a:rPr lang="pt-BR" sz="1200" b="1" dirty="0" err="1">
                <a:latin typeface="Courier New" pitchFamily="49" charset="0"/>
                <a:cs typeface="Courier New" pitchFamily="49" charset="0"/>
              </a:rPr>
              <a:t>String</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args</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CasseB</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a:t>
            </a:r>
            <a:r>
              <a:rPr lang="pt-BR" sz="1200" b="1" dirty="0">
                <a:latin typeface="Courier New" pitchFamily="49" charset="0"/>
                <a:cs typeface="Courier New" pitchFamily="49" charset="0"/>
              </a:rPr>
              <a:t> = </a:t>
            </a:r>
            <a:r>
              <a:rPr lang="pt-BR" sz="1200" b="1" dirty="0">
                <a:solidFill>
                  <a:srgbClr val="800080"/>
                </a:solidFill>
                <a:latin typeface="Courier New" pitchFamily="49" charset="0"/>
                <a:cs typeface="Courier New" pitchFamily="49" charset="0"/>
              </a:rPr>
              <a:t>new</a:t>
            </a: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ClasseB</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r>
              <a:rPr lang="pt-BR" sz="1200" b="1" dirty="0" err="1">
                <a:latin typeface="Courier New" pitchFamily="49" charset="0"/>
                <a:cs typeface="Courier New" pitchFamily="49" charset="0"/>
              </a:rPr>
              <a:t>cla.testeSuper</a:t>
            </a:r>
            <a:r>
              <a:rPr lang="pt-BR" sz="1200" b="1" dirty="0">
                <a:latin typeface="Courier New" pitchFamily="49" charset="0"/>
                <a:cs typeface="Courier New" pitchFamily="49" charset="0"/>
              </a:rPr>
              <a:t>();</a:t>
            </a:r>
          </a:p>
          <a:p>
            <a:pPr marL="457200" lvl="1" indent="0">
              <a:buNone/>
              <a:defRPr/>
            </a:pPr>
            <a:r>
              <a:rPr lang="pt-BR" sz="1200" b="1" dirty="0">
                <a:latin typeface="Courier New" pitchFamily="49" charset="0"/>
                <a:cs typeface="Courier New" pitchFamily="49" charset="0"/>
              </a:rPr>
              <a:t>   }</a:t>
            </a:r>
          </a:p>
          <a:p>
            <a:pPr marL="457200" lvl="1" indent="0">
              <a:buNone/>
              <a:defRPr/>
            </a:pPr>
            <a:r>
              <a:rPr lang="pt-BR" sz="1200" b="1" dirty="0">
                <a:latin typeface="Courier New" pitchFamily="49" charset="0"/>
                <a:cs typeface="Courier New" pitchFamily="49" charset="0"/>
              </a:rPr>
              <a:t>}</a:t>
            </a:r>
            <a:endParaRPr lang="pt-BR" sz="1600" dirty="0">
              <a:latin typeface="Calibri" pitchFamily="34" charset="0"/>
              <a:cs typeface="Courier New" pitchFamily="49"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16"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JAVA - </a:t>
            </a:r>
            <a:r>
              <a:rPr lang="pt-BR" dirty="0">
                <a:solidFill>
                  <a:srgbClr val="ED145B"/>
                </a:solidFill>
                <a:latin typeface="Gotham HTF" pitchFamily="50" charset="0"/>
                <a:cs typeface="Gotham HTF Bold"/>
              </a:rPr>
              <a:t>SUPER</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4044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191781"/>
            <a:ext cx="7946317" cy="159856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Crie um projeto chamado “</a:t>
            </a:r>
            <a:r>
              <a:rPr lang="pt-BR" sz="1050" dirty="0" err="1">
                <a:solidFill>
                  <a:schemeClr val="tx1">
                    <a:lumMod val="65000"/>
                    <a:lumOff val="35000"/>
                  </a:schemeClr>
                </a:solidFill>
                <a:latin typeface="Gotham HTF Light" pitchFamily="50" charset="0"/>
              </a:rPr>
              <a:t>Heranca</a:t>
            </a:r>
            <a:r>
              <a:rPr lang="pt-BR" sz="1050" dirty="0">
                <a:solidFill>
                  <a:schemeClr val="tx1">
                    <a:lumMod val="65000"/>
                    <a:lumOff val="35000"/>
                  </a:schemeClr>
                </a:solidFill>
                <a:latin typeface="Gotham HTF Light" pitchFamily="50" charset="0"/>
              </a:rPr>
              <a:t>”, crie um pacote chamado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(no </a:t>
            </a:r>
            <a:r>
              <a:rPr lang="pt-BR" sz="1050" dirty="0" err="1">
                <a:solidFill>
                  <a:schemeClr val="tx1">
                    <a:lumMod val="65000"/>
                    <a:lumOff val="35000"/>
                  </a:schemeClr>
                </a:solidFill>
                <a:latin typeface="Gotham HTF Light" pitchFamily="50" charset="0"/>
              </a:rPr>
              <a:t>dominio</a:t>
            </a:r>
            <a:r>
              <a:rPr lang="pt-BR" sz="1050" dirty="0">
                <a:solidFill>
                  <a:schemeClr val="tx1">
                    <a:lumMod val="65000"/>
                    <a:lumOff val="35000"/>
                  </a:schemeClr>
                </a:solidFill>
                <a:latin typeface="Gotham HTF Light" pitchFamily="50" charset="0"/>
              </a:rPr>
              <a:t> fiap.com.br) e monte as classes abaixo:</a:t>
            </a:r>
          </a:p>
        </p:txBody>
      </p:sp>
      <p:sp>
        <p:nvSpPr>
          <p:cNvPr id="22"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970" y="1707356"/>
            <a:ext cx="3746784" cy="2897982"/>
          </a:xfrm>
          <a:prstGeom prst="rect">
            <a:avLst/>
          </a:prstGeom>
        </p:spPr>
      </p:pic>
    </p:spTree>
    <p:extLst>
      <p:ext uri="{BB962C8B-B14F-4D97-AF65-F5344CB8AC3E}">
        <p14:creationId xmlns:p14="http://schemas.microsoft.com/office/powerpoint/2010/main" val="30277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92982" y="1314450"/>
            <a:ext cx="7946317" cy="322702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None/>
            </a:pP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class</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lvl="1" indent="0">
              <a:lnSpc>
                <a:spcPct val="120000"/>
              </a:lnSpc>
              <a:buClr>
                <a:srgbClr val="ED145B"/>
              </a:buClr>
              <a:buSzPct val="80000"/>
              <a:buNone/>
              <a:defRPr/>
            </a:pPr>
            <a:endParaRPr lang="pt-BR" sz="6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18207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UMA CLASSE?</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49CF5358-6BF9-4558-A11F-86568FA8FD4C}"/>
              </a:ext>
            </a:extLst>
          </p:cNvPr>
          <p:cNvSpPr txBox="1">
            <a:spLocks/>
          </p:cNvSpPr>
          <p:nvPr/>
        </p:nvSpPr>
        <p:spPr>
          <a:xfrm>
            <a:off x="900601" y="1180553"/>
            <a:ext cx="7342798" cy="182164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6700" indent="-266700" algn="just" fontAlgn="t">
              <a:lnSpc>
                <a:spcPct val="150000"/>
              </a:lnSpc>
              <a:buClr>
                <a:srgbClr val="ED145B"/>
              </a:buClr>
            </a:pPr>
            <a:r>
              <a:rPr lang="en-US" sz="1100" dirty="0">
                <a:solidFill>
                  <a:schemeClr val="tx1">
                    <a:lumMod val="65000"/>
                    <a:lumOff val="35000"/>
                  </a:schemeClr>
                </a:solidFill>
                <a:latin typeface="Gotham HTF Light" pitchFamily="50" charset="0"/>
              </a:rPr>
              <a:t>Uma </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é a </a:t>
            </a:r>
            <a:r>
              <a:rPr lang="en-US" sz="1100" dirty="0" err="1">
                <a:solidFill>
                  <a:schemeClr val="tx1">
                    <a:lumMod val="65000"/>
                    <a:lumOff val="35000"/>
                  </a:schemeClr>
                </a:solidFill>
                <a:latin typeface="Gotham HTF Light" pitchFamily="50" charset="0"/>
              </a:rPr>
              <a:t>descrição</a:t>
            </a:r>
            <a:r>
              <a:rPr lang="en-US" sz="1100" dirty="0">
                <a:solidFill>
                  <a:schemeClr val="tx1">
                    <a:lumMod val="65000"/>
                    <a:lumOff val="35000"/>
                  </a:schemeClr>
                </a:solidFill>
                <a:latin typeface="Gotham HTF Light" pitchFamily="50" charset="0"/>
              </a:rPr>
              <a:t> de um conjunto de </a:t>
            </a:r>
            <a:r>
              <a:rPr lang="en-US" sz="1100" dirty="0" err="1">
                <a:solidFill>
                  <a:schemeClr val="tx1">
                    <a:lumMod val="65000"/>
                    <a:lumOff val="35000"/>
                  </a:schemeClr>
                </a:solidFill>
                <a:latin typeface="Gotham HTF Light" pitchFamily="50" charset="0"/>
              </a:rPr>
              <a:t>objetos</a:t>
            </a:r>
            <a:r>
              <a:rPr lang="en-US" sz="1100" dirty="0">
                <a:solidFill>
                  <a:schemeClr val="tx1">
                    <a:lumMod val="65000"/>
                    <a:lumOff val="35000"/>
                  </a:schemeClr>
                </a:solidFill>
                <a:latin typeface="Gotham HTF Light" pitchFamily="50" charset="0"/>
              </a:rPr>
              <a:t> que </a:t>
            </a:r>
            <a:r>
              <a:rPr lang="en-US" sz="1100" dirty="0" err="1">
                <a:solidFill>
                  <a:schemeClr val="tx1">
                    <a:lumMod val="65000"/>
                    <a:lumOff val="35000"/>
                  </a:schemeClr>
                </a:solidFill>
                <a:latin typeface="Gotham HTF Light" pitchFamily="50" charset="0"/>
              </a:rPr>
              <a:t>compartilham</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mesmos</a:t>
            </a:r>
            <a:r>
              <a:rPr lang="en-US" sz="1100" dirty="0">
                <a:solidFill>
                  <a:schemeClr val="tx1">
                    <a:lumMod val="65000"/>
                    <a:lumOff val="35000"/>
                  </a:schemeClr>
                </a:solidFill>
                <a:latin typeface="Gotham HTF Light" pitchFamily="50" charset="0"/>
              </a:rPr>
              <a:t> </a:t>
            </a:r>
            <a:r>
              <a:rPr lang="en-US" sz="1100" i="1" dirty="0" err="1">
                <a:solidFill>
                  <a:srgbClr val="ED145B"/>
                </a:solidFill>
                <a:latin typeface="Gotham HTF Medium" pitchFamily="50" charset="0"/>
              </a:rPr>
              <a:t>atributos</a:t>
            </a:r>
            <a:r>
              <a:rPr lang="en-US" sz="1100" dirty="0">
                <a:solidFill>
                  <a:srgbClr val="ED145B"/>
                </a:solidFill>
                <a:latin typeface="Gotham HTF Medium" pitchFamily="50" charset="0"/>
              </a:rPr>
              <a:t>, </a:t>
            </a:r>
            <a:r>
              <a:rPr lang="en-US" sz="1100" i="1" dirty="0" err="1">
                <a:solidFill>
                  <a:srgbClr val="ED145B"/>
                </a:solidFill>
                <a:latin typeface="Gotham HTF Medium" pitchFamily="50" charset="0"/>
              </a:rPr>
              <a:t>operações</a:t>
            </a:r>
            <a:r>
              <a:rPr lang="en-US" sz="1100" dirty="0">
                <a:solidFill>
                  <a:srgbClr val="ED145B"/>
                </a:solidFill>
                <a:latin typeface="Gotham HTF Medium" pitchFamily="50" charset="0"/>
              </a:rPr>
              <a:t>, </a:t>
            </a:r>
            <a:r>
              <a:rPr lang="en-US" sz="1100" i="1" dirty="0" err="1">
                <a:solidFill>
                  <a:srgbClr val="ED145B"/>
                </a:solidFill>
                <a:latin typeface="Gotham HTF Medium" pitchFamily="50" charset="0"/>
              </a:rPr>
              <a:t>relações</a:t>
            </a:r>
            <a:r>
              <a:rPr lang="en-US" sz="1100" dirty="0">
                <a:solidFill>
                  <a:srgbClr val="ED145B"/>
                </a:solidFill>
                <a:latin typeface="Gotham HTF Medium" pitchFamily="50" charset="0"/>
              </a:rPr>
              <a:t>,</a:t>
            </a:r>
            <a:r>
              <a:rPr lang="en-US" sz="1100" dirty="0">
                <a:solidFill>
                  <a:schemeClr val="tx1">
                    <a:lumMod val="65000"/>
                    <a:lumOff val="35000"/>
                  </a:schemeClr>
                </a:solidFill>
                <a:latin typeface="Gotham HTF Light" pitchFamily="50" charset="0"/>
              </a:rPr>
              <a:t> e </a:t>
            </a:r>
            <a:r>
              <a:rPr lang="en-US" sz="1100" i="1" dirty="0" err="1">
                <a:solidFill>
                  <a:srgbClr val="ED145B"/>
                </a:solidFill>
                <a:latin typeface="Gotham HTF Medium" pitchFamily="50" charset="0"/>
              </a:rPr>
              <a:t>semânticas</a:t>
            </a:r>
            <a:r>
              <a:rPr lang="en-US" sz="1100" b="1" i="1" dirty="0">
                <a:solidFill>
                  <a:schemeClr val="tx1">
                    <a:lumMod val="65000"/>
                    <a:lumOff val="35000"/>
                  </a:schemeClr>
                </a:solidFill>
                <a:latin typeface="Gotham HTF Light" pitchFamily="50" charset="0"/>
              </a:rPr>
              <a:t>.</a:t>
            </a:r>
            <a:endParaRPr lang="en-US" sz="1100" dirty="0">
              <a:solidFill>
                <a:schemeClr val="tx1">
                  <a:lumMod val="65000"/>
                  <a:lumOff val="35000"/>
                </a:schemeClr>
              </a:solidFill>
              <a:latin typeface="Gotham HTF Light" pitchFamily="50" charset="0"/>
            </a:endParaRPr>
          </a:p>
          <a:p>
            <a:pPr marL="450850" lvl="1" indent="-184150" algn="just">
              <a:lnSpc>
                <a:spcPct val="150000"/>
              </a:lnSpc>
              <a:buSzPct val="80000"/>
              <a:buFont typeface="Courier New" panose="02070309020205020404" pitchFamily="49" charset="0"/>
              <a:buChar char="o"/>
            </a:pPr>
            <a:r>
              <a:rPr lang="en-US" sz="1100" b="1" i="1" dirty="0">
                <a:solidFill>
                  <a:srgbClr val="ED145B"/>
                </a:solidFill>
                <a:latin typeface="Gotham HTF Light" pitchFamily="50" charset="0"/>
              </a:rPr>
              <a:t>Um </a:t>
            </a:r>
            <a:r>
              <a:rPr lang="en-US" sz="1100" b="1" i="1" dirty="0" err="1">
                <a:solidFill>
                  <a:srgbClr val="ED145B"/>
                </a:solidFill>
                <a:latin typeface="Gotham HTF Light" pitchFamily="50" charset="0"/>
              </a:rPr>
              <a:t>objeto</a:t>
            </a:r>
            <a:r>
              <a:rPr lang="en-US" sz="1100" b="1" i="1" dirty="0">
                <a:solidFill>
                  <a:srgbClr val="ED145B"/>
                </a:solidFill>
                <a:latin typeface="Gotham HTF Light" pitchFamily="50" charset="0"/>
              </a:rPr>
              <a:t> é </a:t>
            </a:r>
            <a:r>
              <a:rPr lang="en-US" sz="1100" b="1" i="1" dirty="0" err="1">
                <a:solidFill>
                  <a:srgbClr val="ED145B"/>
                </a:solidFill>
                <a:latin typeface="Gotham HTF Light" pitchFamily="50" charset="0"/>
              </a:rPr>
              <a:t>uma</a:t>
            </a:r>
            <a:r>
              <a:rPr lang="en-US" sz="1100" b="1" i="1" dirty="0">
                <a:solidFill>
                  <a:srgbClr val="ED145B"/>
                </a:solidFill>
                <a:latin typeface="Gotham HTF Light" pitchFamily="50" charset="0"/>
              </a:rPr>
              <a:t> </a:t>
            </a:r>
            <a:r>
              <a:rPr lang="en-US" sz="1100" b="1" i="1" dirty="0" err="1">
                <a:solidFill>
                  <a:srgbClr val="ED145B"/>
                </a:solidFill>
                <a:latin typeface="Gotham HTF Light" pitchFamily="50" charset="0"/>
              </a:rPr>
              <a:t>instância</a:t>
            </a:r>
            <a:r>
              <a:rPr lang="en-US" sz="1100" b="1" i="1" dirty="0">
                <a:solidFill>
                  <a:srgbClr val="ED145B"/>
                </a:solidFill>
                <a:latin typeface="Gotham HTF Light" pitchFamily="50" charset="0"/>
              </a:rPr>
              <a:t> de </a:t>
            </a:r>
            <a:r>
              <a:rPr lang="en-US" sz="1100" b="1" i="1" dirty="0" err="1">
                <a:solidFill>
                  <a:srgbClr val="ED145B"/>
                </a:solidFill>
                <a:latin typeface="Gotham HTF Light" pitchFamily="50" charset="0"/>
              </a:rPr>
              <a:t>uma</a:t>
            </a:r>
            <a:r>
              <a:rPr lang="en-US" sz="1100" b="1" i="1" dirty="0">
                <a:solidFill>
                  <a:srgbClr val="ED145B"/>
                </a:solidFill>
                <a:latin typeface="Gotham HTF Light" pitchFamily="50" charset="0"/>
              </a:rPr>
              <a:t> </a:t>
            </a:r>
            <a:r>
              <a:rPr lang="en-US" sz="1100" b="1" i="1" dirty="0" err="1">
                <a:solidFill>
                  <a:srgbClr val="ED145B"/>
                </a:solidFill>
                <a:latin typeface="Gotham HTF Light" pitchFamily="50" charset="0"/>
              </a:rPr>
              <a:t>classe</a:t>
            </a:r>
            <a:r>
              <a:rPr lang="en-US" sz="1100" b="1" i="1" dirty="0">
                <a:solidFill>
                  <a:schemeClr val="tx1">
                    <a:lumMod val="65000"/>
                    <a:lumOff val="35000"/>
                  </a:schemeClr>
                </a:solidFill>
                <a:latin typeface="Gotham HTF Light" pitchFamily="50" charset="0"/>
              </a:rPr>
              <a:t>.</a:t>
            </a:r>
            <a:endParaRPr lang="en-US" sz="1100" i="1" dirty="0">
              <a:solidFill>
                <a:schemeClr val="tx1">
                  <a:lumMod val="65000"/>
                  <a:lumOff val="35000"/>
                </a:schemeClr>
              </a:solidFill>
              <a:latin typeface="Gotham HTF Light" pitchFamily="50" charset="0"/>
            </a:endParaRPr>
          </a:p>
          <a:p>
            <a:pPr marL="457200" lvl="1" indent="0" algn="just">
              <a:lnSpc>
                <a:spcPct val="150000"/>
              </a:lnSpc>
              <a:buNone/>
            </a:pPr>
            <a:endParaRPr lang="en-US" sz="600" dirty="0">
              <a:solidFill>
                <a:schemeClr val="tx1">
                  <a:lumMod val="65000"/>
                  <a:lumOff val="35000"/>
                </a:schemeClr>
              </a:solidFill>
              <a:latin typeface="Gotham HTF Light" pitchFamily="50" charset="0"/>
            </a:endParaRPr>
          </a:p>
          <a:p>
            <a:pPr marL="266700" indent="-266700" algn="just">
              <a:lnSpc>
                <a:spcPct val="150000"/>
              </a:lnSpc>
              <a:buClr>
                <a:srgbClr val="ED145B"/>
              </a:buClr>
            </a:pPr>
            <a:r>
              <a:rPr lang="en-US" sz="1100" dirty="0">
                <a:solidFill>
                  <a:schemeClr val="tx1">
                    <a:lumMod val="65000"/>
                    <a:lumOff val="35000"/>
                  </a:schemeClr>
                </a:solidFill>
                <a:latin typeface="Gotham HTF Light" pitchFamily="50" charset="0"/>
              </a:rPr>
              <a:t>Uma </a:t>
            </a:r>
            <a:r>
              <a:rPr lang="en-US" sz="1100" dirty="0" err="1">
                <a:solidFill>
                  <a:schemeClr val="tx1">
                    <a:lumMod val="65000"/>
                    <a:lumOff val="35000"/>
                  </a:schemeClr>
                </a:solidFill>
                <a:latin typeface="Gotham HTF Light" pitchFamily="50" charset="0"/>
              </a:rPr>
              <a:t>classe</a:t>
            </a:r>
            <a:r>
              <a:rPr lang="en-US" sz="1100" dirty="0">
                <a:solidFill>
                  <a:schemeClr val="tx1">
                    <a:lumMod val="65000"/>
                    <a:lumOff val="35000"/>
                  </a:schemeClr>
                </a:solidFill>
                <a:latin typeface="Gotham HTF Light" pitchFamily="50" charset="0"/>
              </a:rPr>
              <a:t> é </a:t>
            </a:r>
            <a:r>
              <a:rPr lang="en-US" sz="1100" dirty="0" err="1">
                <a:solidFill>
                  <a:schemeClr val="tx1">
                    <a:lumMod val="65000"/>
                    <a:lumOff val="35000"/>
                  </a:schemeClr>
                </a:solidFill>
                <a:latin typeface="Gotham HTF Light" pitchFamily="50" charset="0"/>
              </a:rPr>
              <a:t>uma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abstração</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uma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vez</a:t>
            </a:r>
            <a:r>
              <a:rPr lang="en-US" sz="1100" dirty="0">
                <a:solidFill>
                  <a:schemeClr val="tx1">
                    <a:lumMod val="65000"/>
                    <a:lumOff val="35000"/>
                  </a:schemeClr>
                </a:solidFill>
                <a:latin typeface="Gotham HTF Light" pitchFamily="50" charset="0"/>
              </a:rPr>
              <a:t> que:</a:t>
            </a:r>
          </a:p>
          <a:p>
            <a:pPr marL="450850" lvl="1" indent="-184150" algn="just">
              <a:lnSpc>
                <a:spcPct val="150000"/>
              </a:lnSpc>
              <a:buClr>
                <a:srgbClr val="ED145B"/>
              </a:buClr>
              <a:buSzPct val="80000"/>
              <a:buFont typeface="Courier New" panose="02070309020205020404" pitchFamily="49" charset="0"/>
              <a:buChar char="o"/>
            </a:pPr>
            <a:r>
              <a:rPr lang="en-US" sz="1100" dirty="0" err="1">
                <a:solidFill>
                  <a:schemeClr val="tx1">
                    <a:lumMod val="65000"/>
                    <a:lumOff val="35000"/>
                  </a:schemeClr>
                </a:solidFill>
                <a:latin typeface="Gotham HTF Light" pitchFamily="50" charset="0"/>
              </a:rPr>
              <a:t>Enfatiza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características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relevantes</a:t>
            </a:r>
            <a:r>
              <a:rPr lang="en-US" sz="1100" dirty="0">
                <a:solidFill>
                  <a:schemeClr val="tx1">
                    <a:lumMod val="65000"/>
                    <a:lumOff val="35000"/>
                  </a:schemeClr>
                </a:solidFill>
                <a:latin typeface="Gotham HTF Light" pitchFamily="50" charset="0"/>
              </a:rPr>
              <a:t>;</a:t>
            </a:r>
          </a:p>
          <a:p>
            <a:pPr lvl="1" algn="just">
              <a:lnSpc>
                <a:spcPct val="150000"/>
              </a:lnSpc>
              <a:buClr>
                <a:srgbClr val="ED145B"/>
              </a:buClr>
              <a:buSzPct val="80000"/>
              <a:buFont typeface="Courier New" panose="02070309020205020404" pitchFamily="49" charset="0"/>
              <a:buChar char="o"/>
            </a:pPr>
            <a:r>
              <a:rPr lang="en-US" sz="1100" dirty="0" err="1">
                <a:solidFill>
                  <a:schemeClr val="tx1">
                    <a:lumMod val="65000"/>
                    <a:lumOff val="35000"/>
                  </a:schemeClr>
                </a:solidFill>
                <a:latin typeface="Gotham HTF Light" pitchFamily="50" charset="0"/>
              </a:rPr>
              <a:t>Suprime</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outras</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características</a:t>
            </a:r>
            <a:r>
              <a:rPr lang="en-US" sz="1100" dirty="0">
                <a:solidFill>
                  <a:schemeClr val="tx1">
                    <a:lumMod val="65000"/>
                    <a:lumOff val="35000"/>
                  </a:schemeClr>
                </a:solidFill>
                <a:latin typeface="Gotham HTF Light" pitchFamily="50" charset="0"/>
              </a:rPr>
              <a:t>.</a:t>
            </a:r>
          </a:p>
          <a:p>
            <a:pPr marL="0" indent="0">
              <a:lnSpc>
                <a:spcPct val="150000"/>
              </a:lnSpc>
              <a:buFont typeface="Wingdings" pitchFamily="2" charset="2"/>
              <a:buNone/>
              <a:defRPr/>
            </a:pPr>
            <a:endParaRPr lang="pt-BR" sz="1100" dirty="0" err="1">
              <a:solidFill>
                <a:schemeClr val="tx1">
                  <a:lumMod val="65000"/>
                  <a:lumOff val="35000"/>
                </a:schemeClr>
              </a:solidFill>
              <a:latin typeface="Gotham HTF Light" pitchFamily="50" charset="0"/>
            </a:endParaRPr>
          </a:p>
        </p:txBody>
      </p:sp>
      <p:pic>
        <p:nvPicPr>
          <p:cNvPr id="8" name="Imagem 4">
            <a:extLst>
              <a:ext uri="{FF2B5EF4-FFF2-40B4-BE49-F238E27FC236}">
                <a16:creationId xmlns:a16="http://schemas.microsoft.com/office/drawing/2014/main" id="{2E2DF211-BD85-42BC-BC99-722F316581A7}"/>
              </a:ext>
            </a:extLst>
          </p:cNvPr>
          <p:cNvPicPr>
            <a:picLocks noChangeAspect="1"/>
          </p:cNvPicPr>
          <p:nvPr/>
        </p:nvPicPr>
        <p:blipFill>
          <a:blip r:embed="rId3"/>
          <a:srcRect/>
          <a:stretch>
            <a:fillRect/>
          </a:stretch>
        </p:blipFill>
        <p:spPr bwMode="auto">
          <a:xfrm>
            <a:off x="1103382" y="3284893"/>
            <a:ext cx="1894027" cy="1273816"/>
          </a:xfrm>
          <a:prstGeom prst="rect">
            <a:avLst/>
          </a:prstGeom>
          <a:noFill/>
          <a:ln w="12700">
            <a:solidFill>
              <a:schemeClr val="bg2"/>
            </a:solidFill>
            <a:miter lim="800000"/>
            <a:headEnd/>
            <a:tailEnd/>
          </a:ln>
        </p:spPr>
      </p:pic>
      <p:pic>
        <p:nvPicPr>
          <p:cNvPr id="9" name="Imagem 1">
            <a:extLst>
              <a:ext uri="{FF2B5EF4-FFF2-40B4-BE49-F238E27FC236}">
                <a16:creationId xmlns:a16="http://schemas.microsoft.com/office/drawing/2014/main" id="{B1363FEB-A64D-430C-B2AF-6BD140A27028}"/>
              </a:ext>
            </a:extLst>
          </p:cNvPr>
          <p:cNvPicPr>
            <a:picLocks noChangeAspect="1"/>
          </p:cNvPicPr>
          <p:nvPr/>
        </p:nvPicPr>
        <p:blipFill>
          <a:blip r:embed="rId4"/>
          <a:srcRect/>
          <a:stretch>
            <a:fillRect/>
          </a:stretch>
        </p:blipFill>
        <p:spPr bwMode="auto">
          <a:xfrm>
            <a:off x="3677936" y="3277942"/>
            <a:ext cx="1705578" cy="1279781"/>
          </a:xfrm>
          <a:prstGeom prst="rect">
            <a:avLst/>
          </a:prstGeom>
          <a:noFill/>
          <a:ln w="12700">
            <a:solidFill>
              <a:schemeClr val="bg2"/>
            </a:solidFill>
            <a:miter lim="800000"/>
            <a:headEnd/>
            <a:tailEnd/>
          </a:ln>
          <a:effectLst/>
        </p:spPr>
      </p:pic>
      <p:pic>
        <p:nvPicPr>
          <p:cNvPr id="10" name="Imagem 2">
            <a:extLst>
              <a:ext uri="{FF2B5EF4-FFF2-40B4-BE49-F238E27FC236}">
                <a16:creationId xmlns:a16="http://schemas.microsoft.com/office/drawing/2014/main" id="{B392A50D-7274-450D-B45B-E33486CB4DF3}"/>
              </a:ext>
            </a:extLst>
          </p:cNvPr>
          <p:cNvPicPr>
            <a:picLocks noChangeAspect="1"/>
          </p:cNvPicPr>
          <p:nvPr/>
        </p:nvPicPr>
        <p:blipFill>
          <a:blip r:embed="rId5"/>
          <a:srcRect/>
          <a:stretch>
            <a:fillRect/>
          </a:stretch>
        </p:blipFill>
        <p:spPr bwMode="auto">
          <a:xfrm>
            <a:off x="6074143" y="3279718"/>
            <a:ext cx="1725855" cy="1290515"/>
          </a:xfrm>
          <a:prstGeom prst="rect">
            <a:avLst/>
          </a:prstGeom>
          <a:noFill/>
          <a:ln w="12700">
            <a:solidFill>
              <a:schemeClr val="bg2"/>
            </a:solidFill>
            <a:miter lim="800000"/>
            <a:headEnd/>
            <a:tailEnd/>
          </a:ln>
          <a:effectLst/>
        </p:spPr>
      </p:pic>
      <p:cxnSp>
        <p:nvCxnSpPr>
          <p:cNvPr id="12" name="Conector de seta reta 17">
            <a:extLst>
              <a:ext uri="{FF2B5EF4-FFF2-40B4-BE49-F238E27FC236}">
                <a16:creationId xmlns:a16="http://schemas.microsoft.com/office/drawing/2014/main" id="{82A9CABA-1298-4BB4-B729-5C763B311B40}"/>
              </a:ext>
            </a:extLst>
          </p:cNvPr>
          <p:cNvCxnSpPr/>
          <p:nvPr/>
        </p:nvCxnSpPr>
        <p:spPr bwMode="auto">
          <a:xfrm>
            <a:off x="3161902" y="3924976"/>
            <a:ext cx="360362" cy="0"/>
          </a:xfrm>
          <a:prstGeom prst="straightConnector1">
            <a:avLst/>
          </a:prstGeom>
          <a:ln>
            <a:solidFill>
              <a:srgbClr val="ED145B"/>
            </a:solidFill>
            <a:headEnd type="none" w="med" len="med"/>
            <a:tailEnd type="arrow"/>
          </a:ln>
          <a:effectLst/>
        </p:spPr>
        <p:style>
          <a:lnRef idx="3">
            <a:schemeClr val="accent2"/>
          </a:lnRef>
          <a:fillRef idx="0">
            <a:schemeClr val="accent2"/>
          </a:fillRef>
          <a:effectRef idx="2">
            <a:schemeClr val="accent2"/>
          </a:effectRef>
          <a:fontRef idx="minor">
            <a:schemeClr val="tx1"/>
          </a:fontRef>
        </p:style>
      </p:cxnSp>
      <p:cxnSp>
        <p:nvCxnSpPr>
          <p:cNvPr id="13" name="Conector de seta reta 18">
            <a:extLst>
              <a:ext uri="{FF2B5EF4-FFF2-40B4-BE49-F238E27FC236}">
                <a16:creationId xmlns:a16="http://schemas.microsoft.com/office/drawing/2014/main" id="{3D8BA87D-24FB-4691-BE59-1FAD40172DC2}"/>
              </a:ext>
            </a:extLst>
          </p:cNvPr>
          <p:cNvCxnSpPr/>
          <p:nvPr/>
        </p:nvCxnSpPr>
        <p:spPr bwMode="auto">
          <a:xfrm>
            <a:off x="5550299" y="3953551"/>
            <a:ext cx="360362" cy="0"/>
          </a:xfrm>
          <a:prstGeom prst="straightConnector1">
            <a:avLst/>
          </a:prstGeom>
          <a:ln>
            <a:solidFill>
              <a:srgbClr val="ED145B"/>
            </a:solidFill>
            <a:headEnd type="none" w="med" len="med"/>
            <a:tailEnd type="arrow"/>
          </a:ln>
          <a:effectLst/>
        </p:spPr>
        <p:style>
          <a:lnRef idx="3">
            <a:schemeClr val="accent2"/>
          </a:lnRef>
          <a:fillRef idx="0">
            <a:schemeClr val="accent2"/>
          </a:fillRef>
          <a:effectRef idx="2">
            <a:schemeClr val="accent2"/>
          </a:effectRef>
          <a:fontRef idx="minor">
            <a:schemeClr val="tx1"/>
          </a:fontRef>
        </p:style>
      </p:cxnSp>
      <p:sp>
        <p:nvSpPr>
          <p:cNvPr id="14" name="Text Box 27">
            <a:extLst>
              <a:ext uri="{FF2B5EF4-FFF2-40B4-BE49-F238E27FC236}">
                <a16:creationId xmlns:a16="http://schemas.microsoft.com/office/drawing/2014/main" id="{6B33D6A0-DA77-453F-8C26-50F6E53885EE}"/>
              </a:ext>
            </a:extLst>
          </p:cNvPr>
          <p:cNvSpPr txBox="1">
            <a:spLocks noChangeArrowheads="1"/>
          </p:cNvSpPr>
          <p:nvPr/>
        </p:nvSpPr>
        <p:spPr bwMode="auto">
          <a:xfrm>
            <a:off x="789920" y="4569544"/>
            <a:ext cx="2520950"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Classe</a:t>
            </a:r>
            <a:endParaRPr lang="en-US" sz="1100" b="1" dirty="0">
              <a:solidFill>
                <a:schemeClr val="tx1">
                  <a:lumMod val="65000"/>
                  <a:lumOff val="35000"/>
                </a:schemeClr>
              </a:solidFill>
              <a:latin typeface="Gotham HTF Light" pitchFamily="50" charset="0"/>
            </a:endParaRPr>
          </a:p>
        </p:txBody>
      </p:sp>
      <p:sp>
        <p:nvSpPr>
          <p:cNvPr id="15" name="Text Box 27">
            <a:extLst>
              <a:ext uri="{FF2B5EF4-FFF2-40B4-BE49-F238E27FC236}">
                <a16:creationId xmlns:a16="http://schemas.microsoft.com/office/drawing/2014/main" id="{FE63E7EA-B811-423C-A1AC-248218DCA944}"/>
              </a:ext>
            </a:extLst>
          </p:cNvPr>
          <p:cNvSpPr txBox="1">
            <a:spLocks noChangeArrowheads="1"/>
          </p:cNvSpPr>
          <p:nvPr/>
        </p:nvSpPr>
        <p:spPr bwMode="auto">
          <a:xfrm>
            <a:off x="3395663" y="4591769"/>
            <a:ext cx="2270125"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Instanciação</a:t>
            </a:r>
            <a:endParaRPr lang="en-US" sz="1100" b="1" dirty="0">
              <a:solidFill>
                <a:schemeClr val="tx1">
                  <a:lumMod val="65000"/>
                  <a:lumOff val="35000"/>
                </a:schemeClr>
              </a:solidFill>
              <a:latin typeface="Gotham HTF Light" pitchFamily="50" charset="0"/>
            </a:endParaRPr>
          </a:p>
        </p:txBody>
      </p:sp>
      <p:sp>
        <p:nvSpPr>
          <p:cNvPr id="16" name="Text Box 27">
            <a:extLst>
              <a:ext uri="{FF2B5EF4-FFF2-40B4-BE49-F238E27FC236}">
                <a16:creationId xmlns:a16="http://schemas.microsoft.com/office/drawing/2014/main" id="{C8B01CF5-9067-4866-901C-FB7509EFA1AE}"/>
              </a:ext>
            </a:extLst>
          </p:cNvPr>
          <p:cNvSpPr txBox="1">
            <a:spLocks noChangeArrowheads="1"/>
          </p:cNvSpPr>
          <p:nvPr/>
        </p:nvSpPr>
        <p:spPr bwMode="auto">
          <a:xfrm>
            <a:off x="5788514" y="4599707"/>
            <a:ext cx="2297112" cy="278281"/>
          </a:xfrm>
          <a:prstGeom prst="rect">
            <a:avLst/>
          </a:prstGeom>
          <a:noFill/>
          <a:ln w="9525">
            <a:noFill/>
            <a:miter lim="800000"/>
            <a:headEnd/>
            <a:tailEnd/>
          </a:ln>
        </p:spPr>
        <p:txBody>
          <a:bodyPr lIns="107950" tIns="53975" rIns="107950" bIns="53975">
            <a:spAutoFit/>
          </a:bodyPr>
          <a:lstStyle/>
          <a:p>
            <a:pPr algn="ctr">
              <a:defRPr/>
            </a:pPr>
            <a:r>
              <a:rPr lang="en-US" sz="1100" b="1" dirty="0" err="1">
                <a:solidFill>
                  <a:schemeClr val="tx1">
                    <a:lumMod val="65000"/>
                    <a:lumOff val="35000"/>
                  </a:schemeClr>
                </a:solidFill>
                <a:latin typeface="Gotham HTF Light" pitchFamily="50" charset="0"/>
              </a:rPr>
              <a:t>Objeto</a:t>
            </a:r>
            <a:endParaRPr lang="en-US" sz="1100" b="1"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49215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32507"/>
            <a:ext cx="7528305" cy="39497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class</a:t>
            </a:r>
            <a:r>
              <a:rPr lang="pt-BR" sz="800" dirty="0">
                <a:solidFill>
                  <a:schemeClr val="tx1">
                    <a:lumMod val="65000"/>
                    <a:lumOff val="35000"/>
                  </a:schemeClr>
                </a:solidFill>
                <a:latin typeface="Gotham HTF Light" pitchFamily="50" charset="0"/>
              </a:rPr>
              <a:t> Livro </a:t>
            </a:r>
            <a:r>
              <a:rPr lang="pt-BR" sz="800" b="1" dirty="0" err="1">
                <a:solidFill>
                  <a:schemeClr val="tx1">
                    <a:lumMod val="65000"/>
                    <a:lumOff val="35000"/>
                  </a:schemeClr>
                </a:solidFill>
                <a:latin typeface="Gotham HTF Light" pitchFamily="50" charset="0"/>
              </a:rPr>
              <a:t>extends</a:t>
            </a:r>
            <a:r>
              <a:rPr lang="pt-BR" sz="800" b="1" dirty="0">
                <a:solidFill>
                  <a:schemeClr val="tx1">
                    <a:lumMod val="65000"/>
                    <a:lumOff val="35000"/>
                  </a:schemeClr>
                </a:solidFill>
                <a:latin typeface="Gotham HTF Light" pitchFamily="50" charset="0"/>
              </a:rPr>
              <a:t> Produto </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private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private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Livro (</a:t>
            </a:r>
            <a:r>
              <a:rPr lang="pt-BR" sz="800" dirty="0" err="1">
                <a:solidFill>
                  <a:schemeClr val="tx1">
                    <a:lumMod val="65000"/>
                    <a:lumOff val="35000"/>
                  </a:schemeClr>
                </a:solidFill>
                <a:latin typeface="Gotham HTF Light" pitchFamily="50" charset="0"/>
              </a:rPr>
              <a:t>int</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codigo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double</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preco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descricao</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autor,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b="1" dirty="0" err="1">
                <a:solidFill>
                  <a:schemeClr val="tx1">
                    <a:lumMod val="65000"/>
                    <a:lumOff val="35000"/>
                  </a:schemeClr>
                </a:solidFill>
                <a:latin typeface="Gotham HTF Light" pitchFamily="50" charset="0"/>
              </a:rPr>
              <a:t>super</a:t>
            </a:r>
            <a:r>
              <a:rPr lang="pt-BR" sz="800" b="1" dirty="0">
                <a:solidFill>
                  <a:schemeClr val="tx1">
                    <a:lumMod val="65000"/>
                    <a:lumOff val="35000"/>
                  </a:schemeClr>
                </a:solidFill>
                <a:latin typeface="Gotham HTF Light" pitchFamily="50" charset="0"/>
              </a:rPr>
              <a:t>(</a:t>
            </a:r>
            <a:r>
              <a:rPr lang="pt-BR" sz="800" b="1" dirty="0" err="1">
                <a:solidFill>
                  <a:schemeClr val="tx1">
                    <a:lumMod val="65000"/>
                    <a:lumOff val="35000"/>
                  </a:schemeClr>
                </a:solidFill>
                <a:latin typeface="Gotham HTF Light" pitchFamily="50" charset="0"/>
              </a:rPr>
              <a:t>codigo</a:t>
            </a:r>
            <a:r>
              <a:rPr lang="pt-BR" sz="800" b="1" dirty="0">
                <a:solidFill>
                  <a:schemeClr val="tx1">
                    <a:lumMod val="65000"/>
                    <a:lumOff val="35000"/>
                  </a:schemeClr>
                </a:solidFill>
                <a:latin typeface="Gotham HTF Light" pitchFamily="50" charset="0"/>
              </a:rPr>
              <a:t>, </a:t>
            </a:r>
            <a:r>
              <a:rPr lang="pt-BR" sz="800" b="1" dirty="0" err="1">
                <a:solidFill>
                  <a:schemeClr val="tx1">
                    <a:lumMod val="65000"/>
                    <a:lumOff val="35000"/>
                  </a:schemeClr>
                </a:solidFill>
                <a:latin typeface="Gotham HTF Light" pitchFamily="50" charset="0"/>
              </a:rPr>
              <a:t>preco</a:t>
            </a:r>
            <a:r>
              <a:rPr lang="pt-BR" sz="800" b="1" dirty="0">
                <a:solidFill>
                  <a:schemeClr val="tx1">
                    <a:lumMod val="65000"/>
                    <a:lumOff val="35000"/>
                  </a:schemeClr>
                </a:solidFill>
                <a:latin typeface="Gotham HTF Light" pitchFamily="50" charset="0"/>
              </a:rPr>
              <a:t>, </a:t>
            </a:r>
            <a:r>
              <a:rPr lang="pt-BR" sz="800" b="1" dirty="0" err="1">
                <a:solidFill>
                  <a:schemeClr val="tx1">
                    <a:lumMod val="65000"/>
                    <a:lumOff val="35000"/>
                  </a:schemeClr>
                </a:solidFill>
                <a:latin typeface="Gotham HTF Light" pitchFamily="50" charset="0"/>
              </a:rPr>
              <a:t>descricao</a:t>
            </a:r>
            <a:r>
              <a:rPr lang="pt-BR" sz="800" b="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this.autor</a:t>
            </a:r>
            <a:r>
              <a:rPr lang="pt-BR" sz="800" dirty="0">
                <a:solidFill>
                  <a:schemeClr val="tx1">
                    <a:lumMod val="65000"/>
                    <a:lumOff val="35000"/>
                  </a:schemeClr>
                </a:solidFill>
                <a:latin typeface="Gotham HTF Light" pitchFamily="50" charset="0"/>
              </a:rPr>
              <a:t> =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this.isbn</a:t>
            </a:r>
            <a:r>
              <a:rPr lang="pt-BR" sz="800" dirty="0">
                <a:solidFill>
                  <a:schemeClr val="tx1">
                    <a:lumMod val="65000"/>
                    <a:lumOff val="35000"/>
                  </a:schemeClr>
                </a:solidFill>
                <a:latin typeface="Gotham HTF Light" pitchFamily="50" charset="0"/>
              </a:rPr>
              <a:t> =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getAutor</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return</a:t>
            </a:r>
            <a:r>
              <a:rPr lang="pt-BR" sz="800" dirty="0">
                <a:solidFill>
                  <a:schemeClr val="tx1">
                    <a:lumMod val="65000"/>
                    <a:lumOff val="35000"/>
                  </a:schemeClr>
                </a:solidFill>
                <a:latin typeface="Gotham HTF Light" pitchFamily="50" charset="0"/>
              </a:rPr>
              <a:t> autor;</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public</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String</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getISBN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return</a:t>
            </a:r>
            <a:r>
              <a:rPr lang="pt-BR" sz="800" dirty="0">
                <a:solidFill>
                  <a:schemeClr val="tx1">
                    <a:lumMod val="65000"/>
                    <a:lumOff val="35000"/>
                  </a:schemeClr>
                </a:solidFill>
                <a:latin typeface="Gotham HTF Light" pitchFamily="50" charset="0"/>
              </a:rPr>
              <a:t> </a:t>
            </a:r>
            <a:r>
              <a:rPr lang="pt-BR" sz="800" dirty="0" err="1">
                <a:solidFill>
                  <a:schemeClr val="tx1">
                    <a:lumMod val="65000"/>
                    <a:lumOff val="35000"/>
                  </a:schemeClr>
                </a:solidFill>
                <a:latin typeface="Gotham HTF Light" pitchFamily="50" charset="0"/>
              </a:rPr>
              <a:t>isbn</a:t>
            </a: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r>
              <a:rPr lang="pt-BR" sz="8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800" b="1" dirty="0">
                <a:solidFill>
                  <a:schemeClr val="tx1">
                    <a:lumMod val="65000"/>
                    <a:lumOff val="35000"/>
                  </a:schemeClr>
                </a:solidFill>
                <a:latin typeface="Gotham HTF Light" pitchFamily="50" charset="0"/>
              </a:rPr>
              <a:t>// MONTAR A SUBCLASSE </a:t>
            </a:r>
            <a:r>
              <a:rPr lang="pt-BR" sz="800" b="1" dirty="0" err="1">
                <a:solidFill>
                  <a:schemeClr val="tx1">
                    <a:lumMod val="65000"/>
                    <a:lumOff val="35000"/>
                  </a:schemeClr>
                </a:solidFill>
                <a:latin typeface="Gotham HTF Light" pitchFamily="50" charset="0"/>
              </a:rPr>
              <a:t>CompactDisc</a:t>
            </a:r>
            <a:endParaRPr lang="pt-BR" sz="800" b="1"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rgbClr val="ED145B"/>
              </a:solidFill>
              <a:latin typeface="Gotham HTF Light" pitchFamily="50" charset="0"/>
            </a:endParaRPr>
          </a:p>
        </p:txBody>
      </p:sp>
      <p:sp>
        <p:nvSpPr>
          <p:cNvPr id="5"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81024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050" b="1" dirty="0">
                <a:solidFill>
                  <a:schemeClr val="tx1">
                    <a:lumMod val="65000"/>
                    <a:lumOff val="35000"/>
                  </a:schemeClr>
                </a:solidFill>
                <a:latin typeface="Gotham HTF Light" pitchFamily="50" charset="0"/>
              </a:rPr>
              <a:t>Crie o pacote “testes” e adicione a classe abaixo:</a:t>
            </a:r>
          </a:p>
          <a:p>
            <a:pPr marL="457200" lvl="1" indent="0">
              <a:lnSpc>
                <a:spcPct val="150000"/>
              </a:lnSpc>
              <a:buClr>
                <a:srgbClr val="ED145B"/>
              </a:buClr>
              <a:buSzPct val="80000"/>
              <a:buNone/>
              <a:defRPr/>
            </a:pP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class</a:t>
            </a:r>
            <a:r>
              <a:rPr lang="pt-BR" sz="1050" dirty="0">
                <a:solidFill>
                  <a:schemeClr val="tx1">
                    <a:lumMod val="65000"/>
                    <a:lumOff val="35000"/>
                  </a:schemeClr>
                </a:solidFill>
                <a:latin typeface="Gotham HTF Light" pitchFamily="50" charset="0"/>
              </a:rPr>
              <a:t> Teste{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static</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void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main</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args</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Livro </a:t>
            </a:r>
            <a:r>
              <a:rPr lang="pt-BR" sz="1050" dirty="0" err="1">
                <a:solidFill>
                  <a:schemeClr val="tx1">
                    <a:lumMod val="65000"/>
                    <a:lumOff val="35000"/>
                  </a:schemeClr>
                </a:solidFill>
                <a:latin typeface="Gotham HTF Light" pitchFamily="50" charset="0"/>
              </a:rPr>
              <a:t>livro</a:t>
            </a:r>
            <a:r>
              <a:rPr lang="pt-BR" sz="1050" dirty="0">
                <a:solidFill>
                  <a:schemeClr val="tx1">
                    <a:lumMod val="65000"/>
                    <a:lumOff val="35000"/>
                  </a:schemeClr>
                </a:solidFill>
                <a:latin typeface="Gotham HTF Light" pitchFamily="50" charset="0"/>
              </a:rPr>
              <a:t> = new Livro(1, 55, "Aprenda Java",      </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Braufagélio</a:t>
            </a:r>
            <a:r>
              <a:rPr lang="pt-BR" sz="1050" dirty="0">
                <a:solidFill>
                  <a:schemeClr val="tx1">
                    <a:lumMod val="65000"/>
                    <a:lumOff val="35000"/>
                  </a:schemeClr>
                </a:solidFill>
                <a:latin typeface="Gotham HTF Light" pitchFamily="50" charset="0"/>
              </a:rPr>
              <a:t>", "010102");</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("Código:" +</a:t>
            </a:r>
            <a:r>
              <a:rPr lang="pt-BR" sz="1050" dirty="0" err="1">
                <a:solidFill>
                  <a:schemeClr val="tx1">
                    <a:lumMod val="65000"/>
                    <a:lumOff val="35000"/>
                  </a:schemeClr>
                </a:solidFill>
                <a:latin typeface="Gotham HTF Light" pitchFamily="50" charset="0"/>
              </a:rPr>
              <a:t>livro.getCodigo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a:t>
            </a:r>
            <a:r>
              <a:rPr lang="pt-BR" sz="1050" dirty="0" err="1">
                <a:solidFill>
                  <a:schemeClr val="tx1">
                    <a:lumMod val="65000"/>
                    <a:lumOff val="35000"/>
                  </a:schemeClr>
                </a:solidFill>
                <a:latin typeface="Gotham HTF Light" pitchFamily="50" charset="0"/>
              </a:rPr>
              <a:t>Descricao</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livro.getDescricao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("Preço:" + </a:t>
            </a:r>
            <a:r>
              <a:rPr lang="pt-BR" sz="1050" dirty="0" err="1">
                <a:solidFill>
                  <a:schemeClr val="tx1">
                    <a:lumMod val="65000"/>
                    <a:lumOff val="35000"/>
                  </a:schemeClr>
                </a:solidFill>
                <a:latin typeface="Gotham HTF Light" pitchFamily="50" charset="0"/>
              </a:rPr>
              <a:t>livro.getPreco</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("Autor:" + </a:t>
            </a:r>
            <a:r>
              <a:rPr lang="pt-BR" sz="1050" dirty="0" err="1">
                <a:solidFill>
                  <a:schemeClr val="tx1">
                    <a:lumMod val="65000"/>
                    <a:lumOff val="35000"/>
                  </a:schemeClr>
                </a:solidFill>
                <a:latin typeface="Gotham HTF Light" pitchFamily="50" charset="0"/>
              </a:rPr>
              <a:t>livro.getAutor</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System.out.println</a:t>
            </a:r>
            <a:r>
              <a:rPr lang="pt-BR" sz="1050" dirty="0">
                <a:solidFill>
                  <a:schemeClr val="tx1">
                    <a:lumMod val="65000"/>
                    <a:lumOff val="35000"/>
                  </a:schemeClr>
                </a:solidFill>
                <a:latin typeface="Gotham HTF Light" pitchFamily="50" charset="0"/>
              </a:rPr>
              <a:t>("ISBN:" + </a:t>
            </a:r>
            <a:r>
              <a:rPr lang="pt-BR" sz="1050" dirty="0" err="1">
                <a:solidFill>
                  <a:schemeClr val="tx1">
                    <a:lumMod val="65000"/>
                    <a:lumOff val="35000"/>
                  </a:schemeClr>
                </a:solidFill>
                <a:latin typeface="Gotham HTF Light" pitchFamily="50" charset="0"/>
              </a:rPr>
              <a:t>livro.getISBN</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b="1" dirty="0">
                <a:solidFill>
                  <a:schemeClr val="tx1">
                    <a:lumMod val="65000"/>
                    <a:lumOff val="35000"/>
                  </a:schemeClr>
                </a:solidFill>
                <a:latin typeface="Gotham HTF Light" pitchFamily="50" charset="0"/>
              </a:rPr>
              <a:t>	// instanciar um objeto </a:t>
            </a:r>
            <a:r>
              <a:rPr lang="pt-BR" sz="1050" b="1" dirty="0" err="1">
                <a:solidFill>
                  <a:schemeClr val="tx1">
                    <a:lumMod val="65000"/>
                    <a:lumOff val="35000"/>
                  </a:schemeClr>
                </a:solidFill>
                <a:latin typeface="Gotham HTF Light" pitchFamily="50" charset="0"/>
              </a:rPr>
              <a:t>CompactDisc</a:t>
            </a:r>
            <a:endParaRPr lang="pt-BR" sz="1050" b="1"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p>
          <a:p>
            <a:pPr lvl="1">
              <a:lnSpc>
                <a:spcPct val="150000"/>
              </a:lnSpc>
              <a:buClr>
                <a:srgbClr val="ED145B"/>
              </a:buClr>
              <a:buSzPct val="80000"/>
              <a:buFont typeface="Arial" panose="020B0604020202020204" pitchFamily="34" charset="0"/>
              <a:buChar char="•"/>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HERANÇA NO </a:t>
            </a:r>
            <a:r>
              <a:rPr lang="pt-BR" dirty="0">
                <a:solidFill>
                  <a:srgbClr val="ED145B"/>
                </a:solidFill>
                <a:latin typeface="Gotham HTF" pitchFamily="50" charset="0"/>
                <a:cs typeface="Gotham HTF Bold"/>
              </a:rPr>
              <a:t>JAVA</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868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00295" y="1989355"/>
            <a:ext cx="6143409"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5. CLASSES ABSTRATAS E</a:t>
            </a:r>
          </a:p>
          <a:p>
            <a:pPr algn="ctr"/>
            <a:r>
              <a:rPr lang="en-US" sz="3500" dirty="0">
                <a:solidFill>
                  <a:srgbClr val="ED145B"/>
                </a:solidFill>
                <a:latin typeface="Gotham HTF Medium" pitchFamily="50" charset="0"/>
                <a:cs typeface="Gotham HTF Light"/>
              </a:rPr>
              <a:t>INTERFACES</a:t>
            </a:r>
          </a:p>
        </p:txBody>
      </p:sp>
    </p:spTree>
    <p:extLst>
      <p:ext uri="{BB962C8B-B14F-4D97-AF65-F5344CB8AC3E}">
        <p14:creationId xmlns:p14="http://schemas.microsoft.com/office/powerpoint/2010/main" val="232631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Classes abstratas podem ser criadas utilizando o modificador “</a:t>
            </a:r>
            <a:r>
              <a:rPr lang="pt-BR" sz="1100" dirty="0">
                <a:solidFill>
                  <a:srgbClr val="ED145B"/>
                </a:solidFill>
                <a:latin typeface="Gotham HTF Light" pitchFamily="50" charset="0"/>
              </a:rPr>
              <a:t>abstract</a:t>
            </a:r>
            <a:r>
              <a:rPr lang="pt-BR" sz="1100" dirty="0">
                <a:solidFill>
                  <a:schemeClr val="tx1">
                    <a:lumMod val="65000"/>
                    <a:lumOff val="35000"/>
                  </a:schemeClr>
                </a:solidFill>
                <a:latin typeface="Gotham HTF Light" pitchFamily="50" charset="0"/>
              </a:rPr>
              <a:t>”. Mas por que criaríamos uma classe abstrata?</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Com base no diagrama acima, a classe Produto deve permitir instanciar objetos? Se pensarmos que a empresa venda somente Livro e </a:t>
            </a:r>
            <a:r>
              <a:rPr lang="pt-BR" sz="1100" dirty="0" err="1">
                <a:solidFill>
                  <a:schemeClr val="tx1">
                    <a:lumMod val="65000"/>
                    <a:lumOff val="35000"/>
                  </a:schemeClr>
                </a:solidFill>
                <a:latin typeface="Gotham HTF Light" pitchFamily="50" charset="0"/>
              </a:rPr>
              <a:t>CD´s</a:t>
            </a:r>
            <a:r>
              <a:rPr lang="pt-BR" sz="1100" dirty="0">
                <a:solidFill>
                  <a:schemeClr val="tx1">
                    <a:lumMod val="65000"/>
                    <a:lumOff val="35000"/>
                  </a:schemeClr>
                </a:solidFill>
                <a:latin typeface="Gotham HTF Light" pitchFamily="50" charset="0"/>
              </a:rPr>
              <a:t>, não faz sentido permitirmos objetos da classe Produto. Esse é um exemplo onde poderíamos definir Produto como classe abstrata, conforme veremos a seguir: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CLASSES </a:t>
            </a:r>
            <a:r>
              <a:rPr lang="pt-BR" dirty="0">
                <a:solidFill>
                  <a:srgbClr val="ED145B"/>
                </a:solidFill>
                <a:latin typeface="Gotham HTF" pitchFamily="50" charset="0"/>
                <a:cs typeface="Gotham HTF Bold"/>
              </a:rPr>
              <a:t>ABSTRATAS</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D6116CFB-6F29-4B18-9849-439E9D168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638" y="1736914"/>
            <a:ext cx="2320811" cy="1795051"/>
          </a:xfrm>
          <a:prstGeom prst="rect">
            <a:avLst/>
          </a:prstGeom>
        </p:spPr>
      </p:pic>
    </p:spTree>
    <p:extLst>
      <p:ext uri="{BB962C8B-B14F-4D97-AF65-F5344CB8AC3E}">
        <p14:creationId xmlns:p14="http://schemas.microsoft.com/office/powerpoint/2010/main" val="290559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92982" y="1314450"/>
            <a:ext cx="7946317" cy="322702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None/>
            </a:pP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1100" b="1" dirty="0">
                <a:solidFill>
                  <a:srgbClr val="ED145B"/>
                </a:solidFill>
                <a:latin typeface="Courier New" panose="02070309020205020404" pitchFamily="49" charset="0"/>
                <a:cs typeface="Courier New" panose="02070309020205020404" pitchFamily="49" charset="0"/>
              </a:rPr>
              <a:t>abstract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class</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private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Produto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this.descricao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int</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codigo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double</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preco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public</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String</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getDescricao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return</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r>
              <a:rPr lang="pt-BR" sz="900" b="1" dirty="0" err="1">
                <a:solidFill>
                  <a:schemeClr val="tx1">
                    <a:lumMod val="65000"/>
                    <a:lumOff val="35000"/>
                  </a:schemeClr>
                </a:solidFill>
                <a:latin typeface="Courier New" panose="02070309020205020404" pitchFamily="49" charset="0"/>
                <a:cs typeface="Courier New" panose="02070309020205020404" pitchFamily="49" charset="0"/>
              </a:rPr>
              <a:t>descricao</a:t>
            </a:r>
            <a:r>
              <a:rPr lang="pt-BR" sz="900" b="1" dirty="0">
                <a:solidFill>
                  <a:schemeClr val="tx1">
                    <a:lumMod val="65000"/>
                    <a:lumOff val="35000"/>
                  </a:schemeClr>
                </a:solidFill>
                <a:latin typeface="Courier New" panose="02070309020205020404" pitchFamily="49" charset="0"/>
                <a:cs typeface="Courier New" panose="02070309020205020404" pitchFamily="49" charset="0"/>
              </a:rPr>
              <a:t>;</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a:lnSpc>
                <a:spcPct val="120000"/>
              </a:lnSpc>
              <a:buNone/>
            </a:pPr>
            <a:r>
              <a:rPr lang="pt-BR" sz="900" b="1" dirty="0">
                <a:solidFill>
                  <a:schemeClr val="tx1">
                    <a:lumMod val="65000"/>
                    <a:lumOff val="35000"/>
                  </a:schemeClr>
                </a:solidFill>
                <a:latin typeface="Courier New" panose="02070309020205020404" pitchFamily="49" charset="0"/>
                <a:cs typeface="Courier New" panose="02070309020205020404" pitchFamily="49" charset="0"/>
              </a:rPr>
              <a:t>} </a:t>
            </a:r>
          </a:p>
          <a:p>
            <a:pPr marL="457200" lvl="1" indent="0">
              <a:lnSpc>
                <a:spcPct val="120000"/>
              </a:lnSpc>
              <a:buClr>
                <a:srgbClr val="ED145B"/>
              </a:buClr>
              <a:buSzPct val="80000"/>
              <a:buNone/>
              <a:defRPr/>
            </a:pPr>
            <a:endParaRPr lang="pt-BR" sz="6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CLASSES </a:t>
            </a:r>
            <a:r>
              <a:rPr lang="pt-BR" dirty="0">
                <a:solidFill>
                  <a:srgbClr val="ED145B"/>
                </a:solidFill>
                <a:latin typeface="Gotham HTF" pitchFamily="50" charset="0"/>
                <a:cs typeface="Gotham HTF Bold"/>
              </a:rPr>
              <a:t>ABSTRATAS</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C469EDD8-99A7-4CF2-B664-B13518524365}"/>
              </a:ext>
            </a:extLst>
          </p:cNvPr>
          <p:cNvPicPr>
            <a:picLocks noChangeAspect="1"/>
          </p:cNvPicPr>
          <p:nvPr/>
        </p:nvPicPr>
        <p:blipFill>
          <a:blip r:embed="rId3"/>
          <a:stretch>
            <a:fillRect/>
          </a:stretch>
        </p:blipFill>
        <p:spPr>
          <a:xfrm>
            <a:off x="4734011" y="2681286"/>
            <a:ext cx="4205288" cy="1533525"/>
          </a:xfrm>
          <a:prstGeom prst="rect">
            <a:avLst/>
          </a:prstGeom>
        </p:spPr>
      </p:pic>
    </p:spTree>
    <p:extLst>
      <p:ext uri="{BB962C8B-B14F-4D97-AF65-F5344CB8AC3E}">
        <p14:creationId xmlns:p14="http://schemas.microsoft.com/office/powerpoint/2010/main" val="267278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São classes que não irão instanciar objetos mas irão garantir padronizações dentro das classes que fizerem parte da arquitetura da solução. Um exemplo bem simples: imagine que o seu projeto possui cliente e funcionário, que seriam respectivamente duas classes. Os dois possuiriam métodos para cadastrar, consultar, alterar e excluir. Logo Cliente pode possuir o método cadastrar() e o Funcionário pode possuir o método incluir(), ou seja, os métodos cadastrar() e incluir() possuem a mesma função MAS estão com nomes diferentes o que dificulta a implementação pela falta de padronização. Você teria um efeito melhor se criasse uma interface com os métodos padrões para que as outras classes possam criar os seus respectivos métodos para cadastrar, consultar, alterar e excluir com as assinaturas padrões que a interface irá exigir.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Vamos para um exemplo:</a:t>
            </a: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a:t>
            </a:r>
            <a:r>
              <a:rPr lang="pt-BR" dirty="0">
                <a:solidFill>
                  <a:srgbClr val="ED145B"/>
                </a:solidFill>
                <a:latin typeface="Gotham HTF" pitchFamily="50" charset="0"/>
                <a:cs typeface="Gotham HTF Bold"/>
              </a:rPr>
              <a:t>FACES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52267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Monte um novo projeto denominado: “</a:t>
            </a:r>
            <a:r>
              <a:rPr lang="pt-BR" sz="1100" dirty="0" err="1">
                <a:solidFill>
                  <a:schemeClr val="tx1">
                    <a:lumMod val="65000"/>
                    <a:lumOff val="35000"/>
                  </a:schemeClr>
                </a:solidFill>
                <a:latin typeface="Gotham HTF Light" pitchFamily="50" charset="0"/>
              </a:rPr>
              <a:t>herança_interface</a:t>
            </a:r>
            <a:r>
              <a:rPr lang="pt-BR" sz="110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Crie os pacotes: interfaces, modelo e </a:t>
            </a:r>
            <a:r>
              <a:rPr lang="pt-BR" sz="1100" dirty="0" err="1">
                <a:solidFill>
                  <a:schemeClr val="tx1">
                    <a:lumMod val="65000"/>
                    <a:lumOff val="35000"/>
                  </a:schemeClr>
                </a:solidFill>
                <a:latin typeface="Gotham HTF Light" pitchFamily="50" charset="0"/>
              </a:rPr>
              <a:t>implementacao</a:t>
            </a:r>
            <a:r>
              <a:rPr lang="pt-BR" sz="1100" dirty="0">
                <a:solidFill>
                  <a:schemeClr val="tx1">
                    <a:lumMod val="65000"/>
                    <a:lumOff val="35000"/>
                  </a:schemeClr>
                </a:solidFill>
                <a:latin typeface="Gotham HTF Light" pitchFamily="50" charset="0"/>
              </a:rPr>
              <a:t>. Crie no pacote modelo as classes:</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6C6A4B30-0E06-40F8-9982-9B2CA483506B}"/>
              </a:ext>
            </a:extLst>
          </p:cNvPr>
          <p:cNvPicPr>
            <a:picLocks noChangeAspect="1"/>
          </p:cNvPicPr>
          <p:nvPr/>
        </p:nvPicPr>
        <p:blipFill>
          <a:blip r:embed="rId3"/>
          <a:stretch>
            <a:fillRect/>
          </a:stretch>
        </p:blipFill>
        <p:spPr>
          <a:xfrm>
            <a:off x="785813" y="2007541"/>
            <a:ext cx="3930190" cy="3012134"/>
          </a:xfrm>
          <a:prstGeom prst="rect">
            <a:avLst/>
          </a:prstGeom>
        </p:spPr>
      </p:pic>
      <p:pic>
        <p:nvPicPr>
          <p:cNvPr id="3" name="Imagem 2">
            <a:extLst>
              <a:ext uri="{FF2B5EF4-FFF2-40B4-BE49-F238E27FC236}">
                <a16:creationId xmlns:a16="http://schemas.microsoft.com/office/drawing/2014/main" id="{2031FDC2-F12C-4E67-BC17-76E759C2CA5C}"/>
              </a:ext>
            </a:extLst>
          </p:cNvPr>
          <p:cNvPicPr>
            <a:picLocks noChangeAspect="1"/>
          </p:cNvPicPr>
          <p:nvPr/>
        </p:nvPicPr>
        <p:blipFill>
          <a:blip r:embed="rId4"/>
          <a:stretch>
            <a:fillRect/>
          </a:stretch>
        </p:blipFill>
        <p:spPr>
          <a:xfrm>
            <a:off x="5025729" y="1929469"/>
            <a:ext cx="3663547" cy="3140721"/>
          </a:xfrm>
          <a:prstGeom prst="rect">
            <a:avLst/>
          </a:prstGeom>
        </p:spPr>
      </p:pic>
    </p:spTree>
    <p:extLst>
      <p:ext uri="{BB962C8B-B14F-4D97-AF65-F5344CB8AC3E}">
        <p14:creationId xmlns:p14="http://schemas.microsoft.com/office/powerpoint/2010/main" val="7752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Na implementação, crie uma classe chamada: </a:t>
            </a:r>
            <a:r>
              <a:rPr lang="pt-BR" sz="1100" dirty="0" err="1">
                <a:solidFill>
                  <a:schemeClr val="tx1">
                    <a:lumMod val="65000"/>
                    <a:lumOff val="35000"/>
                  </a:schemeClr>
                </a:solidFill>
                <a:latin typeface="Gotham HTF Light" pitchFamily="50" charset="0"/>
              </a:rPr>
              <a:t>TesteHeranca</a:t>
            </a:r>
            <a:r>
              <a:rPr lang="pt-BR" sz="1100" dirty="0">
                <a:solidFill>
                  <a:schemeClr val="tx1">
                    <a:lumMod val="65000"/>
                    <a:lumOff val="35000"/>
                  </a:schemeClr>
                </a:solidFill>
                <a:latin typeface="Gotham HTF Light" pitchFamily="50" charset="0"/>
              </a:rPr>
              <a:t>, e digite o código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70EC932D-7E46-4137-B9C4-CC8FE2E249E9}"/>
              </a:ext>
            </a:extLst>
          </p:cNvPr>
          <p:cNvPicPr>
            <a:picLocks noChangeAspect="1"/>
          </p:cNvPicPr>
          <p:nvPr/>
        </p:nvPicPr>
        <p:blipFill rotWithShape="1">
          <a:blip r:embed="rId3"/>
          <a:srcRect b="8440"/>
          <a:stretch/>
        </p:blipFill>
        <p:spPr>
          <a:xfrm>
            <a:off x="1468959" y="1705068"/>
            <a:ext cx="5992976" cy="3124107"/>
          </a:xfrm>
          <a:prstGeom prst="rect">
            <a:avLst/>
          </a:prstGeom>
        </p:spPr>
      </p:pic>
    </p:spTree>
    <p:extLst>
      <p:ext uri="{BB962C8B-B14F-4D97-AF65-F5344CB8AC3E}">
        <p14:creationId xmlns:p14="http://schemas.microsoft.com/office/powerpoint/2010/main" val="21398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O produto CD precisa de um método que retorne o valor de imposto que está sendo cobrado. </a:t>
            </a: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Onde ficaria este método? Na classe Produto ou na classe CD?</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101451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Na classe CD, pois teremos outros produtos e cada um terá um valor de imposto que será cobrado. Por isso na classe CD, acrescente o método: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2" name="Imagem 1">
            <a:extLst>
              <a:ext uri="{FF2B5EF4-FFF2-40B4-BE49-F238E27FC236}">
                <a16:creationId xmlns:a16="http://schemas.microsoft.com/office/drawing/2014/main" id="{52E89E29-FF79-4861-9DC9-0801FA00BA44}"/>
              </a:ext>
            </a:extLst>
          </p:cNvPr>
          <p:cNvPicPr>
            <a:picLocks noChangeAspect="1"/>
          </p:cNvPicPr>
          <p:nvPr/>
        </p:nvPicPr>
        <p:blipFill>
          <a:blip r:embed="rId3"/>
          <a:stretch>
            <a:fillRect/>
          </a:stretch>
        </p:blipFill>
        <p:spPr>
          <a:xfrm>
            <a:off x="2314572" y="2158826"/>
            <a:ext cx="3943352" cy="1555529"/>
          </a:xfrm>
          <a:prstGeom prst="rect">
            <a:avLst/>
          </a:prstGeom>
        </p:spPr>
      </p:pic>
    </p:spTree>
    <p:extLst>
      <p:ext uri="{BB962C8B-B14F-4D97-AF65-F5344CB8AC3E}">
        <p14:creationId xmlns:p14="http://schemas.microsoft.com/office/powerpoint/2010/main" val="35082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15876"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 </a:t>
            </a:r>
            <a:r>
              <a:rPr lang="pt-BR" dirty="0">
                <a:solidFill>
                  <a:srgbClr val="ED145B"/>
                </a:solidFill>
                <a:latin typeface="Gotham HTF" pitchFamily="50" charset="0"/>
                <a:cs typeface="Gotham HTF Bold"/>
              </a:rPr>
              <a:t>DE CLASSE</a:t>
            </a:r>
            <a:endParaRPr lang="pt-BR" dirty="0">
              <a:solidFill>
                <a:srgbClr val="ED145B"/>
              </a:solidFill>
              <a:latin typeface="Gotham HTF" pitchFamily="50" charset="0"/>
              <a:cs typeface="Gotham HTF Light"/>
            </a:endParaRPr>
          </a:p>
        </p:txBody>
      </p:sp>
      <p:sp>
        <p:nvSpPr>
          <p:cNvPr id="17" name="Rectangle 3">
            <a:extLst>
              <a:ext uri="{FF2B5EF4-FFF2-40B4-BE49-F238E27FC236}">
                <a16:creationId xmlns:a16="http://schemas.microsoft.com/office/drawing/2014/main" id="{2DAEC06A-69ED-4418-BFA0-14F77B823D3F}"/>
              </a:ext>
            </a:extLst>
          </p:cNvPr>
          <p:cNvSpPr>
            <a:spLocks noChangeArrowheads="1"/>
          </p:cNvSpPr>
          <p:nvPr/>
        </p:nvSpPr>
        <p:spPr bwMode="auto">
          <a:xfrm>
            <a:off x="4246590" y="4038363"/>
            <a:ext cx="662041" cy="554127"/>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Classe</a:t>
            </a:r>
            <a:endParaRPr lang="en-US" sz="1100" dirty="0">
              <a:solidFill>
                <a:srgbClr val="ED145B"/>
              </a:solidFill>
              <a:latin typeface="Gotham HTF Medium" pitchFamily="50" charset="0"/>
            </a:endParaRPr>
          </a:p>
          <a:p>
            <a:pPr>
              <a:lnSpc>
                <a:spcPct val="150000"/>
              </a:lnSpc>
              <a:defRPr/>
            </a:pPr>
            <a:r>
              <a:rPr lang="en-US" sz="1050" dirty="0" err="1">
                <a:solidFill>
                  <a:schemeClr val="tx1">
                    <a:lumMod val="65000"/>
                    <a:lumOff val="35000"/>
                  </a:schemeClr>
                </a:solidFill>
                <a:latin typeface="Gotham HTF Light" pitchFamily="50" charset="0"/>
              </a:rPr>
              <a:t>Curso</a:t>
            </a:r>
            <a:endParaRPr lang="en-US" sz="1050" dirty="0">
              <a:solidFill>
                <a:schemeClr val="tx1">
                  <a:lumMod val="65000"/>
                  <a:lumOff val="35000"/>
                </a:schemeClr>
              </a:solidFill>
              <a:latin typeface="Gotham HTF Light" pitchFamily="50" charset="0"/>
            </a:endParaRPr>
          </a:p>
        </p:txBody>
      </p:sp>
      <p:sp>
        <p:nvSpPr>
          <p:cNvPr id="18" name="Rectangle 4">
            <a:extLst>
              <a:ext uri="{FF2B5EF4-FFF2-40B4-BE49-F238E27FC236}">
                <a16:creationId xmlns:a16="http://schemas.microsoft.com/office/drawing/2014/main" id="{D80922B9-3E91-4A5C-BAFB-5C35CA71F973}"/>
              </a:ext>
            </a:extLst>
          </p:cNvPr>
          <p:cNvSpPr>
            <a:spLocks noChangeArrowheads="1"/>
          </p:cNvSpPr>
          <p:nvPr/>
        </p:nvSpPr>
        <p:spPr bwMode="auto">
          <a:xfrm>
            <a:off x="936052" y="1749852"/>
            <a:ext cx="1303242" cy="1765997"/>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Propriedades</a:t>
            </a:r>
            <a:endParaRPr lang="en-US" sz="1100" dirty="0">
              <a:solidFill>
                <a:srgbClr val="ED145B"/>
              </a:solidFill>
              <a:latin typeface="Gotham HTF Medium" pitchFamily="50" charset="0"/>
            </a:endParaRPr>
          </a:p>
          <a:p>
            <a:pPr>
              <a:lnSpc>
                <a:spcPct val="150000"/>
              </a:lnSpc>
              <a:defRPr/>
            </a:pPr>
            <a:r>
              <a:rPr lang="en-US" sz="1050" dirty="0">
                <a:solidFill>
                  <a:schemeClr val="tx1">
                    <a:lumMod val="65000"/>
                    <a:lumOff val="35000"/>
                  </a:schemeClr>
                </a:solidFill>
                <a:latin typeface="Gotham HTF Light" pitchFamily="50" charset="0"/>
              </a:rPr>
              <a:t>Nome</a:t>
            </a:r>
          </a:p>
          <a:p>
            <a:pPr>
              <a:lnSpc>
                <a:spcPct val="150000"/>
              </a:lnSpc>
              <a:defRPr/>
            </a:pPr>
            <a:r>
              <a:rPr lang="en-US" sz="1050" dirty="0">
                <a:solidFill>
                  <a:schemeClr val="tx1">
                    <a:lumMod val="65000"/>
                    <a:lumOff val="35000"/>
                  </a:schemeClr>
                </a:solidFill>
                <a:latin typeface="Gotham HTF Light" pitchFamily="50" charset="0"/>
              </a:rPr>
              <a:t>Local</a:t>
            </a:r>
          </a:p>
          <a:p>
            <a:pPr>
              <a:lnSpc>
                <a:spcPct val="150000"/>
              </a:lnSpc>
              <a:defRPr/>
            </a:pPr>
            <a:r>
              <a:rPr lang="en-US" sz="1050" dirty="0">
                <a:solidFill>
                  <a:schemeClr val="tx1">
                    <a:lumMod val="65000"/>
                    <a:lumOff val="35000"/>
                  </a:schemeClr>
                </a:solidFill>
                <a:latin typeface="Gotham HTF Light" pitchFamily="50" charset="0"/>
              </a:rPr>
              <a:t>Dias </a:t>
            </a:r>
            <a:r>
              <a:rPr lang="en-US" sz="1050" dirty="0" err="1">
                <a:solidFill>
                  <a:schemeClr val="tx1">
                    <a:lumMod val="65000"/>
                    <a:lumOff val="35000"/>
                  </a:schemeClr>
                </a:solidFill>
                <a:latin typeface="Gotham HTF Light" pitchFamily="50" charset="0"/>
              </a:rPr>
              <a:t>oferecidos</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Carga</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horária</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Hora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Início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Hora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Término</a:t>
            </a:r>
            <a:endParaRPr lang="en-US" sz="1050" dirty="0">
              <a:solidFill>
                <a:schemeClr val="tx1">
                  <a:lumMod val="65000"/>
                  <a:lumOff val="35000"/>
                </a:schemeClr>
              </a:solidFill>
              <a:latin typeface="Gotham HTF Light" pitchFamily="50" charset="0"/>
            </a:endParaRPr>
          </a:p>
        </p:txBody>
      </p:sp>
      <p:sp>
        <p:nvSpPr>
          <p:cNvPr id="19" name="Rectangle 5">
            <a:extLst>
              <a:ext uri="{FF2B5EF4-FFF2-40B4-BE49-F238E27FC236}">
                <a16:creationId xmlns:a16="http://schemas.microsoft.com/office/drawing/2014/main" id="{8E0CA862-824F-47C3-8741-C4B5537EF1AE}"/>
              </a:ext>
            </a:extLst>
          </p:cNvPr>
          <p:cNvSpPr>
            <a:spLocks noChangeArrowheads="1"/>
          </p:cNvSpPr>
          <p:nvPr/>
        </p:nvSpPr>
        <p:spPr bwMode="auto">
          <a:xfrm>
            <a:off x="6647876" y="1992225"/>
            <a:ext cx="1635063" cy="1281249"/>
          </a:xfrm>
          <a:prstGeom prst="rect">
            <a:avLst/>
          </a:prstGeom>
          <a:noFill/>
          <a:ln w="9525">
            <a:noFill/>
            <a:miter lim="800000"/>
            <a:headEnd/>
            <a:tailEnd/>
          </a:ln>
        </p:spPr>
        <p:txBody>
          <a:bodyPr wrap="none" lIns="92075" tIns="46038" rIns="92075" bIns="46038">
            <a:spAutoFit/>
          </a:bodyPr>
          <a:lstStyle/>
          <a:p>
            <a:pPr>
              <a:lnSpc>
                <a:spcPct val="150000"/>
              </a:lnSpc>
              <a:defRPr/>
            </a:pPr>
            <a:r>
              <a:rPr lang="en-US" sz="1100" dirty="0" err="1">
                <a:solidFill>
                  <a:srgbClr val="ED145B"/>
                </a:solidFill>
                <a:latin typeface="Gotham HTF Medium" pitchFamily="50" charset="0"/>
              </a:rPr>
              <a:t>Comportamento</a:t>
            </a:r>
            <a:endParaRPr lang="en-US" sz="1100" dirty="0">
              <a:solidFill>
                <a:srgbClr val="ED145B"/>
              </a:solidFill>
              <a:latin typeface="Gotham HTF Medium" pitchFamily="50" charset="0"/>
            </a:endParaRPr>
          </a:p>
          <a:p>
            <a:pPr>
              <a:lnSpc>
                <a:spcPct val="150000"/>
              </a:lnSpc>
              <a:defRPr/>
            </a:pPr>
            <a:r>
              <a:rPr lang="en-US" sz="1050" dirty="0" err="1">
                <a:solidFill>
                  <a:schemeClr val="tx1">
                    <a:lumMod val="65000"/>
                    <a:lumOff val="35000"/>
                  </a:schemeClr>
                </a:solidFill>
                <a:latin typeface="Gotham HTF Light" pitchFamily="50" charset="0"/>
              </a:rPr>
              <a:t>Adicionar</a:t>
            </a:r>
            <a:r>
              <a:rPr lang="en-US" sz="1050" dirty="0">
                <a:solidFill>
                  <a:schemeClr val="tx1">
                    <a:lumMod val="65000"/>
                    <a:lumOff val="35000"/>
                  </a:schemeClr>
                </a:solidFill>
                <a:latin typeface="Gotham HTF Light" pitchFamily="50" charset="0"/>
              </a:rPr>
              <a:t> um </a:t>
            </a:r>
            <a:r>
              <a:rPr lang="en-US" sz="1050" dirty="0" err="1">
                <a:solidFill>
                  <a:schemeClr val="tx1">
                    <a:lumMod val="65000"/>
                    <a:lumOff val="35000"/>
                  </a:schemeClr>
                </a:solidFill>
                <a:latin typeface="Gotham HTF Light" pitchFamily="50" charset="0"/>
              </a:rPr>
              <a:t>aluno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Excluir</a:t>
            </a:r>
            <a:r>
              <a:rPr lang="en-US" sz="1050" dirty="0">
                <a:solidFill>
                  <a:schemeClr val="tx1">
                    <a:lumMod val="65000"/>
                    <a:lumOff val="35000"/>
                  </a:schemeClr>
                </a:solidFill>
                <a:latin typeface="Gotham HTF Light" pitchFamily="50" charset="0"/>
              </a:rPr>
              <a:t> um </a:t>
            </a:r>
            <a:r>
              <a:rPr lang="en-US" sz="1050" dirty="0" err="1">
                <a:solidFill>
                  <a:schemeClr val="tx1">
                    <a:lumMod val="65000"/>
                    <a:lumOff val="35000"/>
                  </a:schemeClr>
                </a:solidFill>
                <a:latin typeface="Gotham HTF Light" pitchFamily="50" charset="0"/>
              </a:rPr>
              <a:t>aluno</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Obter</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lista</a:t>
            </a:r>
            <a:r>
              <a:rPr lang="en-US" sz="1050" dirty="0">
                <a:solidFill>
                  <a:schemeClr val="tx1">
                    <a:lumMod val="65000"/>
                    <a:lumOff val="35000"/>
                  </a:schemeClr>
                </a:solidFill>
                <a:latin typeface="Gotham HTF Light" pitchFamily="50" charset="0"/>
              </a:rPr>
              <a:t> de </a:t>
            </a:r>
            <a:r>
              <a:rPr lang="en-US" sz="1050" dirty="0" err="1">
                <a:solidFill>
                  <a:schemeClr val="tx1">
                    <a:lumMod val="65000"/>
                    <a:lumOff val="35000"/>
                  </a:schemeClr>
                </a:solidFill>
                <a:latin typeface="Gotham HTF Light" pitchFamily="50" charset="0"/>
              </a:rPr>
              <a:t>alunos</a:t>
            </a:r>
            <a:endParaRPr lang="en-US" sz="1050" dirty="0">
              <a:solidFill>
                <a:schemeClr val="tx1">
                  <a:lumMod val="65000"/>
                  <a:lumOff val="35000"/>
                </a:schemeClr>
              </a:solidFill>
              <a:latin typeface="Gotham HTF Light" pitchFamily="50" charset="0"/>
            </a:endParaRPr>
          </a:p>
          <a:p>
            <a:pPr>
              <a:lnSpc>
                <a:spcPct val="150000"/>
              </a:lnSpc>
              <a:defRPr/>
            </a:pPr>
            <a:r>
              <a:rPr lang="en-US" sz="1050" dirty="0" err="1">
                <a:solidFill>
                  <a:schemeClr val="tx1">
                    <a:lumMod val="65000"/>
                    <a:lumOff val="35000"/>
                  </a:schemeClr>
                </a:solidFill>
                <a:latin typeface="Gotham HTF Light" pitchFamily="50" charset="0"/>
              </a:rPr>
              <a:t>Verificar</a:t>
            </a:r>
            <a:r>
              <a:rPr lang="en-US" sz="1050" dirty="0">
                <a:solidFill>
                  <a:schemeClr val="tx1">
                    <a:lumMod val="65000"/>
                    <a:lumOff val="35000"/>
                  </a:schemeClr>
                </a:solidFill>
                <a:latin typeface="Gotham HTF Light" pitchFamily="50" charset="0"/>
              </a:rPr>
              <a:t> se </a:t>
            </a:r>
            <a:r>
              <a:rPr lang="en-US" sz="1050" dirty="0" err="1">
                <a:solidFill>
                  <a:schemeClr val="tx1">
                    <a:lumMod val="65000"/>
                    <a:lumOff val="35000"/>
                  </a:schemeClr>
                </a:solidFill>
                <a:latin typeface="Gotham HTF Light" pitchFamily="50" charset="0"/>
              </a:rPr>
              <a:t>está</a:t>
            </a:r>
            <a:r>
              <a:rPr lang="en-US" sz="1050" dirty="0">
                <a:solidFill>
                  <a:schemeClr val="tx1">
                    <a:lumMod val="65000"/>
                    <a:lumOff val="35000"/>
                  </a:schemeClr>
                </a:solidFill>
                <a:latin typeface="Gotham HTF Light" pitchFamily="50" charset="0"/>
              </a:rPr>
              <a:t> </a:t>
            </a:r>
            <a:r>
              <a:rPr lang="en-US" sz="1050" dirty="0" err="1">
                <a:solidFill>
                  <a:schemeClr val="tx1">
                    <a:lumMod val="65000"/>
                    <a:lumOff val="35000"/>
                  </a:schemeClr>
                </a:solidFill>
                <a:latin typeface="Gotham HTF Light" pitchFamily="50" charset="0"/>
              </a:rPr>
              <a:t>cheia</a:t>
            </a:r>
            <a:endParaRPr lang="en-US" sz="1050" dirty="0">
              <a:solidFill>
                <a:schemeClr val="tx1">
                  <a:lumMod val="65000"/>
                  <a:lumOff val="35000"/>
                </a:schemeClr>
              </a:solidFill>
              <a:latin typeface="Gotham HTF Light" pitchFamily="50" charset="0"/>
            </a:endParaRPr>
          </a:p>
        </p:txBody>
      </p:sp>
      <p:pic>
        <p:nvPicPr>
          <p:cNvPr id="20" name="Imagem 5">
            <a:extLst>
              <a:ext uri="{FF2B5EF4-FFF2-40B4-BE49-F238E27FC236}">
                <a16:creationId xmlns:a16="http://schemas.microsoft.com/office/drawing/2014/main" id="{F01A01F7-6219-4925-82A0-1B511127550C}"/>
              </a:ext>
            </a:extLst>
          </p:cNvPr>
          <p:cNvPicPr>
            <a:picLocks noChangeAspect="1"/>
          </p:cNvPicPr>
          <p:nvPr/>
        </p:nvPicPr>
        <p:blipFill rotWithShape="1">
          <a:blip r:embed="rId3"/>
          <a:srcRect l="15760" r="15760"/>
          <a:stretch/>
        </p:blipFill>
        <p:spPr bwMode="auto">
          <a:xfrm>
            <a:off x="2608799" y="1410789"/>
            <a:ext cx="3926400" cy="2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No pacote modelo vamos acrescentar outra classe, conforme o código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C9548659-DE9A-4E92-B86E-D0B38C28DFDD}"/>
              </a:ext>
            </a:extLst>
          </p:cNvPr>
          <p:cNvPicPr>
            <a:picLocks noChangeAspect="1"/>
          </p:cNvPicPr>
          <p:nvPr/>
        </p:nvPicPr>
        <p:blipFill>
          <a:blip r:embed="rId3"/>
          <a:stretch>
            <a:fillRect/>
          </a:stretch>
        </p:blipFill>
        <p:spPr>
          <a:xfrm>
            <a:off x="2278856" y="1567144"/>
            <a:ext cx="4081685" cy="3523939"/>
          </a:xfrm>
          <a:prstGeom prst="rect">
            <a:avLst/>
          </a:prstGeom>
        </p:spPr>
      </p:pic>
    </p:spTree>
    <p:extLst>
      <p:ext uri="{BB962C8B-B14F-4D97-AF65-F5344CB8AC3E}">
        <p14:creationId xmlns:p14="http://schemas.microsoft.com/office/powerpoint/2010/main" val="149678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Você reparou no nome do método para calcular imposto entre as duas classes: Produto e CD? Percebeu que estão diferentes? Isso pode acontecer, com um projeto grande, compartilhado entre dois ou mais programadores. Um forma de resolver?</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Vamos criar uma interface no pacote interfaces, conforme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4" name="Imagem 3">
            <a:extLst>
              <a:ext uri="{FF2B5EF4-FFF2-40B4-BE49-F238E27FC236}">
                <a16:creationId xmlns:a16="http://schemas.microsoft.com/office/drawing/2014/main" id="{A9315D36-E6AD-42E1-89CB-A2ECE15CE82E}"/>
              </a:ext>
            </a:extLst>
          </p:cNvPr>
          <p:cNvPicPr>
            <a:picLocks noChangeAspect="1"/>
          </p:cNvPicPr>
          <p:nvPr/>
        </p:nvPicPr>
        <p:blipFill>
          <a:blip r:embed="rId3"/>
          <a:stretch>
            <a:fillRect/>
          </a:stretch>
        </p:blipFill>
        <p:spPr>
          <a:xfrm>
            <a:off x="1921669" y="2850356"/>
            <a:ext cx="4543425" cy="1419225"/>
          </a:xfrm>
          <a:prstGeom prst="rect">
            <a:avLst/>
          </a:prstGeom>
        </p:spPr>
      </p:pic>
    </p:spTree>
    <p:extLst>
      <p:ext uri="{BB962C8B-B14F-4D97-AF65-F5344CB8AC3E}">
        <p14:creationId xmlns:p14="http://schemas.microsoft.com/office/powerpoint/2010/main" val="422376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E finalmente, iremos alterar a classe Produto, conforme abaixo:</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100" dirty="0">
                <a:solidFill>
                  <a:schemeClr val="tx1">
                    <a:lumMod val="65000"/>
                    <a:lumOff val="35000"/>
                  </a:schemeClr>
                </a:solidFill>
                <a:latin typeface="Gotham HTF Light" pitchFamily="50" charset="0"/>
              </a:rPr>
              <a:t>Repare que sua classe Livro, apresentará um erro, agora você precisa alterar o método “</a:t>
            </a:r>
            <a:r>
              <a:rPr lang="pt-BR" sz="1100" dirty="0" err="1">
                <a:solidFill>
                  <a:schemeClr val="tx1">
                    <a:lumMod val="65000"/>
                    <a:lumOff val="35000"/>
                  </a:schemeClr>
                </a:solidFill>
                <a:latin typeface="Gotham HTF Light" pitchFamily="50" charset="0"/>
              </a:rPr>
              <a:t>calcImposto</a:t>
            </a:r>
            <a:r>
              <a:rPr lang="pt-BR" sz="1100" dirty="0">
                <a:solidFill>
                  <a:schemeClr val="tx1">
                    <a:lumMod val="65000"/>
                    <a:lumOff val="35000"/>
                  </a:schemeClr>
                </a:solidFill>
                <a:latin typeface="Gotham HTF Light" pitchFamily="50" charset="0"/>
              </a:rPr>
              <a:t>” para “</a:t>
            </a:r>
            <a:r>
              <a:rPr lang="pt-BR" sz="1100" dirty="0" err="1">
                <a:solidFill>
                  <a:schemeClr val="tx1">
                    <a:lumMod val="65000"/>
                    <a:lumOff val="35000"/>
                  </a:schemeClr>
                </a:solidFill>
                <a:latin typeface="Gotham HTF Light" pitchFamily="50" charset="0"/>
              </a:rPr>
              <a:t>calcularImposto</a:t>
            </a:r>
            <a:r>
              <a:rPr lang="pt-BR" sz="1100" dirty="0">
                <a:solidFill>
                  <a:schemeClr val="tx1">
                    <a:lumMod val="65000"/>
                    <a:lumOff val="35000"/>
                  </a:schemeClr>
                </a:solidFill>
                <a:latin typeface="Gotham HTF Light" pitchFamily="50" charset="0"/>
              </a:rPr>
              <a:t>” como a interface Padrão exige.</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INTERFACE </a:t>
            </a:r>
            <a:r>
              <a:rPr lang="pt-BR" dirty="0">
                <a:solidFill>
                  <a:srgbClr val="ED145B"/>
                </a:solidFill>
                <a:latin typeface="Gotham HTF" pitchFamily="50" charset="0"/>
                <a:cs typeface="Gotham HTF Bold"/>
              </a:rPr>
              <a:t>EXEMPLO</a:t>
            </a:r>
            <a:endParaRPr lang="pt-BR" dirty="0">
              <a:solidFill>
                <a:srgbClr val="ED145B"/>
              </a:solidFill>
              <a:latin typeface="Gotham HTF" pitchFamily="50" charset="0"/>
              <a:cs typeface="Gotham HTF Light"/>
            </a:endParaRPr>
          </a:p>
        </p:txBody>
      </p:sp>
      <p:pic>
        <p:nvPicPr>
          <p:cNvPr id="3" name="Imagem 2">
            <a:extLst>
              <a:ext uri="{FF2B5EF4-FFF2-40B4-BE49-F238E27FC236}">
                <a16:creationId xmlns:a16="http://schemas.microsoft.com/office/drawing/2014/main" id="{DED69F1B-DFC0-4C62-8A88-F42A061945AE}"/>
              </a:ext>
            </a:extLst>
          </p:cNvPr>
          <p:cNvPicPr>
            <a:picLocks noChangeAspect="1"/>
          </p:cNvPicPr>
          <p:nvPr/>
        </p:nvPicPr>
        <p:blipFill>
          <a:blip r:embed="rId3"/>
          <a:stretch>
            <a:fillRect/>
          </a:stretch>
        </p:blipFill>
        <p:spPr>
          <a:xfrm>
            <a:off x="1052512" y="1809750"/>
            <a:ext cx="7153275" cy="1314450"/>
          </a:xfrm>
          <a:prstGeom prst="rect">
            <a:avLst/>
          </a:prstGeom>
        </p:spPr>
      </p:pic>
    </p:spTree>
    <p:extLst>
      <p:ext uri="{BB962C8B-B14F-4D97-AF65-F5344CB8AC3E}">
        <p14:creationId xmlns:p14="http://schemas.microsoft.com/office/powerpoint/2010/main" val="192444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8BEFC02-8C08-4891-90D0-F60EC4FA8332}"/>
              </a:ext>
            </a:extLst>
          </p:cNvPr>
          <p:cNvPicPr>
            <a:picLocks noChangeAspect="1"/>
          </p:cNvPicPr>
          <p:nvPr/>
        </p:nvPicPr>
        <p:blipFill>
          <a:blip r:embed="rId3"/>
          <a:stretch>
            <a:fillRect/>
          </a:stretch>
        </p:blipFill>
        <p:spPr>
          <a:xfrm>
            <a:off x="2191690" y="716001"/>
            <a:ext cx="5140027" cy="4218395"/>
          </a:xfrm>
          <a:prstGeom prst="rect">
            <a:avLst/>
          </a:prstGeom>
        </p:spPr>
      </p:pic>
      <p:sp>
        <p:nvSpPr>
          <p:cNvPr id="13" name="TextBox 6">
            <a:extLst>
              <a:ext uri="{FF2B5EF4-FFF2-40B4-BE49-F238E27FC236}">
                <a16:creationId xmlns:a16="http://schemas.microsoft.com/office/drawing/2014/main" id="{E4E3DAFB-919F-4421-A4EF-3EFEF69E9ADE}"/>
              </a:ext>
            </a:extLst>
          </p:cNvPr>
          <p:cNvSpPr txBox="1"/>
          <p:nvPr/>
        </p:nvSpPr>
        <p:spPr>
          <a:xfrm>
            <a:off x="543171" y="4155058"/>
            <a:ext cx="4028830" cy="522900"/>
          </a:xfrm>
          <a:prstGeom prst="rect">
            <a:avLst/>
          </a:prstGeom>
          <a:noFill/>
        </p:spPr>
        <p:txBody>
          <a:bodyPr wrap="square" rtlCol="0">
            <a:spAutoFit/>
          </a:bodyPr>
          <a:lstStyle/>
          <a:p>
            <a:pPr defTabSz="342561"/>
            <a:r>
              <a:rPr lang="en-US" sz="2798" dirty="0">
                <a:solidFill>
                  <a:srgbClr val="F0265D"/>
                </a:solidFill>
                <a:latin typeface="Gotham HTF" pitchFamily="50" charset="0"/>
                <a:cs typeface="Gotham HTF Light"/>
              </a:rPr>
              <a:t>DÚVIDAS….</a:t>
            </a:r>
          </a:p>
        </p:txBody>
      </p:sp>
    </p:spTree>
    <p:extLst>
      <p:ext uri="{BB962C8B-B14F-4D97-AF65-F5344CB8AC3E}">
        <p14:creationId xmlns:p14="http://schemas.microsoft.com/office/powerpoint/2010/main" val="9901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3272" y="1989355"/>
            <a:ext cx="5957456"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rPr>
              <a:t>6. MODIFICADORES</a:t>
            </a:r>
          </a:p>
          <a:p>
            <a:pPr algn="ctr"/>
            <a:r>
              <a:rPr lang="en-US" sz="3500" dirty="0">
                <a:solidFill>
                  <a:srgbClr val="ED145B"/>
                </a:solidFill>
                <a:latin typeface="Gotham HTF Medium" pitchFamily="50" charset="0"/>
                <a:cs typeface="Gotham HTF Light"/>
              </a:rPr>
              <a:t>DE ACESSO</a:t>
            </a:r>
          </a:p>
        </p:txBody>
      </p:sp>
    </p:spTree>
    <p:extLst>
      <p:ext uri="{BB962C8B-B14F-4D97-AF65-F5344CB8AC3E}">
        <p14:creationId xmlns:p14="http://schemas.microsoft.com/office/powerpoint/2010/main" val="28132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As linguagens OO disponibilizam formas de controlar o acesso aos membros - atributos e métodos - de uma classe. No mínimo, devemos poder fazer diferença entre o que é público e o que é privado</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 Java disponibiliza três modificadores de acesso:</a:t>
            </a:r>
          </a:p>
          <a:p>
            <a:pPr marL="457200" lvl="1" indent="0" algn="just">
              <a:buNone/>
            </a:pPr>
            <a:r>
              <a:rPr lang="pt-BR" sz="1050" b="1" dirty="0" err="1">
                <a:latin typeface="Courier New" pitchFamily="49" charset="0"/>
                <a:cs typeface="Courier New" pitchFamily="49" charset="0"/>
              </a:rPr>
              <a:t>private</a:t>
            </a:r>
            <a:endParaRPr lang="pt-BR" sz="1050" b="1" dirty="0">
              <a:latin typeface="Courier New" pitchFamily="49" charset="0"/>
              <a:cs typeface="Courier New" pitchFamily="49" charset="0"/>
            </a:endParaRPr>
          </a:p>
          <a:p>
            <a:pPr marL="457200" lvl="1" indent="0" algn="just">
              <a:buNone/>
            </a:pPr>
            <a:r>
              <a:rPr lang="pt-BR" sz="1050" b="1" dirty="0" err="1">
                <a:latin typeface="Courier New" pitchFamily="49" charset="0"/>
                <a:cs typeface="Courier New" pitchFamily="49" charset="0"/>
              </a:rPr>
              <a:t>protected</a:t>
            </a:r>
            <a:endParaRPr lang="pt-BR" sz="1050" b="1" dirty="0">
              <a:latin typeface="Courier New" pitchFamily="49" charset="0"/>
              <a:cs typeface="Courier New" pitchFamily="49" charset="0"/>
            </a:endParaRPr>
          </a:p>
          <a:p>
            <a:pPr marL="457200" lvl="1" indent="0" algn="just">
              <a:buNone/>
            </a:pPr>
            <a:r>
              <a:rPr lang="pt-BR" sz="1050" b="1" dirty="0" err="1">
                <a:latin typeface="Courier New" pitchFamily="49" charset="0"/>
                <a:cs typeface="Courier New" pitchFamily="49" charset="0"/>
              </a:rPr>
              <a:t>public</a:t>
            </a:r>
            <a:endParaRPr lang="pt-BR" sz="1050" b="1" dirty="0">
              <a:latin typeface="Courier New" pitchFamily="49" charset="0"/>
              <a:cs typeface="Courier New" pitchFamily="49"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Quando nenhum modificador é utilizado, dizemos que o membro está com o nível de acesso default – denominado como </a:t>
            </a:r>
            <a:r>
              <a:rPr lang="pt-BR" sz="1050" dirty="0" err="1">
                <a:solidFill>
                  <a:schemeClr val="tx1">
                    <a:lumMod val="65000"/>
                    <a:lumOff val="35000"/>
                  </a:schemeClr>
                </a:solidFill>
                <a:latin typeface="Gotham HTF Light" pitchFamily="50" charset="0"/>
              </a:rPr>
              <a:t>package</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Membros públicos podem ser acessados indiscriminadamente, enquanto os privados só podem ser acessados pela própria classe.</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Por hora, vamos focalizar nossa atenção em </a:t>
            </a:r>
            <a:r>
              <a:rPr lang="pt-BR" sz="1050" dirty="0" err="1">
                <a:solidFill>
                  <a:schemeClr val="tx1">
                    <a:lumMod val="65000"/>
                    <a:lumOff val="35000"/>
                  </a:schemeClr>
                </a:solidFill>
                <a:latin typeface="Gotham HTF Light" pitchFamily="50" charset="0"/>
              </a:rPr>
              <a:t>private</a:t>
            </a:r>
            <a:r>
              <a:rPr lang="pt-BR" sz="1050" dirty="0">
                <a:solidFill>
                  <a:schemeClr val="tx1">
                    <a:lumMod val="65000"/>
                    <a:lumOff val="35000"/>
                  </a:schemeClr>
                </a:solidFill>
                <a:latin typeface="Gotham HTF Light" pitchFamily="50" charset="0"/>
              </a:rPr>
              <a:t> e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 pois para entender os níveis default e </a:t>
            </a:r>
            <a:r>
              <a:rPr lang="pt-BR" sz="1050" dirty="0" err="1">
                <a:solidFill>
                  <a:schemeClr val="tx1">
                    <a:lumMod val="65000"/>
                    <a:lumOff val="35000"/>
                  </a:schemeClr>
                </a:solidFill>
                <a:latin typeface="Gotham HTF Light" pitchFamily="50" charset="0"/>
              </a:rPr>
              <a:t>protected</a:t>
            </a:r>
            <a:r>
              <a:rPr lang="pt-BR" sz="1050" dirty="0">
                <a:solidFill>
                  <a:schemeClr val="tx1">
                    <a:lumMod val="65000"/>
                    <a:lumOff val="35000"/>
                  </a:schemeClr>
                </a:solidFill>
                <a:latin typeface="Gotham HTF Light" pitchFamily="50" charset="0"/>
              </a:rPr>
              <a:t> é preciso conhecer o conceito de pacotes </a:t>
            </a:r>
            <a:r>
              <a:rPr lang="pt-BR" sz="1050" i="1" dirty="0">
                <a:solidFill>
                  <a:schemeClr val="tx1">
                    <a:lumMod val="65000"/>
                    <a:lumOff val="35000"/>
                  </a:schemeClr>
                </a:solidFill>
                <a:latin typeface="Gotham HTF Light" pitchFamily="50" charset="0"/>
              </a:rPr>
              <a:t>(</a:t>
            </a:r>
            <a:r>
              <a:rPr lang="pt-BR" sz="1050" i="1" dirty="0" err="1">
                <a:solidFill>
                  <a:schemeClr val="tx1">
                    <a:lumMod val="65000"/>
                    <a:lumOff val="35000"/>
                  </a:schemeClr>
                </a:solidFill>
                <a:latin typeface="Gotham HTF Light" pitchFamily="50" charset="0"/>
              </a:rPr>
              <a:t>packages</a:t>
            </a:r>
            <a:r>
              <a:rPr lang="pt-BR" sz="1050" i="1"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sp>
        <p:nvSpPr>
          <p:cNvPr id="13"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447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a 12"/>
          <p:cNvGraphicFramePr>
            <a:graphicFrameLocks noGrp="1"/>
          </p:cNvGraphicFramePr>
          <p:nvPr/>
        </p:nvGraphicFramePr>
        <p:xfrm>
          <a:off x="862594" y="1599343"/>
          <a:ext cx="7418813" cy="2011720"/>
        </p:xfrm>
        <a:graphic>
          <a:graphicData uri="http://schemas.openxmlformats.org/drawingml/2006/table">
            <a:tbl>
              <a:tblPr firstRow="1" bandRow="1">
                <a:tableStyleId>{5C22544A-7EE6-4342-B048-85BDC9FD1C3A}</a:tableStyleId>
              </a:tblPr>
              <a:tblGrid>
                <a:gridCol w="1108609">
                  <a:extLst>
                    <a:ext uri="{9D8B030D-6E8A-4147-A177-3AD203B41FA5}">
                      <a16:colId xmlns:a16="http://schemas.microsoft.com/office/drawing/2014/main" val="20000"/>
                    </a:ext>
                  </a:extLst>
                </a:gridCol>
                <a:gridCol w="2359437">
                  <a:extLst>
                    <a:ext uri="{9D8B030D-6E8A-4147-A177-3AD203B41FA5}">
                      <a16:colId xmlns:a16="http://schemas.microsoft.com/office/drawing/2014/main" val="20001"/>
                    </a:ext>
                  </a:extLst>
                </a:gridCol>
                <a:gridCol w="3950767">
                  <a:extLst>
                    <a:ext uri="{9D8B030D-6E8A-4147-A177-3AD203B41FA5}">
                      <a16:colId xmlns:a16="http://schemas.microsoft.com/office/drawing/2014/main" val="20002"/>
                    </a:ext>
                  </a:extLst>
                </a:gridCol>
              </a:tblGrid>
              <a:tr h="339604">
                <a:tc>
                  <a:txBody>
                    <a:bodyPr/>
                    <a:lstStyle/>
                    <a:p>
                      <a:pPr algn="ctr"/>
                      <a:r>
                        <a:rPr lang="pt-BR" sz="1800" dirty="0"/>
                        <a:t>Símbolo</a:t>
                      </a:r>
                    </a:p>
                  </a:txBody>
                  <a:tcPr marL="91434" marR="91434" marT="45724" marB="45724">
                    <a:solidFill>
                      <a:srgbClr val="ED145B"/>
                    </a:solidFill>
                  </a:tcPr>
                </a:tc>
                <a:tc>
                  <a:txBody>
                    <a:bodyPr/>
                    <a:lstStyle/>
                    <a:p>
                      <a:pPr algn="ctr"/>
                      <a:r>
                        <a:rPr lang="pt-BR" sz="1800" dirty="0"/>
                        <a:t>Palavra</a:t>
                      </a:r>
                      <a:r>
                        <a:rPr lang="pt-BR" sz="1800" baseline="0" dirty="0"/>
                        <a:t>-chave</a:t>
                      </a:r>
                      <a:endParaRPr lang="pt-BR" sz="1800" dirty="0"/>
                    </a:p>
                  </a:txBody>
                  <a:tcPr marL="91434" marR="91434" marT="45724" marB="45724">
                    <a:solidFill>
                      <a:srgbClr val="ED145B"/>
                    </a:solidFill>
                  </a:tcPr>
                </a:tc>
                <a:tc>
                  <a:txBody>
                    <a:bodyPr/>
                    <a:lstStyle/>
                    <a:p>
                      <a:pPr algn="ctr"/>
                      <a:r>
                        <a:rPr lang="pt-BR" sz="1800" dirty="0"/>
                        <a:t>Descrição</a:t>
                      </a:r>
                    </a:p>
                  </a:txBody>
                  <a:tcPr marL="91434" marR="91434" marT="45724" marB="45724">
                    <a:solidFill>
                      <a:srgbClr val="ED145B"/>
                    </a:solidFill>
                  </a:tcPr>
                </a:tc>
                <a:extLst>
                  <a:ext uri="{0D108BD9-81ED-4DB2-BD59-A6C34878D82A}">
                    <a16:rowId xmlns:a16="http://schemas.microsoft.com/office/drawing/2014/main" val="10000"/>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8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private</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85000"/>
                      </a:schemeClr>
                    </a:solidFill>
                  </a:tcPr>
                </a:tc>
                <a:tc>
                  <a:txBody>
                    <a:bodyPr/>
                    <a:lstStyle/>
                    <a:p>
                      <a:pPr algn="just"/>
                      <a:r>
                        <a:rPr lang="pt-BR" sz="1050" dirty="0">
                          <a:solidFill>
                            <a:schemeClr val="bg2">
                              <a:lumMod val="50000"/>
                            </a:schemeClr>
                          </a:solidFill>
                        </a:rPr>
                        <a:t>Atributos e métodos são acessíveis somente nos métodos da própria classe. Este é o nível </a:t>
                      </a:r>
                      <a:r>
                        <a:rPr lang="pt-BR" sz="1050" u="sng" dirty="0">
                          <a:solidFill>
                            <a:schemeClr val="bg2">
                              <a:lumMod val="50000"/>
                            </a:schemeClr>
                          </a:solidFill>
                        </a:rPr>
                        <a:t>mais rígido</a:t>
                      </a:r>
                      <a:r>
                        <a:rPr lang="pt-BR" sz="1050" dirty="0">
                          <a:solidFill>
                            <a:schemeClr val="bg2">
                              <a:lumMod val="50000"/>
                            </a:schemeClr>
                          </a:solidFill>
                        </a:rPr>
                        <a:t> de encapsulamento.</a:t>
                      </a:r>
                    </a:p>
                  </a:txBody>
                  <a:tcPr marL="91434" marR="91434" marT="45724" marB="45724">
                    <a:solidFill>
                      <a:schemeClr val="bg1">
                        <a:lumMod val="85000"/>
                      </a:schemeClr>
                    </a:solidFill>
                  </a:tcPr>
                </a:tc>
                <a:extLst>
                  <a:ext uri="{0D108BD9-81ED-4DB2-BD59-A6C34878D82A}">
                    <a16:rowId xmlns:a16="http://schemas.microsoft.com/office/drawing/2014/main" val="10001"/>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95000"/>
                      </a:schemeClr>
                    </a:solidFill>
                  </a:tcPr>
                </a:tc>
                <a:tc>
                  <a:txBody>
                    <a:bodyPr/>
                    <a:lstStyle/>
                    <a:p>
                      <a:pPr algn="ct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95000"/>
                      </a:schemeClr>
                    </a:solidFill>
                  </a:tcPr>
                </a:tc>
                <a:tc>
                  <a:txBody>
                    <a:bodyPr/>
                    <a:lstStyle/>
                    <a:p>
                      <a:pPr algn="just"/>
                      <a:r>
                        <a:rPr lang="pt-BR" sz="1050" dirty="0">
                          <a:solidFill>
                            <a:schemeClr val="bg2">
                              <a:lumMod val="50000"/>
                            </a:schemeClr>
                          </a:solidFill>
                        </a:rPr>
                        <a:t>Atributos e métodos são acessíveis somente nos métodos das classes que pertencem ao pacote em que foram criados.</a:t>
                      </a:r>
                    </a:p>
                  </a:txBody>
                  <a:tcPr marL="91434" marR="91434" marT="45724" marB="45724">
                    <a:solidFill>
                      <a:schemeClr val="bg1">
                        <a:lumMod val="95000"/>
                      </a:schemeClr>
                    </a:solidFill>
                  </a:tcPr>
                </a:tc>
                <a:extLst>
                  <a:ext uri="{0D108BD9-81ED-4DB2-BD59-A6C34878D82A}">
                    <a16:rowId xmlns:a16="http://schemas.microsoft.com/office/drawing/2014/main" val="10002"/>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8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protected</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85000"/>
                      </a:schemeClr>
                    </a:solidFill>
                  </a:tcPr>
                </a:tc>
                <a:tc>
                  <a:txBody>
                    <a:bodyPr/>
                    <a:lstStyle/>
                    <a:p>
                      <a:pPr algn="just"/>
                      <a:r>
                        <a:rPr lang="pt-BR" sz="1050" dirty="0">
                          <a:solidFill>
                            <a:schemeClr val="bg2">
                              <a:lumMod val="50000"/>
                            </a:schemeClr>
                          </a:solidFill>
                        </a:rPr>
                        <a:t>Atributos e métodos são acessíveis nos métodos da própria classe e suas subclasses.</a:t>
                      </a:r>
                    </a:p>
                  </a:txBody>
                  <a:tcPr marL="91434" marR="91434" marT="45724" marB="45724">
                    <a:solidFill>
                      <a:schemeClr val="bg1">
                        <a:lumMod val="85000"/>
                      </a:schemeClr>
                    </a:solidFill>
                  </a:tcPr>
                </a:tc>
                <a:extLst>
                  <a:ext uri="{0D108BD9-81ED-4DB2-BD59-A6C34878D82A}">
                    <a16:rowId xmlns:a16="http://schemas.microsoft.com/office/drawing/2014/main" val="10003"/>
                  </a:ext>
                </a:extLst>
              </a:tr>
              <a:tr h="339604">
                <a:tc>
                  <a:txBody>
                    <a:bodyPr/>
                    <a:lstStyle/>
                    <a:p>
                      <a:pPr algn="ctr"/>
                      <a:r>
                        <a:rPr lang="pt-BR" sz="1050" b="1" dirty="0">
                          <a:solidFill>
                            <a:schemeClr val="bg2">
                              <a:lumMod val="50000"/>
                            </a:schemeClr>
                          </a:solidFill>
                          <a:latin typeface="Courier New" pitchFamily="49" charset="0"/>
                          <a:cs typeface="Courier New" pitchFamily="49" charset="0"/>
                        </a:rPr>
                        <a:t>+</a:t>
                      </a:r>
                    </a:p>
                  </a:txBody>
                  <a:tcPr marL="91434" marR="91434" marT="45724" marB="45724" anchor="ctr">
                    <a:solidFill>
                      <a:schemeClr val="bg1">
                        <a:lumMod val="95000"/>
                      </a:schemeClr>
                    </a:solidFill>
                  </a:tcPr>
                </a:tc>
                <a:tc>
                  <a:txBody>
                    <a:bodyPr/>
                    <a:lstStyle/>
                    <a:p>
                      <a:pPr algn="ctr"/>
                      <a:r>
                        <a:rPr lang="pt-BR" sz="1050" b="1" dirty="0" err="1">
                          <a:solidFill>
                            <a:schemeClr val="bg2">
                              <a:lumMod val="50000"/>
                            </a:schemeClr>
                          </a:solidFill>
                          <a:latin typeface="Courier New" pitchFamily="49" charset="0"/>
                          <a:cs typeface="Courier New" pitchFamily="49" charset="0"/>
                        </a:rPr>
                        <a:t>public</a:t>
                      </a:r>
                      <a:endParaRPr lang="pt-BR" sz="1050" b="1" dirty="0">
                        <a:solidFill>
                          <a:schemeClr val="bg2">
                            <a:lumMod val="50000"/>
                          </a:schemeClr>
                        </a:solidFill>
                        <a:latin typeface="Courier New" pitchFamily="49" charset="0"/>
                        <a:cs typeface="Courier New" pitchFamily="49" charset="0"/>
                      </a:endParaRPr>
                    </a:p>
                  </a:txBody>
                  <a:tcPr marL="91434" marR="91434" marT="45724" marB="45724" anchor="ctr">
                    <a:solidFill>
                      <a:schemeClr val="bg1">
                        <a:lumMod val="95000"/>
                      </a:schemeClr>
                    </a:solidFill>
                  </a:tcPr>
                </a:tc>
                <a:tc>
                  <a:txBody>
                    <a:bodyPr/>
                    <a:lstStyle/>
                    <a:p>
                      <a:pPr algn="just"/>
                      <a:r>
                        <a:rPr lang="pt-BR" sz="1050" dirty="0">
                          <a:solidFill>
                            <a:schemeClr val="bg2">
                              <a:lumMod val="50000"/>
                            </a:schemeClr>
                          </a:solidFill>
                        </a:rPr>
                        <a:t>Atributos e métodos são acessíveis em todos os métodos de todas as classes. Este é o nível </a:t>
                      </a:r>
                      <a:r>
                        <a:rPr lang="pt-BR" sz="1050" u="sng" dirty="0">
                          <a:solidFill>
                            <a:schemeClr val="bg2">
                              <a:lumMod val="50000"/>
                            </a:schemeClr>
                          </a:solidFill>
                        </a:rPr>
                        <a:t>menos rígido</a:t>
                      </a:r>
                      <a:r>
                        <a:rPr lang="pt-BR" sz="1050" dirty="0">
                          <a:solidFill>
                            <a:schemeClr val="bg2">
                              <a:lumMod val="50000"/>
                            </a:schemeClr>
                          </a:solidFill>
                        </a:rPr>
                        <a:t> de encapsulamento.</a:t>
                      </a:r>
                    </a:p>
                  </a:txBody>
                  <a:tcPr marL="91434" marR="91434" marT="45724" marB="45724">
                    <a:solidFill>
                      <a:schemeClr val="bg1">
                        <a:lumMod val="95000"/>
                      </a:schemeClr>
                    </a:solidFill>
                  </a:tcPr>
                </a:tc>
                <a:extLst>
                  <a:ext uri="{0D108BD9-81ED-4DB2-BD59-A6C34878D82A}">
                    <a16:rowId xmlns:a16="http://schemas.microsoft.com/office/drawing/2014/main" val="10004"/>
                  </a:ext>
                </a:extLst>
              </a:tr>
            </a:tbl>
          </a:graphicData>
        </a:graphic>
      </p:graphicFrame>
      <p:sp>
        <p:nvSpPr>
          <p:cNvPr id="4"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429163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9">
            <a:extLst>
              <a:ext uri="{FF2B5EF4-FFF2-40B4-BE49-F238E27FC236}">
                <a16:creationId xmlns:a16="http://schemas.microsoft.com/office/drawing/2014/main" id="{0BFE3CCD-5DAB-47D0-8C9E-9D85DB29138F}"/>
              </a:ext>
            </a:extLst>
          </p:cNvPr>
          <p:cNvSpPr txBox="1"/>
          <p:nvPr/>
        </p:nvSpPr>
        <p:spPr>
          <a:xfrm>
            <a:off x="936051" y="555773"/>
            <a:ext cx="5321873"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MODIFICADORES </a:t>
            </a:r>
            <a:r>
              <a:rPr lang="pt-BR" dirty="0">
                <a:solidFill>
                  <a:srgbClr val="ED145B"/>
                </a:solidFill>
                <a:latin typeface="Gotham HTF" pitchFamily="50" charset="0"/>
                <a:cs typeface="Gotham HTF Bold"/>
              </a:rPr>
              <a:t>DE ACESSO</a:t>
            </a:r>
            <a:endParaRPr lang="pt-BR" dirty="0">
              <a:solidFill>
                <a:srgbClr val="ED145B"/>
              </a:solidFill>
              <a:latin typeface="Gotham HTF" pitchFamily="50" charset="0"/>
              <a:cs typeface="Gotham HTF Light"/>
            </a:endParaRPr>
          </a:p>
        </p:txBody>
      </p:sp>
      <p:sp>
        <p:nvSpPr>
          <p:cNvPr id="11" name="Text Placeholder 1">
            <a:extLst>
              <a:ext uri="{FF2B5EF4-FFF2-40B4-BE49-F238E27FC236}">
                <a16:creationId xmlns:a16="http://schemas.microsoft.com/office/drawing/2014/main" id="{6FB834F2-AEE4-4EAD-8CC0-5E556053056F}"/>
              </a:ext>
            </a:extLst>
          </p:cNvPr>
          <p:cNvSpPr txBox="1">
            <a:spLocks/>
          </p:cNvSpPr>
          <p:nvPr/>
        </p:nvSpPr>
        <p:spPr>
          <a:xfrm>
            <a:off x="492289" y="1203211"/>
            <a:ext cx="7946317"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Os modificadores de acesso podem ser representados no diagrama de classes pelos símbolos:</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private</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(default)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protected</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 (</a:t>
            </a:r>
            <a:r>
              <a:rPr lang="pt-BR" sz="1050" dirty="0" err="1">
                <a:solidFill>
                  <a:schemeClr val="tx1">
                    <a:lumMod val="65000"/>
                    <a:lumOff val="35000"/>
                  </a:schemeClr>
                </a:solidFill>
                <a:latin typeface="Gotham HTF Light" pitchFamily="50" charset="0"/>
              </a:rPr>
              <a:t>public</a:t>
            </a:r>
            <a:r>
              <a:rPr lang="pt-BR" sz="1050" dirty="0">
                <a:solidFill>
                  <a:schemeClr val="tx1">
                    <a:lumMod val="65000"/>
                    <a:lumOff val="35000"/>
                  </a:schemeClr>
                </a:solidFill>
                <a:latin typeface="Gotham HTF Light" pitchFamily="50" charset="0"/>
              </a:rPr>
              <a:t>)</a:t>
            </a:r>
          </a:p>
          <a:p>
            <a:pPr marL="457200" lvl="1"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							</a:t>
            </a:r>
          </a:p>
          <a:p>
            <a:pPr marL="457200" lvl="1" indent="0">
              <a:lnSpc>
                <a:spcPct val="150000"/>
              </a:lnSpc>
              <a:buClr>
                <a:srgbClr val="ED145B"/>
              </a:buClr>
              <a:buSzPct val="80000"/>
              <a:buNone/>
              <a:defRPr/>
            </a:pPr>
            <a:endParaRPr lang="pt-BR" sz="11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231" y="2585122"/>
            <a:ext cx="2378649" cy="2084849"/>
          </a:xfrm>
          <a:prstGeom prst="rect">
            <a:avLst/>
          </a:prstGeom>
        </p:spPr>
      </p:pic>
      <p:sp>
        <p:nvSpPr>
          <p:cNvPr id="3" name="CaixaDeTexto 2"/>
          <p:cNvSpPr txBox="1"/>
          <p:nvPr/>
        </p:nvSpPr>
        <p:spPr>
          <a:xfrm>
            <a:off x="4686519" y="2416934"/>
            <a:ext cx="1371600" cy="253916"/>
          </a:xfrm>
          <a:prstGeom prst="rect">
            <a:avLst/>
          </a:prstGeom>
          <a:noFill/>
        </p:spPr>
        <p:txBody>
          <a:bodyPr wrap="square" rtlCol="0">
            <a:spAutoFit/>
          </a:bodyPr>
          <a:lstStyle/>
          <a:p>
            <a:r>
              <a:rPr lang="pt-BR" sz="1050" dirty="0">
                <a:solidFill>
                  <a:schemeClr val="tx1">
                    <a:lumMod val="65000"/>
                    <a:lumOff val="35000"/>
                  </a:schemeClr>
                </a:solidFill>
                <a:latin typeface="Gotham HTF Light" pitchFamily="50" charset="0"/>
              </a:rPr>
              <a:t>Exemplo:</a:t>
            </a:r>
            <a:endParaRPr lang="pt-BR" sz="1050" dirty="0"/>
          </a:p>
        </p:txBody>
      </p:sp>
    </p:spTree>
    <p:extLst>
      <p:ext uri="{BB962C8B-B14F-4D97-AF65-F5344CB8AC3E}">
        <p14:creationId xmlns:p14="http://schemas.microsoft.com/office/powerpoint/2010/main" val="348585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231BC9B-F552-444A-A0E9-FFCBDF952CC0}"/>
              </a:ext>
            </a:extLst>
          </p:cNvPr>
          <p:cNvSpPr txBox="1"/>
          <p:nvPr/>
        </p:nvSpPr>
        <p:spPr>
          <a:xfrm>
            <a:off x="936053" y="1060971"/>
            <a:ext cx="7147497" cy="2349554"/>
          </a:xfrm>
          <a:prstGeom prst="rect">
            <a:avLst/>
          </a:prstGeom>
          <a:noFill/>
        </p:spPr>
        <p:txBody>
          <a:bodyPr wrap="square" tIns="46800" rtlCol="0">
            <a:spAutoFit/>
          </a:bodyPr>
          <a:lstStyle/>
          <a:p>
            <a:pPr lvl="0">
              <a:lnSpc>
                <a:spcPct val="150000"/>
              </a:lnSpc>
              <a:spcAft>
                <a:spcPts val="1200"/>
              </a:spcAft>
              <a:buClr>
                <a:srgbClr val="ED145B"/>
              </a:buCl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Classe:  </a:t>
            </a:r>
            <a:r>
              <a:rPr lang="pt-BR" sz="1100" dirty="0">
                <a:solidFill>
                  <a:prstClr val="black">
                    <a:lumMod val="65000"/>
                    <a:lumOff val="35000"/>
                  </a:prstClr>
                </a:solidFill>
                <a:latin typeface="Gotham HTF Light" pitchFamily="50" charset="0"/>
                <a:cs typeface="Roboto Light"/>
              </a:rPr>
              <a:t>Não pode se tornar uma superclasse.</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Métodos: </a:t>
            </a:r>
            <a:r>
              <a:rPr lang="pt-BR" sz="1100" dirty="0">
                <a:solidFill>
                  <a:prstClr val="black">
                    <a:lumMod val="65000"/>
                    <a:lumOff val="35000"/>
                  </a:prstClr>
                </a:solidFill>
                <a:latin typeface="Gotham HTF Light" pitchFamily="50" charset="0"/>
                <a:cs typeface="Roboto Light"/>
              </a:rPr>
              <a:t>Não podem ser sobrescritos.</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Light"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Variáveis: </a:t>
            </a:r>
            <a:r>
              <a:rPr lang="pt-BR" sz="1100" dirty="0">
                <a:solidFill>
                  <a:prstClr val="black">
                    <a:lumMod val="65000"/>
                    <a:lumOff val="35000"/>
                  </a:prstClr>
                </a:solidFill>
                <a:latin typeface="Gotham HTF Light" pitchFamily="50" charset="0"/>
                <a:cs typeface="Roboto Light"/>
              </a:rPr>
              <a:t>Seu conteúdo não pode ser alterado após sua primeira atribuição.</a:t>
            </a:r>
          </a:p>
        </p:txBody>
      </p:sp>
      <p:sp>
        <p:nvSpPr>
          <p:cNvPr id="4" name="TextBox 59">
            <a:extLst>
              <a:ext uri="{FF2B5EF4-FFF2-40B4-BE49-F238E27FC236}">
                <a16:creationId xmlns:a16="http://schemas.microsoft.com/office/drawing/2014/main" id="{3A06E98E-6924-4774-96E4-7E8B37CA7905}"/>
              </a:ext>
            </a:extLst>
          </p:cNvPr>
          <p:cNvSpPr txBox="1"/>
          <p:nvPr/>
        </p:nvSpPr>
        <p:spPr>
          <a:xfrm>
            <a:off x="936052" y="555773"/>
            <a:ext cx="4349457" cy="369332"/>
          </a:xfrm>
          <a:prstGeom prst="rect">
            <a:avLst/>
          </a:prstGeom>
          <a:noFill/>
        </p:spPr>
        <p:txBody>
          <a:bodyPr wrap="square" rtlCol="0">
            <a:spAutoFit/>
          </a:bodyPr>
          <a:lstStyle/>
          <a:p>
            <a:pPr lvl="0">
              <a:defRPr/>
            </a:pPr>
            <a:r>
              <a:rPr lang="pt-BR" dirty="0">
                <a:solidFill>
                  <a:prstClr val="black">
                    <a:lumMod val="65000"/>
                    <a:lumOff val="35000"/>
                  </a:prstClr>
                </a:solidFill>
                <a:latin typeface="Gotham HTF Light"/>
                <a:cs typeface="Gotham HTF Light"/>
              </a:rPr>
              <a:t>MODIFICADOR</a:t>
            </a:r>
            <a:r>
              <a:rPr lang="pt-BR" dirty="0">
                <a:solidFill>
                  <a:srgbClr val="ED145B"/>
                </a:solidFill>
                <a:latin typeface="Gotham HTF Medium" pitchFamily="50" charset="0"/>
                <a:cs typeface="Gotham HTF Light"/>
              </a:rPr>
              <a:t> </a:t>
            </a:r>
            <a:r>
              <a:rPr lang="pt-BR" dirty="0">
                <a:solidFill>
                  <a:prstClr val="black">
                    <a:lumMod val="65000"/>
                    <a:lumOff val="35000"/>
                  </a:prstClr>
                </a:solidFill>
                <a:latin typeface="Gotham HTF Light"/>
              </a:rPr>
              <a:t>DE ACESSO: </a:t>
            </a:r>
            <a:r>
              <a:rPr lang="pt-BR" dirty="0">
                <a:solidFill>
                  <a:srgbClr val="ED145B"/>
                </a:solidFill>
                <a:latin typeface="Gotham HTF Medium" pitchFamily="50" charset="0"/>
                <a:cs typeface="Gotham HTF Light"/>
              </a:rPr>
              <a:t>FINAL </a:t>
            </a:r>
          </a:p>
        </p:txBody>
      </p:sp>
    </p:spTree>
    <p:extLst>
      <p:ext uri="{BB962C8B-B14F-4D97-AF65-F5344CB8AC3E}">
        <p14:creationId xmlns:p14="http://schemas.microsoft.com/office/powerpoint/2010/main" val="2985215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6231BC9B-F552-444A-A0E9-FFCBDF952CC0}"/>
              </a:ext>
            </a:extLst>
          </p:cNvPr>
          <p:cNvSpPr txBox="1"/>
          <p:nvPr/>
        </p:nvSpPr>
        <p:spPr>
          <a:xfrm>
            <a:off x="936053" y="1060971"/>
            <a:ext cx="7147497" cy="1787862"/>
          </a:xfrm>
          <a:prstGeom prst="rect">
            <a:avLst/>
          </a:prstGeom>
          <a:noFill/>
        </p:spPr>
        <p:txBody>
          <a:bodyPr wrap="square" tIns="46800" rtlCol="0">
            <a:spAutoFit/>
          </a:bodyPr>
          <a:lstStyle/>
          <a:p>
            <a:pPr lvl="0">
              <a:lnSpc>
                <a:spcPct val="150000"/>
              </a:lnSpc>
              <a:spcAft>
                <a:spcPts val="1200"/>
              </a:spcAft>
              <a:buClr>
                <a:srgbClr val="ED145B"/>
              </a:buClr>
            </a:pPr>
            <a:endParaRPr lang="pt-BR" sz="1100" dirty="0">
              <a:solidFill>
                <a:prstClr val="black">
                  <a:lumMod val="65000"/>
                  <a:lumOff val="35000"/>
                </a:prstClr>
              </a:solidFill>
              <a:latin typeface="Gotham HTF Medium"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Métodos: </a:t>
            </a:r>
            <a:r>
              <a:rPr lang="pt-BR" sz="1100" dirty="0">
                <a:solidFill>
                  <a:prstClr val="black">
                    <a:lumMod val="65000"/>
                    <a:lumOff val="35000"/>
                  </a:prstClr>
                </a:solidFill>
                <a:latin typeface="Gotham HTF Light" pitchFamily="50" charset="0"/>
                <a:cs typeface="Roboto Light"/>
              </a:rPr>
              <a:t>Usado nos métodos para que não precise instanciar a classe.</a:t>
            </a:r>
          </a:p>
          <a:p>
            <a:pPr marL="171450" lvl="0" indent="-171450">
              <a:lnSpc>
                <a:spcPct val="150000"/>
              </a:lnSpc>
              <a:spcAft>
                <a:spcPts val="1200"/>
              </a:spcAft>
              <a:buClr>
                <a:srgbClr val="ED145B"/>
              </a:buClr>
              <a:buFont typeface="Arial" panose="020B0604020202020204" pitchFamily="34" charset="0"/>
              <a:buChar char="•"/>
            </a:pPr>
            <a:endParaRPr lang="pt-BR" sz="1100" dirty="0">
              <a:solidFill>
                <a:prstClr val="black">
                  <a:lumMod val="65000"/>
                  <a:lumOff val="35000"/>
                </a:prstClr>
              </a:solidFill>
              <a:latin typeface="Gotham HTF Medium" pitchFamily="50" charset="0"/>
              <a:cs typeface="Roboto Light"/>
            </a:endParaRPr>
          </a:p>
          <a:p>
            <a:pPr marL="171450" lvl="0" indent="-171450">
              <a:lnSpc>
                <a:spcPct val="150000"/>
              </a:lnSpc>
              <a:spcAft>
                <a:spcPts val="1200"/>
              </a:spcAft>
              <a:buClr>
                <a:srgbClr val="ED145B"/>
              </a:buClr>
              <a:buFont typeface="Arial" panose="020B0604020202020204" pitchFamily="34" charset="0"/>
              <a:buChar char="•"/>
            </a:pPr>
            <a:r>
              <a:rPr lang="pt-BR" sz="1100" dirty="0">
                <a:solidFill>
                  <a:prstClr val="black">
                    <a:lumMod val="65000"/>
                    <a:lumOff val="35000"/>
                  </a:prstClr>
                </a:solidFill>
                <a:latin typeface="Gotham HTF Medium" pitchFamily="50" charset="0"/>
                <a:cs typeface="Roboto Light"/>
              </a:rPr>
              <a:t>Variáveis: </a:t>
            </a:r>
            <a:r>
              <a:rPr lang="pt-BR" sz="1100" dirty="0">
                <a:solidFill>
                  <a:prstClr val="black">
                    <a:lumMod val="65000"/>
                    <a:lumOff val="35000"/>
                  </a:prstClr>
                </a:solidFill>
                <a:latin typeface="Gotham HTF Light" pitchFamily="50" charset="0"/>
                <a:cs typeface="Roboto Light"/>
              </a:rPr>
              <a:t>A mesma variável será acessível para todos os objetos instanciados da classe, modificando em um objeto, todos os outros serão modificados. </a:t>
            </a:r>
          </a:p>
        </p:txBody>
      </p:sp>
      <p:sp>
        <p:nvSpPr>
          <p:cNvPr id="4" name="TextBox 59">
            <a:extLst>
              <a:ext uri="{FF2B5EF4-FFF2-40B4-BE49-F238E27FC236}">
                <a16:creationId xmlns:a16="http://schemas.microsoft.com/office/drawing/2014/main" id="{D3B8A87C-C91C-491A-8FC0-183413CCDD37}"/>
              </a:ext>
            </a:extLst>
          </p:cNvPr>
          <p:cNvSpPr txBox="1"/>
          <p:nvPr/>
        </p:nvSpPr>
        <p:spPr>
          <a:xfrm>
            <a:off x="936052" y="555773"/>
            <a:ext cx="4349457" cy="369332"/>
          </a:xfrm>
          <a:prstGeom prst="rect">
            <a:avLst/>
          </a:prstGeom>
          <a:noFill/>
        </p:spPr>
        <p:txBody>
          <a:bodyPr wrap="square" rtlCol="0">
            <a:spAutoFit/>
          </a:bodyPr>
          <a:lstStyle/>
          <a:p>
            <a:pPr lvl="0">
              <a:defRPr/>
            </a:pPr>
            <a:r>
              <a:rPr lang="pt-BR" dirty="0">
                <a:solidFill>
                  <a:prstClr val="black">
                    <a:lumMod val="65000"/>
                    <a:lumOff val="35000"/>
                  </a:prstClr>
                </a:solidFill>
                <a:latin typeface="Gotham HTF Light"/>
                <a:cs typeface="Gotham HTF Light"/>
              </a:rPr>
              <a:t>MODIFICADOR </a:t>
            </a:r>
            <a:r>
              <a:rPr lang="pt-BR" dirty="0">
                <a:solidFill>
                  <a:prstClr val="black">
                    <a:lumMod val="65000"/>
                    <a:lumOff val="35000"/>
                  </a:prstClr>
                </a:solidFill>
                <a:latin typeface="Gotham HTF Light"/>
              </a:rPr>
              <a:t>DE ACESSO: </a:t>
            </a:r>
            <a:r>
              <a:rPr lang="pt-BR" dirty="0">
                <a:solidFill>
                  <a:srgbClr val="ED145B"/>
                </a:solidFill>
                <a:latin typeface="Gotham HTF Medium" pitchFamily="50" charset="0"/>
                <a:cs typeface="Gotham HTF Light"/>
              </a:rPr>
              <a:t>STATIC </a:t>
            </a:r>
          </a:p>
        </p:txBody>
      </p:sp>
    </p:spTree>
    <p:extLst>
      <p:ext uri="{BB962C8B-B14F-4D97-AF65-F5344CB8AC3E}">
        <p14:creationId xmlns:p14="http://schemas.microsoft.com/office/powerpoint/2010/main" val="193142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REPRESENTAÇÃO GRÁFICA </a:t>
            </a:r>
            <a:r>
              <a:rPr lang="pt-BR" dirty="0">
                <a:solidFill>
                  <a:srgbClr val="ED145B"/>
                </a:solidFill>
                <a:latin typeface="Gotham HTF" pitchFamily="50" charset="0"/>
                <a:cs typeface="Gotham HTF Light"/>
              </a:rPr>
              <a:t>DE</a:t>
            </a:r>
            <a:r>
              <a:rPr lang="pt-BR" dirty="0">
                <a:solidFill>
                  <a:srgbClr val="ED145B"/>
                </a:solidFill>
                <a:latin typeface="Gotham HTF" pitchFamily="50" charset="0"/>
                <a:cs typeface="Gotham HTF Bold"/>
              </a:rPr>
              <a:t> UMA CLASSE</a:t>
            </a:r>
            <a:endParaRPr lang="pt-BR" dirty="0">
              <a:solidFill>
                <a:srgbClr val="ED145B"/>
              </a:solidFill>
              <a:latin typeface="Gotham HTF" pitchFamily="50" charset="0"/>
              <a:cs typeface="Gotham HTF Light"/>
            </a:endParaRPr>
          </a:p>
        </p:txBody>
      </p:sp>
      <p:sp>
        <p:nvSpPr>
          <p:cNvPr id="8" name="Text Placeholder 1">
            <a:extLst>
              <a:ext uri="{FF2B5EF4-FFF2-40B4-BE49-F238E27FC236}">
                <a16:creationId xmlns:a16="http://schemas.microsoft.com/office/drawing/2014/main" id="{F378C284-8F4D-4928-ADBC-2C85FD986732}"/>
              </a:ext>
            </a:extLst>
          </p:cNvPr>
          <p:cNvSpPr txBox="1">
            <a:spLocks/>
          </p:cNvSpPr>
          <p:nvPr/>
        </p:nvSpPr>
        <p:spPr>
          <a:xfrm>
            <a:off x="936051" y="1238825"/>
            <a:ext cx="7308297" cy="141721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É possível representar graficamente uma classe por meio de um diagrama de classes (UML). Esse diagrama é uma representação da estrutura e relações das classes que servem de modelo para objetos.</a:t>
            </a:r>
          </a:p>
          <a:p>
            <a:pPr>
              <a:lnSpc>
                <a:spcPct val="150000"/>
              </a:lnSpc>
              <a:buClr>
                <a:srgbClr val="ED145B"/>
              </a:buClr>
            </a:pPr>
            <a:endParaRPr lang="en-US" sz="500" dirty="0">
              <a:solidFill>
                <a:schemeClr val="tx1">
                  <a:lumMod val="65000"/>
                  <a:lumOff val="35000"/>
                </a:schemeClr>
              </a:solidFill>
              <a:latin typeface="Gotham HTF Light" pitchFamily="50" charset="0"/>
            </a:endParaRPr>
          </a:p>
          <a:p>
            <a:pPr>
              <a:lnSpc>
                <a:spcPct val="150000"/>
              </a:lnSpc>
              <a:buClr>
                <a:srgbClr val="ED145B"/>
              </a:buClr>
            </a:pPr>
            <a:r>
              <a:rPr lang="en-US" sz="1200" dirty="0">
                <a:solidFill>
                  <a:schemeClr val="tx1">
                    <a:lumMod val="65000"/>
                    <a:lumOff val="35000"/>
                  </a:schemeClr>
                </a:solidFill>
                <a:latin typeface="Gotham HTF Light" pitchFamily="50" charset="0"/>
              </a:rPr>
              <a:t>Uma </a:t>
            </a:r>
            <a:r>
              <a:rPr lang="en-US" sz="1200" dirty="0" err="1">
                <a:solidFill>
                  <a:schemeClr val="tx1">
                    <a:lumMod val="65000"/>
                    <a:lumOff val="35000"/>
                  </a:schemeClr>
                </a:solidFill>
                <a:latin typeface="Gotham HTF Light" pitchFamily="50" charset="0"/>
              </a:rPr>
              <a:t>classe</a:t>
            </a:r>
            <a:r>
              <a:rPr lang="en-US" sz="1200" dirty="0">
                <a:solidFill>
                  <a:schemeClr val="tx1">
                    <a:lumMod val="65000"/>
                    <a:lumOff val="35000"/>
                  </a:schemeClr>
                </a:solidFill>
                <a:latin typeface="Gotham HTF Light" pitchFamily="50" charset="0"/>
              </a:rPr>
              <a:t> é </a:t>
            </a:r>
            <a:r>
              <a:rPr lang="en-US" sz="1200" dirty="0" err="1">
                <a:solidFill>
                  <a:schemeClr val="tx1">
                    <a:lumMod val="65000"/>
                    <a:lumOff val="35000"/>
                  </a:schemeClr>
                </a:solidFill>
                <a:latin typeface="Gotham HTF Light" pitchFamily="50" charset="0"/>
              </a:rPr>
              <a:t>representada</a:t>
            </a:r>
            <a:r>
              <a:rPr lang="en-US" sz="1200" dirty="0">
                <a:solidFill>
                  <a:schemeClr val="tx1">
                    <a:lumMod val="65000"/>
                    <a:lumOff val="35000"/>
                  </a:schemeClr>
                </a:solidFill>
                <a:latin typeface="Gotham HTF Light" pitchFamily="50" charset="0"/>
              </a:rPr>
              <a:t> por um </a:t>
            </a:r>
            <a:r>
              <a:rPr lang="en-US" sz="1200" dirty="0" err="1">
                <a:solidFill>
                  <a:schemeClr val="tx1">
                    <a:lumMod val="65000"/>
                    <a:lumOff val="35000"/>
                  </a:schemeClr>
                </a:solidFill>
                <a:latin typeface="Gotham HTF Light" pitchFamily="50" charset="0"/>
              </a:rPr>
              <a:t>retângulo</a:t>
            </a:r>
            <a:r>
              <a:rPr lang="en-US" sz="1200" dirty="0">
                <a:solidFill>
                  <a:schemeClr val="tx1">
                    <a:lumMod val="65000"/>
                    <a:lumOff val="35000"/>
                  </a:schemeClr>
                </a:solidFill>
                <a:latin typeface="Gotham HTF Light" pitchFamily="50" charset="0"/>
              </a:rPr>
              <a:t> com </a:t>
            </a:r>
            <a:r>
              <a:rPr lang="en-US" sz="1200" dirty="0" err="1">
                <a:solidFill>
                  <a:schemeClr val="tx1">
                    <a:lumMod val="65000"/>
                    <a:lumOff val="35000"/>
                  </a:schemeClr>
                </a:solidFill>
                <a:latin typeface="Gotham HTF Light" pitchFamily="50" charset="0"/>
              </a:rPr>
              <a:t>três</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compartimentos</a:t>
            </a:r>
            <a:endParaRPr lang="pt-BR" sz="1200" dirty="0" err="1">
              <a:solidFill>
                <a:schemeClr val="tx1">
                  <a:lumMod val="65000"/>
                  <a:lumOff val="35000"/>
                </a:schemeClr>
              </a:solidFill>
              <a:latin typeface="Gotham HTF Light" pitchFamily="50" charset="0"/>
            </a:endParaRPr>
          </a:p>
        </p:txBody>
      </p:sp>
      <p:pic>
        <p:nvPicPr>
          <p:cNvPr id="9" name="Picture 4">
            <a:extLst>
              <a:ext uri="{FF2B5EF4-FFF2-40B4-BE49-F238E27FC236}">
                <a16:creationId xmlns:a16="http://schemas.microsoft.com/office/drawing/2014/main" id="{BFAA9EA8-0278-4676-BFB2-B6465018187E}"/>
              </a:ext>
            </a:extLst>
          </p:cNvPr>
          <p:cNvPicPr>
            <a:picLocks noChangeAspect="1" noChangeArrowheads="1"/>
          </p:cNvPicPr>
          <p:nvPr/>
        </p:nvPicPr>
        <p:blipFill>
          <a:blip r:embed="rId3"/>
          <a:srcRect/>
          <a:stretch>
            <a:fillRect/>
          </a:stretch>
        </p:blipFill>
        <p:spPr bwMode="auto">
          <a:xfrm>
            <a:off x="1260519" y="2756324"/>
            <a:ext cx="2283385" cy="2026014"/>
          </a:xfrm>
          <a:prstGeom prst="rect">
            <a:avLst/>
          </a:prstGeom>
          <a:noFill/>
          <a:ln w="9525">
            <a:noFill/>
            <a:miter lim="800000"/>
            <a:headEnd/>
            <a:tailEnd/>
          </a:ln>
        </p:spPr>
      </p:pic>
      <p:cxnSp>
        <p:nvCxnSpPr>
          <p:cNvPr id="10" name="Conector de seta reta 15">
            <a:extLst>
              <a:ext uri="{FF2B5EF4-FFF2-40B4-BE49-F238E27FC236}">
                <a16:creationId xmlns:a16="http://schemas.microsoft.com/office/drawing/2014/main" id="{76D18082-4860-4EB2-89EA-94920AF9785A}"/>
              </a:ext>
            </a:extLst>
          </p:cNvPr>
          <p:cNvCxnSpPr/>
          <p:nvPr/>
        </p:nvCxnSpPr>
        <p:spPr bwMode="auto">
          <a:xfrm>
            <a:off x="3240705" y="2952496"/>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2" name="Conector de seta reta 17">
            <a:extLst>
              <a:ext uri="{FF2B5EF4-FFF2-40B4-BE49-F238E27FC236}">
                <a16:creationId xmlns:a16="http://schemas.microsoft.com/office/drawing/2014/main" id="{9014539C-36EE-48CA-A94E-41F8A78DD031}"/>
              </a:ext>
            </a:extLst>
          </p:cNvPr>
          <p:cNvCxnSpPr/>
          <p:nvPr/>
        </p:nvCxnSpPr>
        <p:spPr bwMode="auto">
          <a:xfrm>
            <a:off x="3240705" y="3472068"/>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13" name="Conector de seta reta 18">
            <a:extLst>
              <a:ext uri="{FF2B5EF4-FFF2-40B4-BE49-F238E27FC236}">
                <a16:creationId xmlns:a16="http://schemas.microsoft.com/office/drawing/2014/main" id="{E4136753-48F0-469B-BA2A-87AAD4207CA6}"/>
              </a:ext>
            </a:extLst>
          </p:cNvPr>
          <p:cNvCxnSpPr/>
          <p:nvPr/>
        </p:nvCxnSpPr>
        <p:spPr bwMode="auto">
          <a:xfrm>
            <a:off x="3240705" y="4327687"/>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14" name="Retângulo de cantos arredondados 19">
            <a:extLst>
              <a:ext uri="{FF2B5EF4-FFF2-40B4-BE49-F238E27FC236}">
                <a16:creationId xmlns:a16="http://schemas.microsoft.com/office/drawing/2014/main" id="{5CD26824-79F1-468E-B0F5-601874E35268}"/>
              </a:ext>
            </a:extLst>
          </p:cNvPr>
          <p:cNvSpPr/>
          <p:nvPr/>
        </p:nvSpPr>
        <p:spPr bwMode="auto">
          <a:xfrm>
            <a:off x="5086170" y="2757081"/>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Nome da classe</a:t>
            </a:r>
          </a:p>
        </p:txBody>
      </p:sp>
      <p:sp>
        <p:nvSpPr>
          <p:cNvPr id="15" name="Retângulo de cantos arredondados 20">
            <a:extLst>
              <a:ext uri="{FF2B5EF4-FFF2-40B4-BE49-F238E27FC236}">
                <a16:creationId xmlns:a16="http://schemas.microsoft.com/office/drawing/2014/main" id="{265F958E-E13E-4875-982A-6350CA9B4155}"/>
              </a:ext>
            </a:extLst>
          </p:cNvPr>
          <p:cNvSpPr/>
          <p:nvPr/>
        </p:nvSpPr>
        <p:spPr bwMode="auto">
          <a:xfrm>
            <a:off x="5086171" y="3276653"/>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Atributos</a:t>
            </a:r>
          </a:p>
        </p:txBody>
      </p:sp>
      <p:sp>
        <p:nvSpPr>
          <p:cNvPr id="16" name="Retângulo de cantos arredondados 21">
            <a:extLst>
              <a:ext uri="{FF2B5EF4-FFF2-40B4-BE49-F238E27FC236}">
                <a16:creationId xmlns:a16="http://schemas.microsoft.com/office/drawing/2014/main" id="{771ECF49-20FD-4327-B0F1-E669E7C506D3}"/>
              </a:ext>
            </a:extLst>
          </p:cNvPr>
          <p:cNvSpPr/>
          <p:nvPr/>
        </p:nvSpPr>
        <p:spPr bwMode="auto">
          <a:xfrm>
            <a:off x="5086171" y="4165457"/>
            <a:ext cx="1448485"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Operações</a:t>
            </a:r>
          </a:p>
        </p:txBody>
      </p:sp>
    </p:spTree>
    <p:extLst>
      <p:ext uri="{BB962C8B-B14F-4D97-AF65-F5344CB8AC3E}">
        <p14:creationId xmlns:p14="http://schemas.microsoft.com/office/powerpoint/2010/main" val="393699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22110" y="1183821"/>
            <a:ext cx="7489116" cy="34667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71600" lvl="3" indent="0">
              <a:lnSpc>
                <a:spcPct val="150000"/>
              </a:lnSpc>
              <a:buClr>
                <a:srgbClr val="ED145B"/>
              </a:buClr>
              <a:buSzPct val="80000"/>
              <a:buNone/>
              <a:defRPr/>
            </a:pPr>
            <a:r>
              <a:rPr lang="pt-BR" sz="1050" dirty="0">
                <a:solidFill>
                  <a:srgbClr val="ED145B"/>
                </a:solidFill>
                <a:latin typeface="Gotham HTF Light" pitchFamily="50" charset="0"/>
              </a:rPr>
              <a:t>1) </a:t>
            </a:r>
            <a:r>
              <a:rPr lang="pt-BR" sz="1050" dirty="0">
                <a:solidFill>
                  <a:schemeClr val="tx1">
                    <a:lumMod val="65000"/>
                    <a:lumOff val="35000"/>
                  </a:schemeClr>
                </a:solidFill>
                <a:latin typeface="Gotham HTF Light" pitchFamily="50" charset="0"/>
              </a:rPr>
              <a:t>Utilizando seus conhecimentos sobre modelagem de classes e herança, analise as classes exibidas abaixo e em seguida implemente uma nova hierarquia de classes de forma que o conceito de herança seja aplicado e evite as duplicações expostas.</a:t>
            </a:r>
          </a:p>
          <a:p>
            <a:pPr marL="1371600" lvl="3" indent="0">
              <a:lnSpc>
                <a:spcPct val="150000"/>
              </a:lnSpc>
              <a:buClr>
                <a:srgbClr val="ED145B"/>
              </a:buClr>
              <a:buSzPct val="80000"/>
              <a:buNone/>
              <a:defRPr/>
            </a:pPr>
            <a:r>
              <a:rPr lang="pt-BR" sz="1050" i="1" dirty="0">
                <a:solidFill>
                  <a:schemeClr val="tx1">
                    <a:lumMod val="65000"/>
                    <a:lumOff val="35000"/>
                  </a:schemeClr>
                </a:solidFill>
                <a:latin typeface="Gotham HTF Light" pitchFamily="50" charset="0"/>
              </a:rPr>
              <a:t>Nota: 1) Não é preciso desenhar um novo diagrama, apenas implemente a nova hierarquia de classes. 2) Os atributos devem estar encapsulados (métodos </a:t>
            </a:r>
            <a:r>
              <a:rPr lang="pt-BR" sz="1050" i="1" dirty="0" err="1">
                <a:solidFill>
                  <a:schemeClr val="tx1">
                    <a:lumMod val="65000"/>
                    <a:lumOff val="35000"/>
                  </a:schemeClr>
                </a:solidFill>
                <a:latin typeface="Gotham HTF Light" pitchFamily="50" charset="0"/>
              </a:rPr>
              <a:t>get</a:t>
            </a:r>
            <a:r>
              <a:rPr lang="pt-BR" sz="1050" i="1" dirty="0">
                <a:solidFill>
                  <a:schemeClr val="tx1">
                    <a:lumMod val="65000"/>
                    <a:lumOff val="35000"/>
                  </a:schemeClr>
                </a:solidFill>
                <a:latin typeface="Gotham HTF Light" pitchFamily="50" charset="0"/>
              </a:rPr>
              <a:t> e set).</a:t>
            </a:r>
          </a:p>
          <a:p>
            <a:pPr marL="1371600" lvl="3"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2">
              <a:lnSpc>
                <a:spcPct val="150000"/>
              </a:lnSpc>
              <a:buClr>
                <a:srgbClr val="ED145B"/>
              </a:buClr>
              <a:buSzPct val="80000"/>
              <a:buFont typeface="Courier New" panose="02070309020205020404" pitchFamily="49" charset="0"/>
              <a:buChar char="o"/>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722" y="2462712"/>
            <a:ext cx="4450556" cy="2180725"/>
          </a:xfrm>
          <a:prstGeom prst="rect">
            <a:avLst/>
          </a:prstGeom>
        </p:spPr>
      </p:pic>
    </p:spTree>
    <p:extLst>
      <p:ext uri="{BB962C8B-B14F-4D97-AF65-F5344CB8AC3E}">
        <p14:creationId xmlns:p14="http://schemas.microsoft.com/office/powerpoint/2010/main" val="28883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56522" y="1183820"/>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2) </a:t>
            </a:r>
            <a:r>
              <a:rPr lang="pt-BR" sz="1050" dirty="0">
                <a:solidFill>
                  <a:schemeClr val="tx1">
                    <a:lumMod val="65000"/>
                    <a:lumOff val="35000"/>
                  </a:schemeClr>
                </a:solidFill>
                <a:latin typeface="Gotham HTF Light" pitchFamily="50" charset="0"/>
              </a:rPr>
              <a:t>Implemente o diagrama de classes abaixo: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314" y="1437196"/>
            <a:ext cx="4170598" cy="3191953"/>
          </a:xfrm>
          <a:prstGeom prst="rect">
            <a:avLst/>
          </a:prstGeom>
        </p:spPr>
      </p:pic>
    </p:spTree>
    <p:extLst>
      <p:ext uri="{BB962C8B-B14F-4D97-AF65-F5344CB8AC3E}">
        <p14:creationId xmlns:p14="http://schemas.microsoft.com/office/powerpoint/2010/main" val="9574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183820"/>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3) </a:t>
            </a:r>
            <a:r>
              <a:rPr lang="pt-BR" sz="1050" dirty="0">
                <a:solidFill>
                  <a:schemeClr val="tx1">
                    <a:lumMod val="65000"/>
                    <a:lumOff val="35000"/>
                  </a:schemeClr>
                </a:solidFill>
                <a:latin typeface="Gotham HTF Light" pitchFamily="50" charset="0"/>
              </a:rPr>
              <a:t>Implemente o diagrama de classes abaixo: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889" y="1509729"/>
            <a:ext cx="3804966" cy="3133708"/>
          </a:xfrm>
          <a:prstGeom prst="rect">
            <a:avLst/>
          </a:prstGeom>
        </p:spPr>
      </p:pic>
    </p:spTree>
    <p:extLst>
      <p:ext uri="{BB962C8B-B14F-4D97-AF65-F5344CB8AC3E}">
        <p14:creationId xmlns:p14="http://schemas.microsoft.com/office/powerpoint/2010/main" val="23752240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03209"/>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4) </a:t>
            </a:r>
            <a:r>
              <a:rPr lang="pt-BR" sz="1050" dirty="0">
                <a:solidFill>
                  <a:schemeClr val="tx1">
                    <a:lumMod val="65000"/>
                    <a:lumOff val="35000"/>
                  </a:schemeClr>
                </a:solidFill>
                <a:latin typeface="Gotham HTF Light" pitchFamily="50" charset="0"/>
              </a:rPr>
              <a:t>Monte um projeto chamado “Heranca5” e adicione os pacotes “</a:t>
            </a:r>
            <a:r>
              <a:rPr lang="pt-BR" sz="1050" dirty="0" err="1">
                <a:solidFill>
                  <a:schemeClr val="tx1">
                    <a:lumMod val="65000"/>
                    <a:lumOff val="35000"/>
                  </a:schemeClr>
                </a:solidFill>
                <a:latin typeface="Gotham HTF Light" pitchFamily="50" charset="0"/>
              </a:rPr>
              <a:t>br.com.fiap.beans</a:t>
            </a:r>
            <a:r>
              <a:rPr lang="pt-BR" sz="1050" dirty="0">
                <a:solidFill>
                  <a:schemeClr val="tx1">
                    <a:lumMod val="65000"/>
                    <a:lumOff val="35000"/>
                  </a:schemeClr>
                </a:solidFill>
                <a:latin typeface="Gotham HTF Light" pitchFamily="50" charset="0"/>
              </a:rPr>
              <a:t>” e “</a:t>
            </a:r>
            <a:r>
              <a:rPr lang="pt-BR" sz="1050" dirty="0" err="1">
                <a:solidFill>
                  <a:schemeClr val="tx1">
                    <a:lumMod val="65000"/>
                    <a:lumOff val="35000"/>
                  </a:schemeClr>
                </a:solidFill>
                <a:latin typeface="Gotham HTF Light" pitchFamily="50" charset="0"/>
              </a:rPr>
              <a:t>br.com.fiap.teste</a:t>
            </a:r>
            <a:r>
              <a:rPr lang="pt-BR" sz="1050" dirty="0">
                <a:solidFill>
                  <a:schemeClr val="tx1">
                    <a:lumMod val="65000"/>
                    <a:lumOff val="35000"/>
                  </a:schemeClr>
                </a:solidFill>
                <a:latin typeface="Gotham HTF Light" pitchFamily="50" charset="0"/>
              </a:rPr>
              <a:t>”, para o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siga um dos seguintes caminhos:</a:t>
            </a:r>
          </a:p>
          <a:p>
            <a:pPr marL="914400" lvl="2" indent="0">
              <a:lnSpc>
                <a:spcPct val="150000"/>
              </a:lnSpc>
              <a:buClr>
                <a:srgbClr val="ED145B"/>
              </a:buClr>
              <a:buSzPct val="80000"/>
              <a:buNone/>
              <a:defRPr/>
            </a:pPr>
            <a:endParaRPr lang="pt-BR" sz="1050" dirty="0">
              <a:solidFill>
                <a:schemeClr val="tx1">
                  <a:lumMod val="65000"/>
                  <a:lumOff val="35000"/>
                </a:schemeClr>
              </a:solidFill>
              <a:latin typeface="Gotham HTF Light" pitchFamily="50" charset="0"/>
            </a:endParaRPr>
          </a:p>
          <a:p>
            <a:pPr lvl="2">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Monte uma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“Esporte” e acrescente por meio de pesquisa 2 atributos comuns a quaisquer esportes. Acrescente 3 subclasses para 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criada, e acrescente em cada uma 2 atributos específicos de cada esporte. </a:t>
            </a:r>
          </a:p>
          <a:p>
            <a:pPr marL="914400" lvl="2" indent="0">
              <a:lnSpc>
                <a:spcPct val="150000"/>
              </a:lnSpc>
              <a:buClr>
                <a:srgbClr val="ED145B"/>
              </a:buClr>
              <a:buSzPct val="80000"/>
              <a:buNone/>
              <a:defRPr/>
            </a:pPr>
            <a:r>
              <a:rPr lang="pt-BR" sz="1050" b="1" dirty="0">
                <a:solidFill>
                  <a:schemeClr val="tx1">
                    <a:lumMod val="65000"/>
                    <a:lumOff val="35000"/>
                  </a:schemeClr>
                </a:solidFill>
                <a:latin typeface="Gotham HTF Light" pitchFamily="50" charset="0"/>
              </a:rPr>
              <a:t>OU</a:t>
            </a:r>
          </a:p>
          <a:p>
            <a:pPr lvl="2">
              <a:lnSpc>
                <a:spcPct val="150000"/>
              </a:lnSpc>
              <a:buClr>
                <a:srgbClr val="ED145B"/>
              </a:buClr>
              <a:buSzPct val="80000"/>
              <a:buFont typeface="Arial" panose="020B0604020202020204" pitchFamily="34" charset="0"/>
              <a:buChar char="•"/>
              <a:defRPr/>
            </a:pPr>
            <a:r>
              <a:rPr lang="pt-BR" sz="1050" dirty="0">
                <a:solidFill>
                  <a:schemeClr val="tx1">
                    <a:lumMod val="65000"/>
                    <a:lumOff val="35000"/>
                  </a:schemeClr>
                </a:solidFill>
                <a:latin typeface="Gotham HTF Light" pitchFamily="50" charset="0"/>
              </a:rPr>
              <a:t>Monte uma </a:t>
            </a:r>
            <a:r>
              <a:rPr lang="pt-BR" sz="1050" dirty="0" err="1">
                <a:solidFill>
                  <a:schemeClr val="tx1">
                    <a:lumMod val="65000"/>
                    <a:lumOff val="35000"/>
                  </a:schemeClr>
                </a:solidFill>
                <a:latin typeface="Gotham HTF Light" pitchFamily="50" charset="0"/>
              </a:rPr>
              <a:t>super</a:t>
            </a:r>
            <a:r>
              <a:rPr lang="pt-BR" sz="1050" dirty="0">
                <a:solidFill>
                  <a:schemeClr val="tx1">
                    <a:lumMod val="65000"/>
                    <a:lumOff val="35000"/>
                  </a:schemeClr>
                </a:solidFill>
                <a:latin typeface="Gotham HTF Light" pitchFamily="50" charset="0"/>
              </a:rPr>
              <a:t> classe “</a:t>
            </a:r>
            <a:r>
              <a:rPr lang="pt-BR" sz="1050" dirty="0" err="1">
                <a:solidFill>
                  <a:schemeClr val="tx1">
                    <a:lumMod val="65000"/>
                    <a:lumOff val="35000"/>
                  </a:schemeClr>
                </a:solidFill>
                <a:latin typeface="Gotham HTF Light" pitchFamily="50" charset="0"/>
              </a:rPr>
              <a:t>InstrumentoMusical</a:t>
            </a:r>
            <a:r>
              <a:rPr lang="pt-BR" sz="1050" dirty="0">
                <a:solidFill>
                  <a:schemeClr val="tx1">
                    <a:lumMod val="65000"/>
                    <a:lumOff val="35000"/>
                  </a:schemeClr>
                </a:solidFill>
                <a:latin typeface="Gotham HTF Light" pitchFamily="50" charset="0"/>
              </a:rPr>
              <a:t>” e acrescente por meio de pesquisa 2 atributos comuns a quaisquer instrumentos musicais. Acrescente 3 subclasses (instrumentos musicais) para a classe </a:t>
            </a:r>
            <a:r>
              <a:rPr lang="pt-BR" sz="1050" dirty="0" err="1">
                <a:solidFill>
                  <a:schemeClr val="tx1">
                    <a:lumMod val="65000"/>
                    <a:lumOff val="35000"/>
                  </a:schemeClr>
                </a:solidFill>
                <a:latin typeface="Gotham HTF Light" pitchFamily="50" charset="0"/>
              </a:rPr>
              <a:t>InstrumentoMusical</a:t>
            </a:r>
            <a:r>
              <a:rPr lang="pt-BR" sz="1050" dirty="0">
                <a:solidFill>
                  <a:schemeClr val="tx1">
                    <a:lumMod val="65000"/>
                    <a:lumOff val="35000"/>
                  </a:schemeClr>
                </a:solidFill>
                <a:latin typeface="Gotham HTF Light" pitchFamily="50" charset="0"/>
              </a:rPr>
              <a:t>, e acrescente em cada uma 2 atributos específicos de cada instrumento.</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09443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17496"/>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050" dirty="0">
                <a:solidFill>
                  <a:srgbClr val="ED145B"/>
                </a:solidFill>
                <a:latin typeface="Gotham HTF Light" pitchFamily="50" charset="0"/>
              </a:rPr>
              <a:t>4.1) </a:t>
            </a:r>
            <a:r>
              <a:rPr lang="pt-BR" sz="1050" dirty="0">
                <a:solidFill>
                  <a:schemeClr val="tx1">
                    <a:lumMod val="65000"/>
                    <a:lumOff val="35000"/>
                  </a:schemeClr>
                </a:solidFill>
                <a:latin typeface="Gotham HTF Light" pitchFamily="50" charset="0"/>
              </a:rPr>
              <a:t>Acrescente um método chamado “</a:t>
            </a:r>
            <a:r>
              <a:rPr lang="pt-BR" sz="1050" dirty="0" err="1">
                <a:solidFill>
                  <a:schemeClr val="tx1">
                    <a:lumMod val="65000"/>
                    <a:lumOff val="35000"/>
                  </a:schemeClr>
                </a:solidFill>
                <a:latin typeface="Gotham HTF Light" pitchFamily="50" charset="0"/>
              </a:rPr>
              <a:t>exibirTudo</a:t>
            </a:r>
            <a:r>
              <a:rPr lang="pt-BR" sz="1050" dirty="0">
                <a:solidFill>
                  <a:schemeClr val="tx1">
                    <a:lumMod val="65000"/>
                    <a:lumOff val="35000"/>
                  </a:schemeClr>
                </a:solidFill>
                <a:latin typeface="Gotham HTF Light" pitchFamily="50" charset="0"/>
              </a:rPr>
              <a:t>()” nas subclasses e na superclasse que deverá retornar uma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com o conteúdo de todos os atributos relacionados. Essa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 deverá estar em letras maiúsculas.</a:t>
            </a:r>
          </a:p>
          <a:p>
            <a:pPr marL="914400" lvl="2" indent="0">
              <a:lnSpc>
                <a:spcPct val="150000"/>
              </a:lnSpc>
              <a:buClr>
                <a:srgbClr val="ED145B"/>
              </a:buClr>
              <a:buSzPct val="80000"/>
              <a:buNone/>
              <a:defRPr/>
            </a:pPr>
            <a:endParaRPr lang="pt-BR" sz="1050" dirty="0">
              <a:solidFill>
                <a:srgbClr val="ED145B"/>
              </a:solidFill>
              <a:latin typeface="Gotham HTF Light" pitchFamily="50" charset="0"/>
            </a:endParaRPr>
          </a:p>
          <a:p>
            <a:pPr marL="914400" lvl="2" indent="0">
              <a:lnSpc>
                <a:spcPct val="150000"/>
              </a:lnSpc>
              <a:buClr>
                <a:srgbClr val="ED145B"/>
              </a:buClr>
              <a:buSzPct val="80000"/>
              <a:buNone/>
              <a:defRPr/>
            </a:pPr>
            <a:r>
              <a:rPr lang="pt-BR" sz="1050" dirty="0">
                <a:solidFill>
                  <a:srgbClr val="ED145B"/>
                </a:solidFill>
                <a:latin typeface="Gotham HTF Light" pitchFamily="50" charset="0"/>
              </a:rPr>
              <a:t>4.2) </a:t>
            </a:r>
            <a:r>
              <a:rPr lang="pt-BR" sz="1050" dirty="0">
                <a:solidFill>
                  <a:schemeClr val="tx1">
                    <a:lumMod val="65000"/>
                    <a:lumOff val="35000"/>
                  </a:schemeClr>
                </a:solidFill>
                <a:latin typeface="Gotham HTF Light" pitchFamily="50" charset="0"/>
              </a:rPr>
              <a:t>Acrescente na superclasse um atributo de referência, montando a classe para ele.</a:t>
            </a:r>
          </a:p>
          <a:p>
            <a:pPr marL="914400" lvl="2" indent="0">
              <a:lnSpc>
                <a:spcPct val="150000"/>
              </a:lnSpc>
              <a:buClr>
                <a:srgbClr val="ED145B"/>
              </a:buClr>
              <a:buSzPct val="80000"/>
              <a:buNone/>
              <a:defRPr/>
            </a:pPr>
            <a:endParaRPr lang="pt-BR" sz="1050" dirty="0">
              <a:solidFill>
                <a:srgbClr val="ED145B"/>
              </a:solidFill>
              <a:latin typeface="Gotham HTF Light" pitchFamily="50" charset="0"/>
            </a:endParaRPr>
          </a:p>
          <a:p>
            <a:pPr marL="914400" lvl="2" indent="0">
              <a:lnSpc>
                <a:spcPct val="150000"/>
              </a:lnSpc>
              <a:buClr>
                <a:srgbClr val="ED145B"/>
              </a:buClr>
              <a:buSzPct val="80000"/>
              <a:buNone/>
              <a:defRPr/>
            </a:pPr>
            <a:r>
              <a:rPr lang="pt-BR" sz="1050" dirty="0">
                <a:solidFill>
                  <a:srgbClr val="ED145B"/>
                </a:solidFill>
                <a:latin typeface="Gotham HTF Light" pitchFamily="50" charset="0"/>
              </a:rPr>
              <a:t>4.3) </a:t>
            </a:r>
            <a:r>
              <a:rPr lang="pt-BR" sz="1050" dirty="0">
                <a:solidFill>
                  <a:schemeClr val="tx1">
                    <a:lumMod val="65000"/>
                    <a:lumOff val="35000"/>
                  </a:schemeClr>
                </a:solidFill>
                <a:latin typeface="Gotham HTF Light" pitchFamily="50" charset="0"/>
              </a:rPr>
              <a:t>Crie uma classe de Teste, instanciando um dos objetos da subclasse e preencha todos os atributos, exibindo-os no final pelo método “</a:t>
            </a:r>
            <a:r>
              <a:rPr lang="pt-BR" sz="1050" dirty="0" err="1">
                <a:solidFill>
                  <a:schemeClr val="tx1">
                    <a:lumMod val="65000"/>
                    <a:lumOff val="35000"/>
                  </a:schemeClr>
                </a:solidFill>
                <a:latin typeface="Gotham HTF Light" pitchFamily="50" charset="0"/>
              </a:rPr>
              <a:t>exibirTudo</a:t>
            </a:r>
            <a:r>
              <a:rPr lang="pt-BR" sz="1050" dirty="0">
                <a:solidFill>
                  <a:schemeClr val="tx1">
                    <a:lumMod val="65000"/>
                    <a:lumOff val="35000"/>
                  </a:schemeClr>
                </a:solidFill>
                <a:latin typeface="Gotham HTF Light" pitchFamily="50" charset="0"/>
              </a:rPr>
              <a:t>()”.</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9042070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6FB834F2-AEE4-4EAD-8CC0-5E556053056F}"/>
              </a:ext>
            </a:extLst>
          </p:cNvPr>
          <p:cNvSpPr txBox="1">
            <a:spLocks/>
          </p:cNvSpPr>
          <p:nvPr/>
        </p:nvSpPr>
        <p:spPr>
          <a:xfrm>
            <a:off x="56522" y="1217496"/>
            <a:ext cx="7489116" cy="34596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0">
              <a:lnSpc>
                <a:spcPct val="150000"/>
              </a:lnSpc>
              <a:buClr>
                <a:srgbClr val="ED145B"/>
              </a:buClr>
              <a:buSzPct val="80000"/>
              <a:buNone/>
              <a:defRPr/>
            </a:pPr>
            <a:r>
              <a:rPr lang="pt-BR" sz="1200" dirty="0">
                <a:solidFill>
                  <a:srgbClr val="ED145B"/>
                </a:solidFill>
                <a:latin typeface="Gotham HTF Light" pitchFamily="50" charset="0"/>
              </a:rPr>
              <a:t>5) </a:t>
            </a:r>
            <a:r>
              <a:rPr lang="pt-BR" sz="1050" dirty="0">
                <a:solidFill>
                  <a:schemeClr val="tx1">
                    <a:lumMod val="65000"/>
                    <a:lumOff val="35000"/>
                  </a:schemeClr>
                </a:solidFill>
                <a:latin typeface="Gotham HTF Light" pitchFamily="50" charset="0"/>
              </a:rPr>
              <a:t>Crie um projeto chamado “</a:t>
            </a:r>
            <a:r>
              <a:rPr lang="pt-BR" sz="1050" dirty="0" err="1">
                <a:solidFill>
                  <a:schemeClr val="tx1">
                    <a:lumMod val="65000"/>
                    <a:lumOff val="35000"/>
                  </a:schemeClr>
                </a:solidFill>
                <a:latin typeface="Gotham HTF Light" pitchFamily="50" charset="0"/>
              </a:rPr>
              <a:t>VendaDePassagens</a:t>
            </a:r>
            <a:r>
              <a:rPr lang="pt-BR" sz="1050" dirty="0">
                <a:solidFill>
                  <a:schemeClr val="tx1">
                    <a:lumMod val="65000"/>
                    <a:lumOff val="35000"/>
                  </a:schemeClr>
                </a:solidFill>
                <a:latin typeface="Gotham HTF Light" pitchFamily="50" charset="0"/>
              </a:rPr>
              <a:t>”, com as classes </a:t>
            </a:r>
            <a:r>
              <a:rPr lang="pt-BR" sz="1050" dirty="0" err="1">
                <a:solidFill>
                  <a:schemeClr val="tx1">
                    <a:lumMod val="65000"/>
                    <a:lumOff val="35000"/>
                  </a:schemeClr>
                </a:solidFill>
                <a:latin typeface="Gotham HTF Light" pitchFamily="50" charset="0"/>
              </a:rPr>
              <a:t>Beans</a:t>
            </a:r>
            <a:r>
              <a:rPr lang="pt-BR" sz="1050" dirty="0">
                <a:solidFill>
                  <a:schemeClr val="tx1">
                    <a:lumMod val="65000"/>
                    <a:lumOff val="35000"/>
                  </a:schemeClr>
                </a:solidFill>
                <a:latin typeface="Gotham HTF Light" pitchFamily="50" charset="0"/>
              </a:rPr>
              <a:t> para: Passageiro, Voo, Escala e Passagem. </a:t>
            </a:r>
          </a:p>
          <a:p>
            <a:pPr marL="914400" lvl="2"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Utilize o seu conhecimento baseado no senso comum, e abstraia os atributos e se fizer necessário acrescente também mais classes. Tente acrescentar um caso de herança.</a:t>
            </a:r>
          </a:p>
          <a:p>
            <a:pPr marL="914400" lvl="2" indent="0">
              <a:lnSpc>
                <a:spcPct val="150000"/>
              </a:lnSpc>
              <a:buClr>
                <a:srgbClr val="ED145B"/>
              </a:buClr>
              <a:buSzPct val="80000"/>
              <a:buNone/>
              <a:defRPr/>
            </a:pPr>
            <a:r>
              <a:rPr lang="pt-BR" sz="1050" dirty="0">
                <a:solidFill>
                  <a:schemeClr val="tx1">
                    <a:lumMod val="65000"/>
                    <a:lumOff val="35000"/>
                  </a:schemeClr>
                </a:solidFill>
                <a:latin typeface="Gotham HTF Light" pitchFamily="50" charset="0"/>
              </a:rPr>
              <a:t>Crie a classe de teste e instancie uma passagem preenchendo os atributos em tempo de execução. O que for do tipo Data, defina a princípio como </a:t>
            </a:r>
            <a:r>
              <a:rPr lang="pt-BR" sz="1050" dirty="0" err="1">
                <a:solidFill>
                  <a:schemeClr val="tx1">
                    <a:lumMod val="65000"/>
                    <a:lumOff val="35000"/>
                  </a:schemeClr>
                </a:solidFill>
                <a:latin typeface="Gotham HTF Light" pitchFamily="50" charset="0"/>
              </a:rPr>
              <a:t>String</a:t>
            </a:r>
            <a:r>
              <a:rPr lang="pt-BR" sz="1050" dirty="0">
                <a:solidFill>
                  <a:schemeClr val="tx1">
                    <a:lumMod val="65000"/>
                    <a:lumOff val="35000"/>
                  </a:schemeClr>
                </a:solidFill>
                <a:latin typeface="Gotham HTF Light" pitchFamily="50" charset="0"/>
              </a:rPr>
              <a:t>.</a:t>
            </a:r>
          </a:p>
          <a:p>
            <a:pPr marL="914400" lvl="2"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352497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8264"/>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5752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
        <p:nvSpPr>
          <p:cNvPr id="8" name="TextBox 10"/>
          <p:cNvSpPr txBox="1"/>
          <p:nvPr/>
        </p:nvSpPr>
        <p:spPr>
          <a:xfrm>
            <a:off x="4471042" y="1014377"/>
            <a:ext cx="4076864" cy="3521349"/>
          </a:xfrm>
          <a:prstGeom prst="rect">
            <a:avLst/>
          </a:prstGeom>
          <a:noFill/>
        </p:spPr>
        <p:txBody>
          <a:bodyPr wrap="square" rtlCol="0">
            <a:spAutoFit/>
          </a:bodyPr>
          <a:lstStyle/>
          <a:p>
            <a:pPr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Modificador de Acesso</a:t>
            </a: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http://docs.oracle.com/javase/tutorial/java/javaOO/accesscontrol.html</a:t>
            </a:r>
            <a:endParaRPr lang="pt-BR" sz="1000" dirty="0">
              <a:solidFill>
                <a:srgbClr val="ED145B"/>
              </a:solidFill>
              <a:latin typeface="Gotham HTF Light" pitchFamily="50" charset="0"/>
            </a:endParaRPr>
          </a:p>
          <a:p>
            <a:pPr lvl="1" algn="just">
              <a:lnSpc>
                <a:spcPct val="150000"/>
              </a:lnSpc>
            </a:pPr>
            <a:endParaRPr lang="pt-BR" sz="1000" dirty="0">
              <a:solidFill>
                <a:srgbClr val="ED145B"/>
              </a:solidFill>
              <a:latin typeface="Gotham HTF Light" pitchFamily="50" charset="0"/>
            </a:endParaRP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http://www.uni-bonn.de/~manfear/javaprotection.php</a:t>
            </a:r>
            <a:endParaRPr lang="pt-BR" sz="1000" dirty="0">
              <a:solidFill>
                <a:srgbClr val="ED145B"/>
              </a:solidFill>
              <a:latin typeface="Gotham HTF Light" pitchFamily="50" charset="0"/>
            </a:endParaRPr>
          </a:p>
          <a:p>
            <a:pPr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Herança</a:t>
            </a:r>
          </a:p>
          <a:p>
            <a:pPr lvl="1" algn="just">
              <a:lnSpc>
                <a:spcPct val="150000"/>
              </a:lnSpc>
            </a:pPr>
            <a:r>
              <a:rPr lang="pt-BR" sz="1000" dirty="0">
                <a:solidFill>
                  <a:srgbClr val="ED145B"/>
                </a:solidFill>
                <a:latin typeface="Gotham HTF Light" pitchFamily="50" charset="0"/>
                <a:hlinkClick r:id="rId6">
                  <a:extLst>
                    <a:ext uri="{A12FA001-AC4F-418D-AE19-62706E023703}">
                      <ahyp:hlinkClr xmlns:ahyp="http://schemas.microsoft.com/office/drawing/2018/hyperlinkcolor" val="tx"/>
                    </a:ext>
                  </a:extLst>
                </a:hlinkClick>
              </a:rPr>
              <a:t>http://docs.oracle.com/javase/tutorial/java/IandI/subclasses.html</a:t>
            </a:r>
            <a:endParaRPr lang="pt-BR" sz="1000" dirty="0">
              <a:solidFill>
                <a:srgbClr val="ED145B"/>
              </a:solidFill>
              <a:latin typeface="Gotham HTF Light" pitchFamily="50" charset="0"/>
            </a:endParaRPr>
          </a:p>
          <a:p>
            <a:pPr lvl="1" algn="just">
              <a:lnSpc>
                <a:spcPct val="150000"/>
              </a:lnSpc>
            </a:pPr>
            <a:endParaRPr lang="pt-BR" sz="1000" dirty="0">
              <a:latin typeface="Gotham HTF Light" pitchFamily="50" charset="0"/>
            </a:endParaRPr>
          </a:p>
          <a:p>
            <a:pPr algn="just">
              <a:lnSpc>
                <a:spcPct val="150000"/>
              </a:lnSpc>
            </a:pPr>
            <a:r>
              <a:rPr lang="pt-BR" sz="1000" dirty="0">
                <a:solidFill>
                  <a:srgbClr val="ED145B"/>
                </a:solidFill>
                <a:latin typeface="Gotham HTF Medium" pitchFamily="50" charset="0"/>
              </a:rPr>
              <a:t>Java: Como Programar, 8º Edição</a:t>
            </a:r>
          </a:p>
          <a:p>
            <a:pPr lvl="1" algn="just">
              <a:lnSpc>
                <a:spcPct val="150000"/>
              </a:lnSpc>
            </a:pPr>
            <a:r>
              <a:rPr lang="pt-BR" sz="1000" dirty="0">
                <a:solidFill>
                  <a:schemeClr val="tx1">
                    <a:lumMod val="65000"/>
                    <a:lumOff val="35000"/>
                  </a:schemeClr>
                </a:solidFill>
                <a:latin typeface="Gotham HTF Light" pitchFamily="50" charset="0"/>
              </a:rPr>
              <a:t>Capítulo 9 – Programação Orientada a Objetos: Herança</a:t>
            </a:r>
          </a:p>
          <a:p>
            <a:pPr lvl="1" algn="just">
              <a:lnSpc>
                <a:spcPct val="150000"/>
              </a:lnSpc>
            </a:pPr>
            <a:endParaRPr lang="pt-BR" sz="10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2913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a:spLocks noChangeArrowheads="1"/>
          </p:cNvSpPr>
          <p:nvPr/>
        </p:nvSpPr>
        <p:spPr bwMode="auto">
          <a:xfrm>
            <a:off x="2228646" y="3996024"/>
            <a:ext cx="4686710" cy="553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lnSpc>
                <a:spcPct val="150000"/>
              </a:lnSpc>
            </a:pPr>
            <a:r>
              <a:rPr lang="en-US" sz="700" dirty="0">
                <a:solidFill>
                  <a:schemeClr val="tx1">
                    <a:lumMod val="65000"/>
                    <a:lumOff val="35000"/>
                  </a:schemeClr>
                </a:solidFill>
                <a:latin typeface="Gotham HTF Light" pitchFamily="50" charset="0"/>
                <a:cs typeface="Roboto Light"/>
              </a:rPr>
              <a:t>Copyright </a:t>
            </a:r>
            <a:r>
              <a:rPr lang="de-DE" sz="700" dirty="0">
                <a:solidFill>
                  <a:schemeClr val="tx1">
                    <a:lumMod val="65000"/>
                    <a:lumOff val="35000"/>
                  </a:schemeClr>
                </a:solidFill>
                <a:latin typeface="Gotham HTF Light" pitchFamily="50" charset="0"/>
                <a:cs typeface="Roboto Light"/>
              </a:rPr>
              <a:t>© </a:t>
            </a:r>
            <a:r>
              <a:rPr lang="en-US" sz="700" dirty="0">
                <a:solidFill>
                  <a:schemeClr val="tx1">
                    <a:lumMod val="65000"/>
                    <a:lumOff val="35000"/>
                  </a:schemeClr>
                </a:solidFill>
                <a:latin typeface="Gotham HTF Light" pitchFamily="50" charset="0"/>
                <a:cs typeface="Roboto Light"/>
              </a:rPr>
              <a:t>2020 | Professor (a) </a:t>
            </a:r>
            <a:r>
              <a:rPr lang="pt-BR" sz="700" dirty="0">
                <a:solidFill>
                  <a:schemeClr val="tx1">
                    <a:lumMod val="65000"/>
                    <a:lumOff val="35000"/>
                  </a:schemeClr>
                </a:solidFill>
                <a:latin typeface="Gotham HTF Light" pitchFamily="50" charset="0"/>
                <a:cs typeface="Roboto Light"/>
              </a:rPr>
              <a:t>Prof. Humberto Delgado de Sousa</a:t>
            </a:r>
          </a:p>
          <a:p>
            <a:pPr algn="ctr">
              <a:lnSpc>
                <a:spcPct val="150000"/>
              </a:lnSpc>
            </a:pPr>
            <a:r>
              <a:rPr lang="en-US" sz="700" dirty="0" err="1">
                <a:solidFill>
                  <a:schemeClr val="tx1">
                    <a:lumMod val="65000"/>
                    <a:lumOff val="35000"/>
                  </a:schemeClr>
                </a:solidFill>
                <a:latin typeface="Gotham HTF Light" pitchFamily="50" charset="0"/>
                <a:cs typeface="Roboto Light"/>
              </a:rPr>
              <a:t>Todos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direitos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reservados</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Reprodução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ou</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divulgação</a:t>
            </a:r>
            <a:r>
              <a:rPr lang="en-US" sz="700" dirty="0">
                <a:solidFill>
                  <a:schemeClr val="tx1">
                    <a:lumMod val="65000"/>
                    <a:lumOff val="35000"/>
                  </a:schemeClr>
                </a:solidFill>
                <a:latin typeface="Gotham HTF Light" pitchFamily="50" charset="0"/>
                <a:cs typeface="Roboto Light"/>
              </a:rPr>
              <a:t> total </a:t>
            </a:r>
            <a:r>
              <a:rPr lang="en-US" sz="700" dirty="0" err="1">
                <a:solidFill>
                  <a:schemeClr val="tx1">
                    <a:lumMod val="65000"/>
                    <a:lumOff val="35000"/>
                  </a:schemeClr>
                </a:solidFill>
                <a:latin typeface="Gotham HTF Light" pitchFamily="50" charset="0"/>
                <a:cs typeface="Roboto Light"/>
              </a:rPr>
              <a:t>ou</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parcial</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deste</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documento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é</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expressamente</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proibido</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sem</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consentimento</a:t>
            </a:r>
            <a:r>
              <a:rPr lang="en-US" sz="700" dirty="0">
                <a:solidFill>
                  <a:schemeClr val="tx1">
                    <a:lumMod val="65000"/>
                    <a:lumOff val="35000"/>
                  </a:schemeClr>
                </a:solidFill>
                <a:latin typeface="Gotham HTF Light" pitchFamily="50" charset="0"/>
                <a:cs typeface="Roboto Light"/>
              </a:rPr>
              <a:t> formal, </a:t>
            </a:r>
            <a:r>
              <a:rPr lang="en-US" sz="700" dirty="0" err="1">
                <a:solidFill>
                  <a:schemeClr val="tx1">
                    <a:lumMod val="65000"/>
                    <a:lumOff val="35000"/>
                  </a:schemeClr>
                </a:solidFill>
                <a:latin typeface="Gotham HTF Light" pitchFamily="50" charset="0"/>
                <a:cs typeface="Roboto Light"/>
              </a:rPr>
              <a:t>por</a:t>
            </a:r>
            <a:r>
              <a:rPr lang="en-US" sz="700" dirty="0">
                <a:solidFill>
                  <a:schemeClr val="tx1">
                    <a:lumMod val="65000"/>
                    <a:lumOff val="35000"/>
                  </a:schemeClr>
                </a:solidFill>
                <a:latin typeface="Gotham HTF Light" pitchFamily="50" charset="0"/>
                <a:cs typeface="Roboto Light"/>
              </a:rPr>
              <a:t> </a:t>
            </a:r>
            <a:r>
              <a:rPr lang="en-US" sz="700" dirty="0" err="1">
                <a:solidFill>
                  <a:schemeClr val="tx1">
                    <a:lumMod val="65000"/>
                    <a:lumOff val="35000"/>
                  </a:schemeClr>
                </a:solidFill>
                <a:latin typeface="Gotham HTF Light" pitchFamily="50" charset="0"/>
                <a:cs typeface="Roboto Light"/>
              </a:rPr>
              <a:t>escrito</a:t>
            </a:r>
            <a:r>
              <a:rPr lang="en-US" sz="700" dirty="0">
                <a:solidFill>
                  <a:schemeClr val="tx1">
                    <a:lumMod val="65000"/>
                    <a:lumOff val="35000"/>
                  </a:schemeClr>
                </a:solidFill>
                <a:latin typeface="Gotham HTF Light" pitchFamily="50" charset="0"/>
                <a:cs typeface="Roboto Light"/>
              </a:rPr>
              <a:t>, do professor/</a:t>
            </a:r>
            <a:r>
              <a:rPr lang="en-US" sz="700" dirty="0" err="1">
                <a:solidFill>
                  <a:schemeClr val="tx1">
                    <a:lumMod val="65000"/>
                    <a:lumOff val="35000"/>
                  </a:schemeClr>
                </a:solidFill>
                <a:latin typeface="Gotham HTF Light" pitchFamily="50" charset="0"/>
                <a:cs typeface="Roboto Light"/>
              </a:rPr>
              <a:t>autor</a:t>
            </a:r>
            <a:r>
              <a:rPr lang="en-US" sz="700" dirty="0">
                <a:solidFill>
                  <a:schemeClr val="tx1">
                    <a:lumMod val="65000"/>
                    <a:lumOff val="35000"/>
                  </a:schemeClr>
                </a:solidFill>
                <a:latin typeface="Gotham HTF Light" pitchFamily="50" charset="0"/>
                <a:cs typeface="Roboto Light"/>
              </a:rPr>
              <a:t>.</a:t>
            </a:r>
          </a:p>
        </p:txBody>
      </p:sp>
      <p:sp>
        <p:nvSpPr>
          <p:cNvPr id="28" name="CaixaDeTexto 7"/>
          <p:cNvSpPr txBox="1">
            <a:spLocks noChangeArrowheads="1"/>
          </p:cNvSpPr>
          <p:nvPr/>
        </p:nvSpPr>
        <p:spPr bwMode="auto">
          <a:xfrm>
            <a:off x="3804366" y="2532886"/>
            <a:ext cx="271745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charset="0"/>
                <a:ea typeface="ＭＳ Ｐゴシック" charset="0"/>
                <a:cs typeface="Arial" charset="0"/>
              </a:defRPr>
            </a:lvl1pPr>
            <a:lvl2pPr>
              <a:defRPr sz="2800">
                <a:solidFill>
                  <a:schemeClr val="tx1"/>
                </a:solidFill>
                <a:latin typeface="Arial" charset="0"/>
                <a:ea typeface="Arial" charset="0"/>
                <a:cs typeface="Arial" charset="0"/>
              </a:defRPr>
            </a:lvl2pPr>
            <a:lvl3pPr>
              <a:defRPr sz="2400">
                <a:solidFill>
                  <a:schemeClr val="tx1"/>
                </a:solidFill>
                <a:latin typeface="Arial" charset="0"/>
                <a:ea typeface="Arial" charset="0"/>
                <a:cs typeface="Arial" charset="0"/>
              </a:defRPr>
            </a:lvl3pPr>
            <a:lvl4pPr>
              <a:defRPr sz="2000">
                <a:solidFill>
                  <a:schemeClr val="tx1"/>
                </a:solidFill>
                <a:latin typeface="Arial" charset="0"/>
                <a:ea typeface="Arial" charset="0"/>
                <a:cs typeface="Arial" charset="0"/>
              </a:defRPr>
            </a:lvl4pPr>
            <a:lvl5pPr>
              <a:defRPr sz="2000">
                <a:solidFill>
                  <a:schemeClr val="tx1"/>
                </a:solidFill>
                <a:latin typeface="Arial" charset="0"/>
                <a:ea typeface="Arial" charset="0"/>
                <a:cs typeface="Arial" charset="0"/>
              </a:defRPr>
            </a:lvl5pPr>
            <a:lvl6pPr eaLnBrk="0" fontAlgn="base" hangingPunct="0">
              <a:spcAft>
                <a:spcPct val="0"/>
              </a:spcAft>
              <a:buFont typeface="Arial" charset="0"/>
              <a:buChar char="»"/>
              <a:defRPr sz="2000">
                <a:solidFill>
                  <a:schemeClr val="tx1"/>
                </a:solidFill>
                <a:latin typeface="Arial" charset="0"/>
                <a:ea typeface="Arial" charset="0"/>
                <a:cs typeface="Arial" charset="0"/>
              </a:defRPr>
            </a:lvl6pPr>
            <a:lvl7pPr eaLnBrk="0" fontAlgn="base" hangingPunct="0">
              <a:spcAft>
                <a:spcPct val="0"/>
              </a:spcAft>
              <a:buFont typeface="Arial" charset="0"/>
              <a:buChar char="»"/>
              <a:defRPr sz="2000">
                <a:solidFill>
                  <a:schemeClr val="tx1"/>
                </a:solidFill>
                <a:latin typeface="Arial" charset="0"/>
                <a:ea typeface="Arial" charset="0"/>
                <a:cs typeface="Arial" charset="0"/>
              </a:defRPr>
            </a:lvl7pPr>
            <a:lvl8pPr eaLnBrk="0" fontAlgn="base" hangingPunct="0">
              <a:spcAft>
                <a:spcPct val="0"/>
              </a:spcAft>
              <a:buFont typeface="Arial" charset="0"/>
              <a:buChar char="»"/>
              <a:defRPr sz="2000">
                <a:solidFill>
                  <a:schemeClr val="tx1"/>
                </a:solidFill>
                <a:latin typeface="Arial" charset="0"/>
                <a:ea typeface="Arial" charset="0"/>
                <a:cs typeface="Arial" charset="0"/>
              </a:defRPr>
            </a:lvl8pPr>
            <a:lvl9pPr eaLnBrk="0" fontAlgn="base" hangingPunct="0">
              <a:spcAft>
                <a:spcPct val="0"/>
              </a:spcAft>
              <a:buFont typeface="Arial" charset="0"/>
              <a:buChar char="»"/>
              <a:defRPr sz="2000">
                <a:solidFill>
                  <a:schemeClr val="tx1"/>
                </a:solidFill>
                <a:latin typeface="Arial" charset="0"/>
                <a:ea typeface="Arial" charset="0"/>
                <a:cs typeface="Arial" charset="0"/>
              </a:defRPr>
            </a:lvl9pPr>
          </a:lstStyle>
          <a:p>
            <a:r>
              <a:rPr lang="pt-BR" sz="1100" dirty="0">
                <a:solidFill>
                  <a:schemeClr val="tx1">
                    <a:lumMod val="65000"/>
                    <a:lumOff val="35000"/>
                  </a:schemeClr>
                </a:solidFill>
                <a:latin typeface="Gotham HTF Light" pitchFamily="50" charset="0"/>
                <a:cs typeface="Gotham HTF Book" charset="0"/>
              </a:rPr>
              <a:t>professorhumbertodelgado@gmail.com</a:t>
            </a:r>
          </a:p>
        </p:txBody>
      </p:sp>
      <p:sp>
        <p:nvSpPr>
          <p:cNvPr id="33" name="TextBox 32"/>
          <p:cNvSpPr txBox="1"/>
          <p:nvPr/>
        </p:nvSpPr>
        <p:spPr>
          <a:xfrm>
            <a:off x="2161309" y="1638198"/>
            <a:ext cx="4821384" cy="630942"/>
          </a:xfrm>
          <a:prstGeom prst="rect">
            <a:avLst/>
          </a:prstGeom>
          <a:noFill/>
        </p:spPr>
        <p:txBody>
          <a:bodyPr wrap="square" rtlCol="0">
            <a:spAutoFit/>
          </a:bodyPr>
          <a:lstStyle/>
          <a:p>
            <a:pPr algn="ctr"/>
            <a:r>
              <a:rPr lang="en-US" sz="3500" dirty="0">
                <a:solidFill>
                  <a:srgbClr val="ED145B"/>
                </a:solidFill>
                <a:latin typeface="Gotham HTF Medium" pitchFamily="50" charset="0"/>
                <a:cs typeface="Gotham HTF Light"/>
              </a:rPr>
              <a:t>OBRIGADO</a:t>
            </a:r>
          </a:p>
        </p:txBody>
      </p:sp>
      <p:pic>
        <p:nvPicPr>
          <p:cNvPr id="13" name="Picture 22">
            <a:extLst>
              <a:ext uri="{FF2B5EF4-FFF2-40B4-BE49-F238E27FC236}">
                <a16:creationId xmlns:a16="http://schemas.microsoft.com/office/drawing/2014/main" id="{218783DD-5EA4-47B1-9A63-A5DE0462340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497645" y="2580336"/>
            <a:ext cx="268759" cy="199612"/>
          </a:xfrm>
          <a:prstGeom prst="rect">
            <a:avLst/>
          </a:prstGeom>
        </p:spPr>
      </p:pic>
    </p:spTree>
    <p:extLst>
      <p:ext uri="{BB962C8B-B14F-4D97-AF65-F5344CB8AC3E}">
        <p14:creationId xmlns:p14="http://schemas.microsoft.com/office/powerpoint/2010/main" val="16882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Light"/>
              </a:rPr>
              <a:t>UM ATRIBUTO?</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870370" cy="103135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Um atributo é o nome que se dá à propriedade de uma classe</a:t>
            </a:r>
          </a:p>
          <a:p>
            <a:pPr marL="0" indent="0">
              <a:lnSpc>
                <a:spcPct val="150000"/>
              </a:lnSpc>
              <a:buFont typeface="Arial"/>
              <a:buNone/>
            </a:pPr>
            <a:endParaRPr lang="pt-BR" sz="500" dirty="0">
              <a:solidFill>
                <a:schemeClr val="tx1">
                  <a:lumMod val="65000"/>
                  <a:lumOff val="35000"/>
                </a:schemeClr>
              </a:solidFill>
              <a:latin typeface="Gotham HTF Light" pitchFamily="50" charset="0"/>
            </a:endParaRPr>
          </a:p>
          <a:p>
            <a:pPr>
              <a:lnSpc>
                <a:spcPct val="150000"/>
              </a:lnSpc>
              <a:buClr>
                <a:srgbClr val="ED145B"/>
              </a:buClr>
            </a:pPr>
            <a:r>
              <a:rPr lang="pt-BR" sz="1200" dirty="0">
                <a:solidFill>
                  <a:schemeClr val="tx1">
                    <a:lumMod val="65000"/>
                    <a:lumOff val="35000"/>
                  </a:schemeClr>
                </a:solidFill>
                <a:latin typeface="Gotham HTF Light" pitchFamily="50" charset="0"/>
              </a:rPr>
              <a:t>O atributo descreve o tipo de valores que a propriedade possui</a:t>
            </a:r>
          </a:p>
          <a:p>
            <a:pPr lvl="1">
              <a:lnSpc>
                <a:spcPct val="150000"/>
              </a:lnSpc>
              <a:buClr>
                <a:srgbClr val="ED145B"/>
              </a:buClr>
              <a:buSzPct val="80000"/>
              <a:buFont typeface="Courier New" panose="02070309020205020404" pitchFamily="49" charset="0"/>
              <a:buChar char="o"/>
            </a:pPr>
            <a:r>
              <a:rPr lang="pt-BR" sz="1200" dirty="0">
                <a:solidFill>
                  <a:schemeClr val="tx1">
                    <a:lumMod val="65000"/>
                    <a:lumOff val="35000"/>
                  </a:schemeClr>
                </a:solidFill>
                <a:latin typeface="Gotham HTF Light" pitchFamily="50" charset="0"/>
              </a:rPr>
              <a:t>Uma classe pode ter qualquer número de atributos ou nenhum atributo</a:t>
            </a:r>
          </a:p>
          <a:p>
            <a:pPr marL="0" indent="0">
              <a:lnSpc>
                <a:spcPct val="150000"/>
              </a:lnSpc>
              <a:buFont typeface="Wingdings" pitchFamily="2" charset="2"/>
              <a:buNone/>
              <a:defRPr/>
            </a:pPr>
            <a:endParaRPr lang="pt-BR" sz="1200" dirty="0" err="1">
              <a:solidFill>
                <a:schemeClr val="tx1">
                  <a:lumMod val="65000"/>
                  <a:lumOff val="35000"/>
                </a:schemeClr>
              </a:solidFill>
              <a:latin typeface="Gotham HTF Light" pitchFamily="50" charset="0"/>
            </a:endParaRPr>
          </a:p>
        </p:txBody>
      </p:sp>
      <p:pic>
        <p:nvPicPr>
          <p:cNvPr id="18" name="Picture 3">
            <a:extLst>
              <a:ext uri="{FF2B5EF4-FFF2-40B4-BE49-F238E27FC236}">
                <a16:creationId xmlns:a16="http://schemas.microsoft.com/office/drawing/2014/main" id="{94F11EE0-C29D-44A6-A15E-4E99C05622DE}"/>
              </a:ext>
            </a:extLst>
          </p:cNvPr>
          <p:cNvPicPr>
            <a:picLocks noChangeAspect="1" noChangeArrowheads="1"/>
          </p:cNvPicPr>
          <p:nvPr/>
        </p:nvPicPr>
        <p:blipFill>
          <a:blip r:embed="rId3"/>
          <a:srcRect/>
          <a:stretch>
            <a:fillRect/>
          </a:stretch>
        </p:blipFill>
        <p:spPr bwMode="auto">
          <a:xfrm>
            <a:off x="1229647" y="2445891"/>
            <a:ext cx="2450076" cy="2236720"/>
          </a:xfrm>
          <a:prstGeom prst="rect">
            <a:avLst/>
          </a:prstGeom>
          <a:noFill/>
          <a:ln w="9525">
            <a:noFill/>
            <a:miter lim="800000"/>
            <a:headEnd/>
            <a:tailEnd/>
          </a:ln>
        </p:spPr>
      </p:pic>
      <p:cxnSp>
        <p:nvCxnSpPr>
          <p:cNvPr id="21" name="Conector de seta reta 17">
            <a:extLst>
              <a:ext uri="{FF2B5EF4-FFF2-40B4-BE49-F238E27FC236}">
                <a16:creationId xmlns:a16="http://schemas.microsoft.com/office/drawing/2014/main" id="{471DB277-9407-474D-BF02-194BCE164169}"/>
              </a:ext>
            </a:extLst>
          </p:cNvPr>
          <p:cNvCxnSpPr/>
          <p:nvPr/>
        </p:nvCxnSpPr>
        <p:spPr bwMode="auto">
          <a:xfrm>
            <a:off x="3314446" y="3371036"/>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22" name="Retângulo de cantos arredondados 20">
            <a:extLst>
              <a:ext uri="{FF2B5EF4-FFF2-40B4-BE49-F238E27FC236}">
                <a16:creationId xmlns:a16="http://schemas.microsoft.com/office/drawing/2014/main" id="{93D72C1B-C2A7-4E7C-BC33-E12EC9E95C57}"/>
              </a:ext>
            </a:extLst>
          </p:cNvPr>
          <p:cNvSpPr/>
          <p:nvPr/>
        </p:nvSpPr>
        <p:spPr bwMode="auto">
          <a:xfrm>
            <a:off x="5068453" y="3175622"/>
            <a:ext cx="1448486"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Atributos</a:t>
            </a:r>
          </a:p>
        </p:txBody>
      </p:sp>
    </p:spTree>
    <p:extLst>
      <p:ext uri="{BB962C8B-B14F-4D97-AF65-F5344CB8AC3E}">
        <p14:creationId xmlns:p14="http://schemas.microsoft.com/office/powerpoint/2010/main" val="408230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TIPO </a:t>
            </a:r>
            <a:r>
              <a:rPr lang="pt-BR" dirty="0">
                <a:solidFill>
                  <a:srgbClr val="ED145B"/>
                </a:solidFill>
                <a:latin typeface="Gotham HTF" pitchFamily="50" charset="0"/>
                <a:cs typeface="Gotham HTF Bold"/>
              </a:rPr>
              <a:t>DE ATRIBUTO</a:t>
            </a:r>
            <a:endParaRPr lang="pt-BR" dirty="0">
              <a:solidFill>
                <a:srgbClr val="ED145B"/>
              </a:solidFill>
              <a:latin typeface="Gotham HTF" pitchFamily="50" charset="0"/>
              <a:cs typeface="Gotham HTF Light"/>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191711"/>
            <a:ext cx="2937173" cy="289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903" y="1227441"/>
            <a:ext cx="2864559" cy="281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ector de seta reta 21"/>
          <p:cNvCxnSpPr/>
          <p:nvPr/>
        </p:nvCxnSpPr>
        <p:spPr bwMode="auto">
          <a:xfrm flipH="1">
            <a:off x="2840180" y="2634757"/>
            <a:ext cx="2489058" cy="12544"/>
          </a:xfrm>
          <a:prstGeom prst="straightConnector1">
            <a:avLst/>
          </a:prstGeom>
          <a:ln w="57150">
            <a:solidFill>
              <a:srgbClr val="ED145B"/>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7" name="Texto Explicativo 1 6"/>
          <p:cNvSpPr/>
          <p:nvPr/>
        </p:nvSpPr>
        <p:spPr bwMode="auto">
          <a:xfrm>
            <a:off x="3802731" y="4147223"/>
            <a:ext cx="1748984" cy="407315"/>
          </a:xfrm>
          <a:prstGeom prst="borderCallout1">
            <a:avLst>
              <a:gd name="adj1" fmla="val 46969"/>
              <a:gd name="adj2" fmla="val -731"/>
              <a:gd name="adj3" fmla="val -262365"/>
              <a:gd name="adj4" fmla="val -4626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Tipo do atributo</a:t>
            </a:r>
          </a:p>
        </p:txBody>
      </p:sp>
      <p:sp>
        <p:nvSpPr>
          <p:cNvPr id="8" name="Texto Explicativo 1 7"/>
          <p:cNvSpPr/>
          <p:nvPr/>
        </p:nvSpPr>
        <p:spPr bwMode="auto">
          <a:xfrm>
            <a:off x="1962381" y="4596085"/>
            <a:ext cx="1755596" cy="407315"/>
          </a:xfrm>
          <a:prstGeom prst="borderCallout1">
            <a:avLst>
              <a:gd name="adj1" fmla="val 18750"/>
              <a:gd name="adj2" fmla="val 61"/>
              <a:gd name="adj3" fmla="val -378497"/>
              <a:gd name="adj4" fmla="val -24332"/>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200" dirty="0">
                <a:solidFill>
                  <a:srgbClr val="797979"/>
                </a:solidFill>
                <a:latin typeface="Gotham HTF" pitchFamily="50" charset="0"/>
              </a:rPr>
              <a:t>Nome do atributo</a:t>
            </a:r>
            <a:endParaRPr kumimoji="0" lang="pt-BR" sz="1200" u="none" strike="noStrike" cap="none" normalizeH="0" baseline="0" dirty="0">
              <a:ln>
                <a:noFill/>
              </a:ln>
              <a:solidFill>
                <a:srgbClr val="797979"/>
              </a:solidFill>
              <a:effectLst/>
              <a:latin typeface="Gotham HTF" pitchFamily="50" charset="0"/>
            </a:endParaRPr>
          </a:p>
        </p:txBody>
      </p:sp>
      <p:sp>
        <p:nvSpPr>
          <p:cNvPr id="9" name="Chave esquerda 24"/>
          <p:cNvSpPr/>
          <p:nvPr/>
        </p:nvSpPr>
        <p:spPr bwMode="auto">
          <a:xfrm>
            <a:off x="5000417" y="1225211"/>
            <a:ext cx="1080120" cy="2819091"/>
          </a:xfrm>
          <a:prstGeom prst="leftBrace">
            <a:avLst>
              <a:gd name="adj1" fmla="val 8333"/>
              <a:gd name="adj2" fmla="val 50169"/>
            </a:avLst>
          </a:prstGeom>
          <a:ln w="571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latin typeface="Square721 BT" pitchFamily="34" charset="0"/>
            </a:endParaRPr>
          </a:p>
        </p:txBody>
      </p:sp>
    </p:spTree>
    <p:extLst>
      <p:ext uri="{BB962C8B-B14F-4D97-AF65-F5344CB8AC3E}">
        <p14:creationId xmlns:p14="http://schemas.microsoft.com/office/powerpoint/2010/main" val="33433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VALOR INICIAL </a:t>
            </a:r>
            <a:r>
              <a:rPr lang="pt-BR" dirty="0">
                <a:solidFill>
                  <a:srgbClr val="ED145B"/>
                </a:solidFill>
                <a:latin typeface="Gotham HTF" pitchFamily="50" charset="0"/>
                <a:cs typeface="Gotham HTF Bold"/>
              </a:rPr>
              <a:t>DE ATRIBUTO</a:t>
            </a:r>
            <a:endParaRPr lang="pt-BR" dirty="0">
              <a:solidFill>
                <a:srgbClr val="ED145B"/>
              </a:solidFill>
              <a:latin typeface="Gotham HTF" pitchFamily="50" charset="0"/>
              <a:cs typeface="Gotham HTF Light"/>
            </a:endParaRPr>
          </a:p>
        </p:txBody>
      </p:sp>
      <p:pic>
        <p:nvPicPr>
          <p:cNvPr id="10"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36051" y="1207882"/>
            <a:ext cx="3035058" cy="2733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o Explicativo 1 10"/>
          <p:cNvSpPr/>
          <p:nvPr/>
        </p:nvSpPr>
        <p:spPr bwMode="auto">
          <a:xfrm>
            <a:off x="5063061" y="2881061"/>
            <a:ext cx="2335842" cy="504056"/>
          </a:xfrm>
          <a:prstGeom prst="borderCallout1">
            <a:avLst>
              <a:gd name="adj1" fmla="val 46969"/>
              <a:gd name="adj2" fmla="val -731"/>
              <a:gd name="adj3" fmla="val -177506"/>
              <a:gd name="adj4" fmla="val -13380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Tipo do atributo</a:t>
            </a:r>
          </a:p>
        </p:txBody>
      </p:sp>
      <p:sp>
        <p:nvSpPr>
          <p:cNvPr id="12" name="Texto Explicativo 1 11"/>
          <p:cNvSpPr/>
          <p:nvPr/>
        </p:nvSpPr>
        <p:spPr bwMode="auto">
          <a:xfrm>
            <a:off x="4156621" y="3685035"/>
            <a:ext cx="2307624" cy="504056"/>
          </a:xfrm>
          <a:prstGeom prst="borderCallout1">
            <a:avLst>
              <a:gd name="adj1" fmla="val 18750"/>
              <a:gd name="adj2" fmla="val 61"/>
              <a:gd name="adj3" fmla="val -335642"/>
              <a:gd name="adj4" fmla="val -118598"/>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200" dirty="0">
                <a:solidFill>
                  <a:srgbClr val="797979"/>
                </a:solidFill>
                <a:latin typeface="Gotham HTF" pitchFamily="50" charset="0"/>
              </a:rPr>
              <a:t>Nome do atributo</a:t>
            </a:r>
            <a:endParaRPr kumimoji="0" lang="pt-BR" sz="1200" u="none" strike="noStrike" cap="none" normalizeH="0" baseline="0" dirty="0">
              <a:ln>
                <a:noFill/>
              </a:ln>
              <a:solidFill>
                <a:srgbClr val="797979"/>
              </a:solidFill>
              <a:effectLst/>
              <a:latin typeface="Gotham HTF" pitchFamily="50" charset="0"/>
            </a:endParaRPr>
          </a:p>
        </p:txBody>
      </p:sp>
      <p:sp>
        <p:nvSpPr>
          <p:cNvPr id="13" name="Texto Explicativo 1 12"/>
          <p:cNvSpPr/>
          <p:nvPr/>
        </p:nvSpPr>
        <p:spPr bwMode="auto">
          <a:xfrm>
            <a:off x="5881040" y="2073204"/>
            <a:ext cx="2448272" cy="504056"/>
          </a:xfrm>
          <a:prstGeom prst="borderCallout1">
            <a:avLst>
              <a:gd name="adj1" fmla="val 46969"/>
              <a:gd name="adj2" fmla="val -731"/>
              <a:gd name="adj3" fmla="val -28192"/>
              <a:gd name="adj4" fmla="val -13898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Valor inicial</a:t>
            </a:r>
            <a:r>
              <a:rPr kumimoji="0" lang="pt-BR" sz="1200" u="none" strike="noStrike" cap="none" normalizeH="0" dirty="0">
                <a:ln>
                  <a:noFill/>
                </a:ln>
                <a:solidFill>
                  <a:srgbClr val="797979"/>
                </a:solidFill>
                <a:effectLst/>
                <a:latin typeface="Gotham HTF" pitchFamily="50" charset="0"/>
              </a:rPr>
              <a:t> </a:t>
            </a:r>
            <a:r>
              <a:rPr kumimoji="0" lang="pt-BR" sz="1200" u="none" strike="noStrike" cap="none" normalizeH="0" baseline="0" dirty="0">
                <a:ln>
                  <a:noFill/>
                </a:ln>
                <a:solidFill>
                  <a:srgbClr val="797979"/>
                </a:solidFill>
                <a:effectLst/>
                <a:latin typeface="Gotham HTF" pitchFamily="50" charset="0"/>
              </a:rPr>
              <a:t>do atributo</a:t>
            </a:r>
          </a:p>
        </p:txBody>
      </p:sp>
    </p:spTree>
    <p:extLst>
      <p:ext uri="{BB962C8B-B14F-4D97-AF65-F5344CB8AC3E}">
        <p14:creationId xmlns:p14="http://schemas.microsoft.com/office/powerpoint/2010/main" val="205461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59">
            <a:extLst>
              <a:ext uri="{FF2B5EF4-FFF2-40B4-BE49-F238E27FC236}">
                <a16:creationId xmlns:a16="http://schemas.microsoft.com/office/drawing/2014/main" id="{467E693D-A804-400A-94F8-8317650F103A}"/>
              </a:ext>
            </a:extLst>
          </p:cNvPr>
          <p:cNvSpPr txBox="1"/>
          <p:nvPr/>
        </p:nvSpPr>
        <p:spPr>
          <a:xfrm>
            <a:off x="936052" y="555773"/>
            <a:ext cx="382565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AGENDA</a:t>
            </a:r>
            <a:endParaRPr lang="pt-BR" dirty="0">
              <a:solidFill>
                <a:srgbClr val="ED145B"/>
              </a:solidFill>
              <a:latin typeface="Gotham HTF" pitchFamily="50" charset="0"/>
              <a:cs typeface="Gotham HTF Light"/>
            </a:endParaRPr>
          </a:p>
        </p:txBody>
      </p:sp>
      <p:sp>
        <p:nvSpPr>
          <p:cNvPr id="34" name="Espaço Reservado para Conteúdo 2">
            <a:extLst>
              <a:ext uri="{FF2B5EF4-FFF2-40B4-BE49-F238E27FC236}">
                <a16:creationId xmlns:a16="http://schemas.microsoft.com/office/drawing/2014/main" id="{477017B9-E54B-481D-969B-6283CDC7D424}"/>
              </a:ext>
            </a:extLst>
          </p:cNvPr>
          <p:cNvSpPr txBox="1">
            <a:spLocks/>
          </p:cNvSpPr>
          <p:nvPr/>
        </p:nvSpPr>
        <p:spPr>
          <a:xfrm>
            <a:off x="1476631" y="1133593"/>
            <a:ext cx="4642883" cy="402099"/>
          </a:xfrm>
          <a:prstGeom prst="rect">
            <a:avLst/>
          </a:prstGeom>
        </p:spPr>
        <p:txBody>
          <a:bodyPr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50000"/>
              </a:lnSpc>
              <a:buNone/>
              <a:defRPr/>
            </a:pPr>
            <a:r>
              <a:rPr lang="pt-BR" sz="1200" dirty="0">
                <a:solidFill>
                  <a:schemeClr val="tx1">
                    <a:lumMod val="65000"/>
                    <a:lumOff val="35000"/>
                  </a:schemeClr>
                </a:solidFill>
                <a:latin typeface="Gotham HTF Light" pitchFamily="50" charset="0"/>
                <a:ea typeface="Roboto" pitchFamily="2" charset="0"/>
              </a:rPr>
              <a:t>Programação Orientada a Objetos</a:t>
            </a:r>
            <a:endPar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Roboto" pitchFamily="2" charset="0"/>
            </a:endParaRPr>
          </a:p>
        </p:txBody>
      </p:sp>
      <p:sp>
        <p:nvSpPr>
          <p:cNvPr id="36" name="Retângulo 35">
            <a:extLst>
              <a:ext uri="{FF2B5EF4-FFF2-40B4-BE49-F238E27FC236}">
                <a16:creationId xmlns:a16="http://schemas.microsoft.com/office/drawing/2014/main" id="{C2C0A5C1-5ED2-4ACE-9476-9AF13C4B0678}"/>
              </a:ext>
            </a:extLst>
          </p:cNvPr>
          <p:cNvSpPr/>
          <p:nvPr/>
        </p:nvSpPr>
        <p:spPr>
          <a:xfrm>
            <a:off x="1476630" y="1896960"/>
            <a:ext cx="5853657" cy="276999"/>
          </a:xfrm>
          <a:prstGeom prst="rect">
            <a:avLst/>
          </a:prstGeom>
        </p:spPr>
        <p:txBody>
          <a:bodyPr wrap="square" anchor="ctr">
            <a:spAutoFit/>
          </a:bodyPr>
          <a:lstStyle/>
          <a:p>
            <a:pPr lvl="0">
              <a:defRPr/>
            </a:pPr>
            <a:r>
              <a:rPr lang="pt-BR" sz="1200" dirty="0">
                <a:solidFill>
                  <a:schemeClr val="tx1">
                    <a:lumMod val="65000"/>
                    <a:lumOff val="35000"/>
                  </a:schemeClr>
                </a:solidFill>
                <a:latin typeface="Gotham HTF Light" pitchFamily="50" charset="0"/>
                <a:ea typeface="Roboto" pitchFamily="2" charset="0"/>
              </a:rPr>
              <a:t>IDE</a:t>
            </a:r>
            <a:endPar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ＭＳ Ｐゴシック" charset="0"/>
            </a:endParaRPr>
          </a:p>
        </p:txBody>
      </p:sp>
      <p:sp>
        <p:nvSpPr>
          <p:cNvPr id="37" name="Retângulo 36">
            <a:extLst>
              <a:ext uri="{FF2B5EF4-FFF2-40B4-BE49-F238E27FC236}">
                <a16:creationId xmlns:a16="http://schemas.microsoft.com/office/drawing/2014/main" id="{FC48DC00-3092-4F5B-B4D7-E5C796D65779}"/>
              </a:ext>
            </a:extLst>
          </p:cNvPr>
          <p:cNvSpPr/>
          <p:nvPr/>
        </p:nvSpPr>
        <p:spPr>
          <a:xfrm>
            <a:off x="1476629" y="2532450"/>
            <a:ext cx="5535603" cy="276999"/>
          </a:xfrm>
          <a:prstGeom prst="rect">
            <a:avLst/>
          </a:prstGeom>
        </p:spPr>
        <p:txBody>
          <a:bodyPr wrap="square" anchor="ctr">
            <a:spAutoFit/>
          </a:bodyPr>
          <a:lstStyle/>
          <a:p>
            <a:pPr>
              <a:defRPr/>
            </a:pPr>
            <a:r>
              <a:rPr lang="pt-BR" sz="1200" dirty="0">
                <a:solidFill>
                  <a:schemeClr val="tx1">
                    <a:lumMod val="65000"/>
                    <a:lumOff val="35000"/>
                  </a:schemeClr>
                </a:solidFill>
                <a:latin typeface="Gotham HTF Light" pitchFamily="50" charset="0"/>
                <a:ea typeface="ＭＳ Ｐゴシック" charset="0"/>
              </a:rPr>
              <a:t>MÉTODOS: GETTERS + SETTERS + CONSTRUTORES</a:t>
            </a:r>
          </a:p>
        </p:txBody>
      </p:sp>
      <p:sp>
        <p:nvSpPr>
          <p:cNvPr id="38" name="Retângulo 37">
            <a:extLst>
              <a:ext uri="{FF2B5EF4-FFF2-40B4-BE49-F238E27FC236}">
                <a16:creationId xmlns:a16="http://schemas.microsoft.com/office/drawing/2014/main" id="{CB70A736-686B-4962-8E8A-5E64C23801DE}"/>
              </a:ext>
            </a:extLst>
          </p:cNvPr>
          <p:cNvSpPr/>
          <p:nvPr/>
        </p:nvSpPr>
        <p:spPr>
          <a:xfrm>
            <a:off x="952357" y="1141210"/>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1</a:t>
            </a:r>
          </a:p>
        </p:txBody>
      </p:sp>
      <p:sp>
        <p:nvSpPr>
          <p:cNvPr id="40" name="Retângulo 39">
            <a:extLst>
              <a:ext uri="{FF2B5EF4-FFF2-40B4-BE49-F238E27FC236}">
                <a16:creationId xmlns:a16="http://schemas.microsoft.com/office/drawing/2014/main" id="{856E1D1E-6E55-4DAE-B489-51082504ED80}"/>
              </a:ext>
            </a:extLst>
          </p:cNvPr>
          <p:cNvSpPr/>
          <p:nvPr/>
        </p:nvSpPr>
        <p:spPr>
          <a:xfrm>
            <a:off x="944408" y="1818481"/>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350" b="1" dirty="0">
                <a:solidFill>
                  <a:prstClr val="white"/>
                </a:solidFill>
                <a:latin typeface="Gotham HTF" pitchFamily="50" charset="0"/>
                <a:ea typeface="Roboto" pitchFamily="2" charset="0"/>
              </a:rPr>
              <a:t>2</a:t>
            </a:r>
            <a:endPar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endParaRPr>
          </a:p>
        </p:txBody>
      </p:sp>
      <p:sp>
        <p:nvSpPr>
          <p:cNvPr id="41" name="Retângulo 40">
            <a:extLst>
              <a:ext uri="{FF2B5EF4-FFF2-40B4-BE49-F238E27FC236}">
                <a16:creationId xmlns:a16="http://schemas.microsoft.com/office/drawing/2014/main" id="{3C02E2C3-5DC0-490B-8D25-FF928E4E2107}"/>
              </a:ext>
            </a:extLst>
          </p:cNvPr>
          <p:cNvSpPr/>
          <p:nvPr/>
        </p:nvSpPr>
        <p:spPr>
          <a:xfrm>
            <a:off x="944408" y="2447255"/>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3</a:t>
            </a:r>
          </a:p>
        </p:txBody>
      </p:sp>
      <p:sp>
        <p:nvSpPr>
          <p:cNvPr id="13" name="Retângulo 12">
            <a:extLst>
              <a:ext uri="{FF2B5EF4-FFF2-40B4-BE49-F238E27FC236}">
                <a16:creationId xmlns:a16="http://schemas.microsoft.com/office/drawing/2014/main" id="{449A5A6B-23CB-48E0-90DF-0256A2AA7E8F}"/>
              </a:ext>
            </a:extLst>
          </p:cNvPr>
          <p:cNvSpPr/>
          <p:nvPr/>
        </p:nvSpPr>
        <p:spPr>
          <a:xfrm>
            <a:off x="1484578" y="3216814"/>
            <a:ext cx="5535603" cy="276999"/>
          </a:xfrm>
          <a:prstGeom prst="rect">
            <a:avLst/>
          </a:prstGeom>
        </p:spPr>
        <p:txBody>
          <a:bodyPr wrap="square" anchor="ctr">
            <a:spAutoFit/>
          </a:bodyPr>
          <a:lstStyle/>
          <a:p>
            <a:pPr lvl="0">
              <a:defRPr/>
            </a:pPr>
            <a:r>
              <a:rPr kumimoji="0" lang="pt-BR" sz="1200" b="0" i="0" u="none" strike="noStrike" kern="1200" cap="none" spc="0" normalizeH="0" baseline="0" noProof="0" dirty="0">
                <a:ln>
                  <a:noFill/>
                </a:ln>
                <a:solidFill>
                  <a:schemeClr val="tx1">
                    <a:lumMod val="65000"/>
                    <a:lumOff val="35000"/>
                  </a:schemeClr>
                </a:solidFill>
                <a:effectLst/>
                <a:uLnTx/>
                <a:uFillTx/>
                <a:latin typeface="Gotham HTF Light" pitchFamily="50" charset="0"/>
                <a:ea typeface="ＭＳ Ｐゴシック" charset="0"/>
              </a:rPr>
              <a:t>HERANÇA</a:t>
            </a:r>
          </a:p>
        </p:txBody>
      </p:sp>
      <p:sp>
        <p:nvSpPr>
          <p:cNvPr id="14" name="Retângulo 13">
            <a:extLst>
              <a:ext uri="{FF2B5EF4-FFF2-40B4-BE49-F238E27FC236}">
                <a16:creationId xmlns:a16="http://schemas.microsoft.com/office/drawing/2014/main" id="{C1097913-73CE-4BAF-8709-E15B3BDAFAFA}"/>
              </a:ext>
            </a:extLst>
          </p:cNvPr>
          <p:cNvSpPr/>
          <p:nvPr/>
        </p:nvSpPr>
        <p:spPr>
          <a:xfrm>
            <a:off x="952357" y="3131619"/>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4</a:t>
            </a:r>
          </a:p>
        </p:txBody>
      </p:sp>
      <p:sp>
        <p:nvSpPr>
          <p:cNvPr id="15" name="Retângulo 14">
            <a:extLst>
              <a:ext uri="{FF2B5EF4-FFF2-40B4-BE49-F238E27FC236}">
                <a16:creationId xmlns:a16="http://schemas.microsoft.com/office/drawing/2014/main" id="{81AAB3F7-7762-414A-8EB7-567B25F43BCE}"/>
              </a:ext>
            </a:extLst>
          </p:cNvPr>
          <p:cNvSpPr/>
          <p:nvPr/>
        </p:nvSpPr>
        <p:spPr>
          <a:xfrm>
            <a:off x="1484578" y="3894085"/>
            <a:ext cx="5535603" cy="276999"/>
          </a:xfrm>
          <a:prstGeom prst="rect">
            <a:avLst/>
          </a:prstGeom>
        </p:spPr>
        <p:txBody>
          <a:bodyPr wrap="square" anchor="ctr">
            <a:spAutoFit/>
          </a:bodyPr>
          <a:lstStyle/>
          <a:p>
            <a:pPr>
              <a:defRPr/>
            </a:pPr>
            <a:r>
              <a:rPr lang="en-US" sz="1200" dirty="0">
                <a:solidFill>
                  <a:schemeClr val="tx1">
                    <a:lumMod val="65000"/>
                    <a:lumOff val="35000"/>
                  </a:schemeClr>
                </a:solidFill>
                <a:latin typeface="Gotham HTF Light" pitchFamily="50" charset="0"/>
                <a:ea typeface="ＭＳ Ｐゴシック" charset="0"/>
              </a:rPr>
              <a:t>CLASSES ABSTRATAS E INTERFACES</a:t>
            </a:r>
          </a:p>
        </p:txBody>
      </p:sp>
      <p:sp>
        <p:nvSpPr>
          <p:cNvPr id="16" name="Retângulo 15">
            <a:extLst>
              <a:ext uri="{FF2B5EF4-FFF2-40B4-BE49-F238E27FC236}">
                <a16:creationId xmlns:a16="http://schemas.microsoft.com/office/drawing/2014/main" id="{8DEA534B-4628-42E1-B8C9-725358A27A50}"/>
              </a:ext>
            </a:extLst>
          </p:cNvPr>
          <p:cNvSpPr/>
          <p:nvPr/>
        </p:nvSpPr>
        <p:spPr>
          <a:xfrm>
            <a:off x="952357" y="3808890"/>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pt-BR" sz="1350" b="1" dirty="0">
                <a:solidFill>
                  <a:prstClr val="white"/>
                </a:solidFill>
                <a:latin typeface="Gotham HTF" pitchFamily="50" charset="0"/>
                <a:ea typeface="Roboto" pitchFamily="2" charset="0"/>
              </a:rPr>
              <a:t>5</a:t>
            </a:r>
            <a:endPar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endParaRPr>
          </a:p>
        </p:txBody>
      </p:sp>
      <p:sp>
        <p:nvSpPr>
          <p:cNvPr id="17" name="Retângulo 16">
            <a:extLst>
              <a:ext uri="{FF2B5EF4-FFF2-40B4-BE49-F238E27FC236}">
                <a16:creationId xmlns:a16="http://schemas.microsoft.com/office/drawing/2014/main" id="{8E128BB8-CEAE-469A-8FA1-07D03D5A98F7}"/>
              </a:ext>
            </a:extLst>
          </p:cNvPr>
          <p:cNvSpPr/>
          <p:nvPr/>
        </p:nvSpPr>
        <p:spPr>
          <a:xfrm>
            <a:off x="1484578" y="4522681"/>
            <a:ext cx="5535603" cy="276999"/>
          </a:xfrm>
          <a:prstGeom prst="rect">
            <a:avLst/>
          </a:prstGeom>
        </p:spPr>
        <p:txBody>
          <a:bodyPr wrap="square" anchor="ctr">
            <a:spAutoFit/>
          </a:bodyPr>
          <a:lstStyle/>
          <a:p>
            <a:pPr>
              <a:defRPr/>
            </a:pPr>
            <a:r>
              <a:rPr lang="pt-BR" sz="1200" dirty="0">
                <a:solidFill>
                  <a:schemeClr val="tx1">
                    <a:lumMod val="65000"/>
                    <a:lumOff val="35000"/>
                  </a:schemeClr>
                </a:solidFill>
                <a:latin typeface="Gotham HTF Light" pitchFamily="50" charset="0"/>
                <a:ea typeface="ＭＳ Ｐゴシック" charset="0"/>
              </a:rPr>
              <a:t>M</a:t>
            </a:r>
            <a:r>
              <a:rPr lang="en-US" sz="1200" dirty="0">
                <a:solidFill>
                  <a:schemeClr val="tx1">
                    <a:lumMod val="65000"/>
                    <a:lumOff val="35000"/>
                  </a:schemeClr>
                </a:solidFill>
                <a:latin typeface="Gotham HTF Light" pitchFamily="50" charset="0"/>
                <a:ea typeface="ＭＳ Ｐゴシック" charset="0"/>
              </a:rPr>
              <a:t>ODIFICADORES DE ACESSO</a:t>
            </a:r>
          </a:p>
        </p:txBody>
      </p:sp>
      <p:sp>
        <p:nvSpPr>
          <p:cNvPr id="18" name="Retângulo 17">
            <a:extLst>
              <a:ext uri="{FF2B5EF4-FFF2-40B4-BE49-F238E27FC236}">
                <a16:creationId xmlns:a16="http://schemas.microsoft.com/office/drawing/2014/main" id="{8CDEF821-6E98-4F39-B162-5036EF2EB562}"/>
              </a:ext>
            </a:extLst>
          </p:cNvPr>
          <p:cNvSpPr/>
          <p:nvPr/>
        </p:nvSpPr>
        <p:spPr>
          <a:xfrm>
            <a:off x="952357" y="4437486"/>
            <a:ext cx="436758" cy="439552"/>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50" b="1" i="0" u="none" strike="noStrike" kern="1200" cap="none" spc="0" normalizeH="0" baseline="0" noProof="0" dirty="0">
                <a:ln>
                  <a:noFill/>
                </a:ln>
                <a:solidFill>
                  <a:prstClr val="white"/>
                </a:solidFill>
                <a:effectLst/>
                <a:uLnTx/>
                <a:uFillTx/>
                <a:latin typeface="Gotham HTF" pitchFamily="50" charset="0"/>
                <a:ea typeface="Roboto" pitchFamily="2" charset="0"/>
              </a:rPr>
              <a:t>6</a:t>
            </a:r>
          </a:p>
        </p:txBody>
      </p:sp>
    </p:spTree>
    <p:extLst>
      <p:ext uri="{BB962C8B-B14F-4D97-AF65-F5344CB8AC3E}">
        <p14:creationId xmlns:p14="http://schemas.microsoft.com/office/powerpoint/2010/main" val="310251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Light"/>
              </a:rPr>
              <a:t>UMA OPERAÇÃO?</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507400" cy="14295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pt-BR" sz="1200" dirty="0">
                <a:solidFill>
                  <a:schemeClr val="tx1">
                    <a:lumMod val="65000"/>
                    <a:lumOff val="35000"/>
                  </a:schemeClr>
                </a:solidFill>
                <a:latin typeface="Gotham HTF Light" pitchFamily="50" charset="0"/>
              </a:rPr>
              <a:t>Um serviço que pode ser solicitado a partir de um objeto para efeito de comportamento. Uma operação tem uma assinatura, que pode restringir os parâmetros reais que são possíveis.</a:t>
            </a:r>
          </a:p>
          <a:p>
            <a:pPr>
              <a:lnSpc>
                <a:spcPct val="150000"/>
              </a:lnSpc>
              <a:buClr>
                <a:srgbClr val="ED145B"/>
              </a:buClr>
            </a:pPr>
            <a:endParaRPr lang="pt-BR" sz="500" dirty="0">
              <a:solidFill>
                <a:schemeClr val="tx1">
                  <a:lumMod val="65000"/>
                  <a:lumOff val="35000"/>
                </a:schemeClr>
              </a:solidFill>
              <a:latin typeface="Gotham HTF Light" pitchFamily="50" charset="0"/>
            </a:endParaRPr>
          </a:p>
          <a:p>
            <a:pPr>
              <a:lnSpc>
                <a:spcPct val="150000"/>
              </a:lnSpc>
              <a:buClr>
                <a:srgbClr val="ED145B"/>
              </a:buClr>
            </a:pPr>
            <a:r>
              <a:rPr lang="pt-BR" sz="1200" dirty="0">
                <a:solidFill>
                  <a:schemeClr val="tx1">
                    <a:lumMod val="65000"/>
                    <a:lumOff val="35000"/>
                  </a:schemeClr>
                </a:solidFill>
                <a:latin typeface="Gotham HTF Light" pitchFamily="50" charset="0"/>
              </a:rPr>
              <a:t>Uma classe pode ter qualquer número de operações ou nenhuma operação.</a:t>
            </a:r>
          </a:p>
        </p:txBody>
      </p:sp>
      <p:pic>
        <p:nvPicPr>
          <p:cNvPr id="8" name="Picture 3">
            <a:extLst>
              <a:ext uri="{FF2B5EF4-FFF2-40B4-BE49-F238E27FC236}">
                <a16:creationId xmlns:a16="http://schemas.microsoft.com/office/drawing/2014/main" id="{7FA380CD-80B1-4D0C-9623-101832BF216A}"/>
              </a:ext>
            </a:extLst>
          </p:cNvPr>
          <p:cNvPicPr>
            <a:picLocks noChangeAspect="1" noChangeArrowheads="1"/>
          </p:cNvPicPr>
          <p:nvPr/>
        </p:nvPicPr>
        <p:blipFill>
          <a:blip r:embed="rId3"/>
          <a:srcRect/>
          <a:stretch>
            <a:fillRect/>
          </a:stretch>
        </p:blipFill>
        <p:spPr bwMode="auto">
          <a:xfrm>
            <a:off x="1227779" y="2602128"/>
            <a:ext cx="3224255" cy="2086892"/>
          </a:xfrm>
          <a:prstGeom prst="rect">
            <a:avLst/>
          </a:prstGeom>
          <a:noFill/>
          <a:ln w="9525">
            <a:noFill/>
            <a:miter lim="800000"/>
            <a:headEnd/>
            <a:tailEnd/>
          </a:ln>
        </p:spPr>
      </p:pic>
      <p:sp>
        <p:nvSpPr>
          <p:cNvPr id="9" name="Retângulo de cantos arredondados 21">
            <a:extLst>
              <a:ext uri="{FF2B5EF4-FFF2-40B4-BE49-F238E27FC236}">
                <a16:creationId xmlns:a16="http://schemas.microsoft.com/office/drawing/2014/main" id="{8E27B799-0246-4AD9-826D-02A32B0EDD22}"/>
              </a:ext>
            </a:extLst>
          </p:cNvPr>
          <p:cNvSpPr/>
          <p:nvPr/>
        </p:nvSpPr>
        <p:spPr bwMode="auto">
          <a:xfrm>
            <a:off x="5888598" y="3677064"/>
            <a:ext cx="1448485" cy="390829"/>
          </a:xfrm>
          <a:prstGeom prst="roundRect">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tIns="0" bIns="0" anchor="ctr"/>
          <a:lstStyle/>
          <a:p>
            <a:pPr algn="ctr" eaLnBrk="0" hangingPunct="0">
              <a:defRPr/>
            </a:pPr>
            <a:r>
              <a:rPr lang="pt-BR" sz="1000" b="1" dirty="0">
                <a:solidFill>
                  <a:schemeClr val="tx1">
                    <a:lumMod val="65000"/>
                    <a:lumOff val="35000"/>
                  </a:schemeClr>
                </a:solidFill>
                <a:latin typeface="Gotham HTF Light" pitchFamily="50" charset="0"/>
              </a:rPr>
              <a:t>Operações</a:t>
            </a:r>
          </a:p>
        </p:txBody>
      </p:sp>
      <p:cxnSp>
        <p:nvCxnSpPr>
          <p:cNvPr id="21" name="Conector de seta reta 17">
            <a:extLst>
              <a:ext uri="{FF2B5EF4-FFF2-40B4-BE49-F238E27FC236}">
                <a16:creationId xmlns:a16="http://schemas.microsoft.com/office/drawing/2014/main" id="{471DB277-9407-474D-BF02-194BCE164169}"/>
              </a:ext>
            </a:extLst>
          </p:cNvPr>
          <p:cNvCxnSpPr/>
          <p:nvPr/>
        </p:nvCxnSpPr>
        <p:spPr bwMode="auto">
          <a:xfrm>
            <a:off x="4112828" y="3872479"/>
            <a:ext cx="1655762" cy="0"/>
          </a:xfrm>
          <a:prstGeom prst="straightConnector1">
            <a:avLst/>
          </a:prstGeom>
          <a:ln w="12700">
            <a:solidFill>
              <a:srgbClr val="ED145B"/>
            </a:solidFill>
            <a:headEnd type="oval" w="med" len="med"/>
            <a:tailEnd type="triangle" w="med" len="med"/>
          </a:ln>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4925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239896"/>
            <a:ext cx="7870370" cy="390836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buClr>
                <a:srgbClr val="ED145B"/>
              </a:buClr>
            </a:pPr>
            <a:r>
              <a:rPr lang="pt-BR" sz="1200" dirty="0">
                <a:solidFill>
                  <a:schemeClr val="tx1">
                    <a:lumMod val="65000"/>
                    <a:lumOff val="35000"/>
                  </a:schemeClr>
                </a:solidFill>
                <a:latin typeface="Gotham HTF Light" pitchFamily="50" charset="0"/>
              </a:rPr>
              <a:t>A classe Pessoa possui os seguintes atributos e operações:</a:t>
            </a:r>
          </a:p>
          <a:p>
            <a:pPr lvl="1" algn="just">
              <a:lnSpc>
                <a:spcPct val="150000"/>
              </a:lnSpc>
              <a:buClr>
                <a:srgbClr val="ED145B"/>
              </a:buClr>
            </a:pPr>
            <a:endParaRPr lang="pt-BR" sz="800" dirty="0">
              <a:solidFill>
                <a:schemeClr val="tx1">
                  <a:lumMod val="65000"/>
                  <a:lumOff val="35000"/>
                </a:schemeClr>
              </a:solidFill>
              <a:latin typeface="Gotham HTF Light" pitchFamily="50" charset="0"/>
            </a:endParaRPr>
          </a:p>
          <a:p>
            <a:pPr marL="627063" lvl="1" algn="just">
              <a:lnSpc>
                <a:spcPct val="150000"/>
              </a:lnSpc>
              <a:buClr>
                <a:srgbClr val="ED145B"/>
              </a:buClr>
              <a:buFont typeface="Courier New" panose="02070309020205020404" pitchFamily="49" charset="0"/>
              <a:buChar char="o"/>
            </a:pPr>
            <a:r>
              <a:rPr lang="pt-BR" sz="1050" dirty="0">
                <a:solidFill>
                  <a:schemeClr val="tx1">
                    <a:lumMod val="65000"/>
                    <a:lumOff val="35000"/>
                  </a:schemeClr>
                </a:solidFill>
                <a:latin typeface="Gotham HTF Light" pitchFamily="50" charset="0"/>
              </a:rPr>
              <a:t>Atributos:</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nome</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sexo</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idade</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casa</a:t>
            </a:r>
          </a:p>
          <a:p>
            <a:pPr marL="900113" lvl="1" algn="just">
              <a:lnSpc>
                <a:spcPct val="150000"/>
              </a:lnSpc>
              <a:buClr>
                <a:srgbClr val="ED145B"/>
              </a:buClr>
              <a:buFont typeface="Wingdings" panose="05000000000000000000" pitchFamily="2" charset="2"/>
              <a:buChar char="§"/>
            </a:pPr>
            <a:r>
              <a:rPr lang="pt-BR" sz="1050" dirty="0">
                <a:solidFill>
                  <a:schemeClr val="tx1">
                    <a:lumMod val="65000"/>
                    <a:lumOff val="35000"/>
                  </a:schemeClr>
                </a:solidFill>
                <a:latin typeface="Gotham HTF Light" pitchFamily="50" charset="0"/>
              </a:rPr>
              <a:t>carro</a:t>
            </a:r>
          </a:p>
          <a:p>
            <a:pPr marL="627063" lvl="1" algn="just">
              <a:lnSpc>
                <a:spcPct val="150000"/>
              </a:lnSpc>
              <a:buClr>
                <a:srgbClr val="ED145B"/>
              </a:buClr>
              <a:buFont typeface="Courier New" panose="02070309020205020404" pitchFamily="49" charset="0"/>
              <a:buChar char="o"/>
            </a:pPr>
            <a:endParaRPr lang="pt-BR" sz="1050" dirty="0">
              <a:solidFill>
                <a:schemeClr val="tx1">
                  <a:lumMod val="65000"/>
                  <a:lumOff val="35000"/>
                </a:schemeClr>
              </a:solidFill>
              <a:latin typeface="Gotham HTF Light" pitchFamily="50" charset="0"/>
            </a:endParaRPr>
          </a:p>
          <a:p>
            <a:pPr marL="627063" lvl="1" algn="just">
              <a:lnSpc>
                <a:spcPct val="150000"/>
              </a:lnSpc>
              <a:buClr>
                <a:srgbClr val="ED145B"/>
              </a:buClr>
              <a:buFont typeface="Courier New" panose="02070309020205020404" pitchFamily="49" charset="0"/>
              <a:buChar char="o"/>
            </a:pPr>
            <a:r>
              <a:rPr lang="pt-BR" sz="1050" dirty="0">
                <a:solidFill>
                  <a:schemeClr val="tx1">
                    <a:lumMod val="65000"/>
                    <a:lumOff val="35000"/>
                  </a:schemeClr>
                </a:solidFill>
                <a:latin typeface="Gotham HTF Light" pitchFamily="50" charset="0"/>
              </a:rPr>
              <a:t>Operações:</a:t>
            </a:r>
          </a:p>
          <a:p>
            <a:pPr marL="900113" lvl="1" indent="-273050" algn="just">
              <a:lnSpc>
                <a:spcPct val="150000"/>
              </a:lnSpc>
              <a:buClr>
                <a:srgbClr val="ED145B"/>
              </a:buClr>
              <a:buFont typeface="Wingdings" panose="05000000000000000000" pitchFamily="2" charset="2"/>
              <a:buChar char="§"/>
            </a:pPr>
            <a:r>
              <a:rPr lang="pt-BR" sz="1050" dirty="0" err="1">
                <a:solidFill>
                  <a:schemeClr val="tx1">
                    <a:lumMod val="65000"/>
                    <a:lumOff val="35000"/>
                  </a:schemeClr>
                </a:solidFill>
                <a:latin typeface="Gotham HTF Light" pitchFamily="50" charset="0"/>
              </a:rPr>
              <a:t>exibirDadosPessoais</a:t>
            </a:r>
            <a:endParaRPr lang="pt-BR" sz="1050" dirty="0">
              <a:solidFill>
                <a:schemeClr val="tx1">
                  <a:lumMod val="65000"/>
                  <a:lumOff val="35000"/>
                </a:schemeClr>
              </a:solidFill>
              <a:latin typeface="Gotham HTF Light" pitchFamily="50" charset="0"/>
            </a:endParaRPr>
          </a:p>
          <a:p>
            <a:pPr marL="900113" lvl="1" indent="-273050" algn="just">
              <a:lnSpc>
                <a:spcPct val="150000"/>
              </a:lnSpc>
              <a:buClr>
                <a:srgbClr val="ED145B"/>
              </a:buClr>
              <a:buFont typeface="Wingdings" panose="05000000000000000000" pitchFamily="2" charset="2"/>
              <a:buChar char="§"/>
            </a:pPr>
            <a:r>
              <a:rPr lang="pt-BR" sz="1050" dirty="0" err="1">
                <a:solidFill>
                  <a:schemeClr val="tx1">
                    <a:lumMod val="65000"/>
                    <a:lumOff val="35000"/>
                  </a:schemeClr>
                </a:solidFill>
                <a:latin typeface="Gotham HTF Light" pitchFamily="50" charset="0"/>
              </a:rPr>
              <a:t>exibirPatrimonio</a:t>
            </a:r>
            <a:endParaRPr lang="pt-BR" sz="1050" dirty="0">
              <a:solidFill>
                <a:schemeClr val="tx1">
                  <a:lumMod val="65000"/>
                  <a:lumOff val="35000"/>
                </a:schemeClr>
              </a:solidFill>
              <a:latin typeface="Gotham HTF Light" pitchFamily="50" charset="0"/>
            </a:endParaRPr>
          </a:p>
        </p:txBody>
      </p:sp>
      <p:pic>
        <p:nvPicPr>
          <p:cNvPr id="14" name="Picture 2">
            <a:extLst>
              <a:ext uri="{FF2B5EF4-FFF2-40B4-BE49-F238E27FC236}">
                <a16:creationId xmlns:a16="http://schemas.microsoft.com/office/drawing/2014/main" id="{08E35F8A-3140-46E0-88EF-851E0097FB26}"/>
              </a:ext>
            </a:extLst>
          </p:cNvPr>
          <p:cNvPicPr>
            <a:picLocks noChangeAspect="1" noChangeArrowheads="1"/>
          </p:cNvPicPr>
          <p:nvPr/>
        </p:nvPicPr>
        <p:blipFill>
          <a:blip r:embed="rId3"/>
          <a:srcRect/>
          <a:stretch>
            <a:fillRect/>
          </a:stretch>
        </p:blipFill>
        <p:spPr bwMode="auto">
          <a:xfrm>
            <a:off x="1204217" y="1791545"/>
            <a:ext cx="3090318" cy="2867280"/>
          </a:xfrm>
          <a:prstGeom prst="rect">
            <a:avLst/>
          </a:prstGeom>
          <a:noFill/>
          <a:ln w="9525">
            <a:noFill/>
            <a:miter lim="800000"/>
            <a:headEnd/>
            <a:tailEnd/>
          </a:ln>
        </p:spPr>
      </p:pic>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pic>
        <p:nvPicPr>
          <p:cNvPr id="13" name="Imagem 12">
            <a:extLst>
              <a:ext uri="{FF2B5EF4-FFF2-40B4-BE49-F238E27FC236}">
                <a16:creationId xmlns:a16="http://schemas.microsoft.com/office/drawing/2014/main" id="{CCCAA7DE-6EEC-41B6-B9EC-BCAC564D7C5E}"/>
              </a:ext>
            </a:extLst>
          </p:cNvPr>
          <p:cNvPicPr>
            <a:picLocks noChangeAspect="1"/>
          </p:cNvPicPr>
          <p:nvPr/>
        </p:nvPicPr>
        <p:blipFill>
          <a:blip r:embed="rId4"/>
          <a:stretch>
            <a:fillRect/>
          </a:stretch>
        </p:blipFill>
        <p:spPr bwMode="auto">
          <a:xfrm>
            <a:off x="5150529" y="2192778"/>
            <a:ext cx="2132014" cy="2500575"/>
          </a:xfrm>
          <a:prstGeom prst="rect">
            <a:avLst/>
          </a:prstGeom>
          <a:noFill/>
          <a:ln w="9525">
            <a:noFill/>
            <a:miter lim="800000"/>
            <a:headEnd/>
            <a:tailEnd/>
          </a:ln>
        </p:spPr>
      </p:pic>
    </p:spTree>
    <p:extLst>
      <p:ext uri="{BB962C8B-B14F-4D97-AF65-F5344CB8AC3E}">
        <p14:creationId xmlns:p14="http://schemas.microsoft.com/office/powerpoint/2010/main" val="34660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pic>
        <p:nvPicPr>
          <p:cNvPr id="7" name="Imagem 6">
            <a:extLst>
              <a:ext uri="{FF2B5EF4-FFF2-40B4-BE49-F238E27FC236}">
                <a16:creationId xmlns:a16="http://schemas.microsoft.com/office/drawing/2014/main" id="{E41D9C0B-5547-4CFE-9010-70D80B6F74EF}"/>
              </a:ext>
            </a:extLst>
          </p:cNvPr>
          <p:cNvPicPr>
            <a:picLocks noChangeAspect="1"/>
          </p:cNvPicPr>
          <p:nvPr/>
        </p:nvPicPr>
        <p:blipFill>
          <a:blip r:embed="rId3"/>
          <a:stretch>
            <a:fillRect/>
          </a:stretch>
        </p:blipFill>
        <p:spPr bwMode="auto">
          <a:xfrm>
            <a:off x="5133252" y="1170684"/>
            <a:ext cx="991626" cy="1162228"/>
          </a:xfrm>
          <a:prstGeom prst="rect">
            <a:avLst/>
          </a:prstGeom>
          <a:noFill/>
          <a:ln w="9525">
            <a:noFill/>
            <a:miter lim="800000"/>
            <a:headEnd/>
            <a:tailEnd/>
          </a:ln>
          <a:effectLst/>
        </p:spPr>
      </p:pic>
      <p:pic>
        <p:nvPicPr>
          <p:cNvPr id="8" name="Imagem 7">
            <a:extLst>
              <a:ext uri="{FF2B5EF4-FFF2-40B4-BE49-F238E27FC236}">
                <a16:creationId xmlns:a16="http://schemas.microsoft.com/office/drawing/2014/main" id="{39A177DD-2C5D-47F5-8295-0304F2A8415A}"/>
              </a:ext>
            </a:extLst>
          </p:cNvPr>
          <p:cNvPicPr>
            <a:picLocks noChangeAspect="1"/>
          </p:cNvPicPr>
          <p:nvPr/>
        </p:nvPicPr>
        <p:blipFill>
          <a:blip r:embed="rId4"/>
          <a:stretch>
            <a:fillRect/>
          </a:stretch>
        </p:blipFill>
        <p:spPr bwMode="auto">
          <a:xfrm>
            <a:off x="2460277" y="1175055"/>
            <a:ext cx="991626" cy="1161267"/>
          </a:xfrm>
          <a:prstGeom prst="rect">
            <a:avLst/>
          </a:prstGeom>
          <a:noFill/>
          <a:ln w="9525">
            <a:noFill/>
            <a:miter lim="800000"/>
            <a:headEnd/>
            <a:tailEnd/>
          </a:ln>
          <a:effectLst/>
        </p:spPr>
      </p:pic>
      <p:pic>
        <p:nvPicPr>
          <p:cNvPr id="9" name="Imagem 8">
            <a:extLst>
              <a:ext uri="{FF2B5EF4-FFF2-40B4-BE49-F238E27FC236}">
                <a16:creationId xmlns:a16="http://schemas.microsoft.com/office/drawing/2014/main" id="{D35B079E-3119-493E-82F7-E0F35358CCD6}"/>
              </a:ext>
            </a:extLst>
          </p:cNvPr>
          <p:cNvPicPr>
            <a:picLocks noChangeAspect="1"/>
          </p:cNvPicPr>
          <p:nvPr/>
        </p:nvPicPr>
        <p:blipFill>
          <a:blip r:embed="rId5"/>
          <a:stretch>
            <a:fillRect/>
          </a:stretch>
        </p:blipFill>
        <p:spPr bwMode="auto">
          <a:xfrm>
            <a:off x="7773230" y="1175055"/>
            <a:ext cx="1004476" cy="1177287"/>
          </a:xfrm>
          <a:prstGeom prst="rect">
            <a:avLst/>
          </a:prstGeom>
          <a:noFill/>
          <a:ln w="9525">
            <a:noFill/>
            <a:miter lim="800000"/>
            <a:headEnd/>
            <a:tailEnd/>
          </a:ln>
          <a:effectLst/>
        </p:spPr>
      </p:pic>
      <p:grpSp>
        <p:nvGrpSpPr>
          <p:cNvPr id="10" name="Grupo 18">
            <a:extLst>
              <a:ext uri="{FF2B5EF4-FFF2-40B4-BE49-F238E27FC236}">
                <a16:creationId xmlns:a16="http://schemas.microsoft.com/office/drawing/2014/main" id="{455F18D6-4169-4129-BFE4-6670BBBAB1A4}"/>
              </a:ext>
            </a:extLst>
          </p:cNvPr>
          <p:cNvGrpSpPr/>
          <p:nvPr/>
        </p:nvGrpSpPr>
        <p:grpSpPr>
          <a:xfrm>
            <a:off x="936052" y="1462855"/>
            <a:ext cx="1711427" cy="2833724"/>
            <a:chOff x="323850" y="1285875"/>
            <a:chExt cx="1711427" cy="2833724"/>
          </a:xfrm>
          <a:solidFill>
            <a:schemeClr val="bg1">
              <a:lumMod val="95000"/>
            </a:schemeClr>
          </a:solidFill>
          <a:effectLst/>
        </p:grpSpPr>
        <p:sp>
          <p:nvSpPr>
            <p:cNvPr id="12" name="CaixaDeTexto 11">
              <a:extLst>
                <a:ext uri="{FF2B5EF4-FFF2-40B4-BE49-F238E27FC236}">
                  <a16:creationId xmlns:a16="http://schemas.microsoft.com/office/drawing/2014/main" id="{E5F18287-BEC7-443D-8598-26DF847368F2}"/>
                </a:ext>
              </a:extLst>
            </p:cNvPr>
            <p:cNvSpPr txBox="1"/>
            <p:nvPr/>
          </p:nvSpPr>
          <p:spPr>
            <a:xfrm>
              <a:off x="323850" y="1285875"/>
              <a:ext cx="1711427"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#1</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“Pedro”</a:t>
              </a:r>
            </a:p>
            <a:p>
              <a:pPr>
                <a:lnSpc>
                  <a:spcPct val="150000"/>
                </a:lnSpc>
                <a:defRPr/>
              </a:pPr>
              <a:r>
                <a:rPr lang="pt-BR" sz="1200" dirty="0">
                  <a:solidFill>
                    <a:schemeClr val="tx1"/>
                  </a:solidFill>
                </a:rPr>
                <a:t>idade = 52</a:t>
              </a:r>
            </a:p>
            <a:p>
              <a:pPr>
                <a:lnSpc>
                  <a:spcPct val="150000"/>
                </a:lnSpc>
                <a:defRPr/>
              </a:pPr>
              <a:r>
                <a:rPr lang="pt-BR" sz="1200" dirty="0">
                  <a:solidFill>
                    <a:schemeClr val="tx1"/>
                  </a:solidFill>
                </a:rPr>
                <a:t>sexo = “Masculino”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pic>
          <p:nvPicPr>
            <p:cNvPr id="15" name="Imagem 14">
              <a:extLst>
                <a:ext uri="{FF2B5EF4-FFF2-40B4-BE49-F238E27FC236}">
                  <a16:creationId xmlns:a16="http://schemas.microsoft.com/office/drawing/2014/main" id="{2E117E1F-6453-4F95-A721-B1A0DB71C3EF}"/>
                </a:ext>
              </a:extLst>
            </p:cNvPr>
            <p:cNvPicPr>
              <a:picLocks noChangeAspect="1"/>
            </p:cNvPicPr>
            <p:nvPr/>
          </p:nvPicPr>
          <p:blipFill>
            <a:blip r:embed="rId6"/>
            <a:srcRect/>
            <a:stretch>
              <a:fillRect/>
            </a:stretch>
          </p:blipFill>
          <p:spPr bwMode="auto">
            <a:xfrm>
              <a:off x="897515" y="2678497"/>
              <a:ext cx="238125" cy="291523"/>
            </a:xfrm>
            <a:prstGeom prst="rect">
              <a:avLst/>
            </a:prstGeom>
            <a:grpFill/>
            <a:ln w="9525">
              <a:noFill/>
              <a:miter lim="800000"/>
              <a:headEnd/>
              <a:tailEnd/>
            </a:ln>
          </p:spPr>
        </p:pic>
        <p:pic>
          <p:nvPicPr>
            <p:cNvPr id="16" name="Imagem 15">
              <a:extLst>
                <a:ext uri="{FF2B5EF4-FFF2-40B4-BE49-F238E27FC236}">
                  <a16:creationId xmlns:a16="http://schemas.microsoft.com/office/drawing/2014/main" id="{F89CC574-E24A-4576-9DEF-88EAF646E0BC}"/>
                </a:ext>
              </a:extLst>
            </p:cNvPr>
            <p:cNvPicPr>
              <a:picLocks noChangeAspect="1"/>
            </p:cNvPicPr>
            <p:nvPr/>
          </p:nvPicPr>
          <p:blipFill>
            <a:blip r:embed="rId7"/>
            <a:srcRect/>
            <a:stretch>
              <a:fillRect/>
            </a:stretch>
          </p:blipFill>
          <p:spPr bwMode="auto">
            <a:xfrm>
              <a:off x="990758" y="2942049"/>
              <a:ext cx="473626" cy="437153"/>
            </a:xfrm>
            <a:prstGeom prst="rect">
              <a:avLst/>
            </a:prstGeom>
            <a:grpFill/>
            <a:ln w="9525">
              <a:noFill/>
              <a:miter lim="800000"/>
              <a:headEnd/>
              <a:tailEnd/>
            </a:ln>
          </p:spPr>
        </p:pic>
        <p:cxnSp>
          <p:nvCxnSpPr>
            <p:cNvPr id="18" name="Conector reto 17">
              <a:extLst>
                <a:ext uri="{FF2B5EF4-FFF2-40B4-BE49-F238E27FC236}">
                  <a16:creationId xmlns:a16="http://schemas.microsoft.com/office/drawing/2014/main" id="{0EDAFAC9-A924-43E7-BA51-302A6ECEA166}"/>
                </a:ext>
              </a:extLst>
            </p:cNvPr>
            <p:cNvCxnSpPr>
              <a:cxnSpLocks/>
            </p:cNvCxnSpPr>
            <p:nvPr/>
          </p:nvCxnSpPr>
          <p:spPr bwMode="auto">
            <a:xfrm>
              <a:off x="323850" y="1706450"/>
              <a:ext cx="171142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1F633B2D-0688-4F74-B2B9-9AD487024F43}"/>
                </a:ext>
              </a:extLst>
            </p:cNvPr>
            <p:cNvCxnSpPr>
              <a:cxnSpLocks/>
            </p:cNvCxnSpPr>
            <p:nvPr/>
          </p:nvCxnSpPr>
          <p:spPr bwMode="auto">
            <a:xfrm>
              <a:off x="323850" y="3429000"/>
              <a:ext cx="171142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upo 26">
            <a:extLst>
              <a:ext uri="{FF2B5EF4-FFF2-40B4-BE49-F238E27FC236}">
                <a16:creationId xmlns:a16="http://schemas.microsoft.com/office/drawing/2014/main" id="{A69223A9-FE08-44EC-943A-764E9F7754C4}"/>
              </a:ext>
            </a:extLst>
          </p:cNvPr>
          <p:cNvGrpSpPr/>
          <p:nvPr/>
        </p:nvGrpSpPr>
        <p:grpSpPr>
          <a:xfrm>
            <a:off x="3597522" y="1462855"/>
            <a:ext cx="1711427" cy="2833724"/>
            <a:chOff x="3390900" y="1285875"/>
            <a:chExt cx="1679339" cy="2833724"/>
          </a:xfrm>
          <a:solidFill>
            <a:schemeClr val="bg1">
              <a:lumMod val="95000"/>
            </a:schemeClr>
          </a:solidFill>
          <a:effectLst/>
        </p:grpSpPr>
        <p:sp>
          <p:nvSpPr>
            <p:cNvPr id="21" name="CaixaDeTexto 20">
              <a:extLst>
                <a:ext uri="{FF2B5EF4-FFF2-40B4-BE49-F238E27FC236}">
                  <a16:creationId xmlns:a16="http://schemas.microsoft.com/office/drawing/2014/main" id="{6B275B0F-6008-4FA9-9068-BA7D4DB1DF48}"/>
                </a:ext>
              </a:extLst>
            </p:cNvPr>
            <p:cNvSpPr txBox="1"/>
            <p:nvPr/>
          </p:nvSpPr>
          <p:spPr>
            <a:xfrm>
              <a:off x="3390900" y="1285875"/>
              <a:ext cx="1679339"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#2</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a:t>
              </a:r>
              <a:r>
                <a:rPr lang="pt-BR" sz="1200" dirty="0" err="1">
                  <a:solidFill>
                    <a:schemeClr val="tx1"/>
                  </a:solidFill>
                </a:rPr>
                <a:t>Julio</a:t>
              </a:r>
              <a:r>
                <a:rPr lang="pt-BR" sz="1200" dirty="0">
                  <a:solidFill>
                    <a:schemeClr val="tx1"/>
                  </a:solidFill>
                </a:rPr>
                <a:t>”</a:t>
              </a:r>
            </a:p>
            <a:p>
              <a:pPr>
                <a:lnSpc>
                  <a:spcPct val="150000"/>
                </a:lnSpc>
                <a:defRPr/>
              </a:pPr>
              <a:r>
                <a:rPr lang="pt-BR" sz="1200" dirty="0">
                  <a:solidFill>
                    <a:schemeClr val="tx1"/>
                  </a:solidFill>
                </a:rPr>
                <a:t>idade = 25</a:t>
              </a:r>
            </a:p>
            <a:p>
              <a:pPr>
                <a:lnSpc>
                  <a:spcPct val="150000"/>
                </a:lnSpc>
                <a:defRPr/>
              </a:pPr>
              <a:r>
                <a:rPr lang="pt-BR" sz="1200" dirty="0">
                  <a:solidFill>
                    <a:schemeClr val="tx1"/>
                  </a:solidFill>
                </a:rPr>
                <a:t>sexo = “Masculino”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pic>
          <p:nvPicPr>
            <p:cNvPr id="22" name="Imagem 21">
              <a:extLst>
                <a:ext uri="{FF2B5EF4-FFF2-40B4-BE49-F238E27FC236}">
                  <a16:creationId xmlns:a16="http://schemas.microsoft.com/office/drawing/2014/main" id="{63741CE3-4C29-4007-8FD3-4B20EAD287D8}"/>
                </a:ext>
              </a:extLst>
            </p:cNvPr>
            <p:cNvPicPr>
              <a:picLocks noChangeAspect="1"/>
            </p:cNvPicPr>
            <p:nvPr/>
          </p:nvPicPr>
          <p:blipFill>
            <a:blip r:embed="rId8"/>
            <a:srcRect/>
            <a:stretch>
              <a:fillRect/>
            </a:stretch>
          </p:blipFill>
          <p:spPr bwMode="auto">
            <a:xfrm>
              <a:off x="4060481" y="2946875"/>
              <a:ext cx="360795" cy="360795"/>
            </a:xfrm>
            <a:prstGeom prst="rect">
              <a:avLst/>
            </a:prstGeom>
            <a:grpFill/>
            <a:ln w="9525">
              <a:noFill/>
              <a:miter lim="800000"/>
              <a:headEnd/>
              <a:tailEnd/>
            </a:ln>
          </p:spPr>
        </p:pic>
        <p:cxnSp>
          <p:nvCxnSpPr>
            <p:cNvPr id="23" name="Conector reto 22">
              <a:extLst>
                <a:ext uri="{FF2B5EF4-FFF2-40B4-BE49-F238E27FC236}">
                  <a16:creationId xmlns:a16="http://schemas.microsoft.com/office/drawing/2014/main" id="{5EAE6EB1-EB17-4167-AE99-DB3E7FFEC3B0}"/>
                </a:ext>
              </a:extLst>
            </p:cNvPr>
            <p:cNvCxnSpPr>
              <a:cxnSpLocks/>
            </p:cNvCxnSpPr>
            <p:nvPr/>
          </p:nvCxnSpPr>
          <p:spPr bwMode="auto">
            <a:xfrm>
              <a:off x="3390900" y="1706450"/>
              <a:ext cx="1679339"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7B5CD5EA-4789-4CA7-A0EB-BB38303266D5}"/>
                </a:ext>
              </a:extLst>
            </p:cNvPr>
            <p:cNvCxnSpPr>
              <a:cxnSpLocks/>
            </p:cNvCxnSpPr>
            <p:nvPr/>
          </p:nvCxnSpPr>
          <p:spPr bwMode="auto">
            <a:xfrm>
              <a:off x="3394702" y="3429000"/>
              <a:ext cx="1675537"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upo 31">
            <a:extLst>
              <a:ext uri="{FF2B5EF4-FFF2-40B4-BE49-F238E27FC236}">
                <a16:creationId xmlns:a16="http://schemas.microsoft.com/office/drawing/2014/main" id="{3D590071-3645-4C21-902F-833ABB992DBA}"/>
              </a:ext>
            </a:extLst>
          </p:cNvPr>
          <p:cNvGrpSpPr/>
          <p:nvPr/>
        </p:nvGrpSpPr>
        <p:grpSpPr>
          <a:xfrm>
            <a:off x="6246574" y="1445393"/>
            <a:ext cx="1713085" cy="2833724"/>
            <a:chOff x="6306368" y="1268413"/>
            <a:chExt cx="1713085" cy="2833724"/>
          </a:xfrm>
          <a:solidFill>
            <a:schemeClr val="bg1">
              <a:lumMod val="95000"/>
            </a:schemeClr>
          </a:solidFill>
          <a:effectLst/>
        </p:grpSpPr>
        <p:sp>
          <p:nvSpPr>
            <p:cNvPr id="26" name="CaixaDeTexto 25">
              <a:extLst>
                <a:ext uri="{FF2B5EF4-FFF2-40B4-BE49-F238E27FC236}">
                  <a16:creationId xmlns:a16="http://schemas.microsoft.com/office/drawing/2014/main" id="{CC94C72D-E10F-4EF7-91BB-43DAC8BBF78B}"/>
                </a:ext>
              </a:extLst>
            </p:cNvPr>
            <p:cNvSpPr txBox="1"/>
            <p:nvPr/>
          </p:nvSpPr>
          <p:spPr>
            <a:xfrm>
              <a:off x="6311900" y="1268413"/>
              <a:ext cx="1707553" cy="2833724"/>
            </a:xfrm>
            <a:prstGeom prst="rect">
              <a:avLst/>
            </a:prstGeom>
            <a:grpFill/>
            <a:ln>
              <a:solidFill>
                <a:srgbClr val="ED145B"/>
              </a:solid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defRPr/>
              </a:pPr>
              <a:r>
                <a:rPr lang="pt-BR" sz="1200" b="1" dirty="0">
                  <a:solidFill>
                    <a:srgbClr val="ED145B"/>
                  </a:solidFill>
                </a:rPr>
                <a:t>Objeto #3</a:t>
              </a:r>
            </a:p>
            <a:p>
              <a:pPr>
                <a:lnSpc>
                  <a:spcPct val="150000"/>
                </a:lnSpc>
                <a:defRPr/>
              </a:pPr>
              <a:endParaRPr lang="pt-BR" sz="1200" dirty="0">
                <a:solidFill>
                  <a:schemeClr val="tx1"/>
                </a:solidFill>
              </a:endParaRPr>
            </a:p>
            <a:p>
              <a:pPr>
                <a:lnSpc>
                  <a:spcPct val="150000"/>
                </a:lnSpc>
                <a:defRPr/>
              </a:pPr>
              <a:r>
                <a:rPr lang="pt-BR" sz="1200" dirty="0">
                  <a:solidFill>
                    <a:schemeClr val="tx1"/>
                  </a:solidFill>
                </a:rPr>
                <a:t>nome = “Telma”</a:t>
              </a:r>
            </a:p>
            <a:p>
              <a:pPr>
                <a:lnSpc>
                  <a:spcPct val="150000"/>
                </a:lnSpc>
                <a:defRPr/>
              </a:pPr>
              <a:r>
                <a:rPr lang="pt-BR" sz="1200" dirty="0">
                  <a:solidFill>
                    <a:schemeClr val="tx1"/>
                  </a:solidFill>
                </a:rPr>
                <a:t>idade = 17</a:t>
              </a:r>
            </a:p>
            <a:p>
              <a:pPr>
                <a:lnSpc>
                  <a:spcPct val="150000"/>
                </a:lnSpc>
                <a:defRPr/>
              </a:pPr>
              <a:r>
                <a:rPr lang="pt-BR" sz="1200" dirty="0">
                  <a:solidFill>
                    <a:schemeClr val="tx1"/>
                  </a:solidFill>
                </a:rPr>
                <a:t>sexo = “Feminino”</a:t>
              </a:r>
            </a:p>
            <a:p>
              <a:pPr>
                <a:lnSpc>
                  <a:spcPct val="150000"/>
                </a:lnSpc>
                <a:defRPr/>
              </a:pPr>
              <a:r>
                <a:rPr lang="pt-BR" sz="1200" dirty="0">
                  <a:solidFill>
                    <a:schemeClr val="tx1"/>
                  </a:solidFill>
                </a:rPr>
                <a:t>casa = </a:t>
              </a:r>
            </a:p>
            <a:p>
              <a:pPr>
                <a:lnSpc>
                  <a:spcPct val="150000"/>
                </a:lnSpc>
                <a:defRPr/>
              </a:pPr>
              <a:r>
                <a:rPr lang="pt-BR" sz="1200" dirty="0">
                  <a:solidFill>
                    <a:schemeClr val="tx1"/>
                  </a:solidFill>
                </a:rPr>
                <a:t>carro  = </a:t>
              </a:r>
            </a:p>
            <a:p>
              <a:pPr>
                <a:lnSpc>
                  <a:spcPct val="150000"/>
                </a:lnSpc>
                <a:defRPr/>
              </a:pPr>
              <a:endParaRPr lang="pt-BR" sz="1000" dirty="0">
                <a:solidFill>
                  <a:schemeClr val="tx1"/>
                </a:solidFill>
              </a:endParaRPr>
            </a:p>
            <a:p>
              <a:pPr>
                <a:lnSpc>
                  <a:spcPct val="150000"/>
                </a:lnSpc>
                <a:defRPr/>
              </a:pPr>
              <a:r>
                <a:rPr lang="pt-BR" sz="1200" dirty="0" err="1">
                  <a:solidFill>
                    <a:schemeClr val="tx1"/>
                  </a:solidFill>
                </a:rPr>
                <a:t>exibirDadosPessoais</a:t>
              </a:r>
              <a:r>
                <a:rPr lang="pt-BR" sz="1200" dirty="0">
                  <a:solidFill>
                    <a:schemeClr val="tx1"/>
                  </a:solidFill>
                </a:rPr>
                <a:t>()</a:t>
              </a:r>
            </a:p>
            <a:p>
              <a:pPr>
                <a:lnSpc>
                  <a:spcPct val="150000"/>
                </a:lnSpc>
                <a:defRPr/>
              </a:pPr>
              <a:r>
                <a:rPr lang="pt-BR" sz="1200" dirty="0" err="1">
                  <a:solidFill>
                    <a:schemeClr val="tx1"/>
                  </a:solidFill>
                </a:rPr>
                <a:t>exibirPatrimonio</a:t>
              </a:r>
              <a:r>
                <a:rPr lang="pt-BR" sz="1200" dirty="0">
                  <a:solidFill>
                    <a:schemeClr val="tx1"/>
                  </a:solidFill>
                </a:rPr>
                <a:t>()</a:t>
              </a:r>
            </a:p>
          </p:txBody>
        </p:sp>
        <p:cxnSp>
          <p:nvCxnSpPr>
            <p:cNvPr id="27" name="Conector reto 26">
              <a:extLst>
                <a:ext uri="{FF2B5EF4-FFF2-40B4-BE49-F238E27FC236}">
                  <a16:creationId xmlns:a16="http://schemas.microsoft.com/office/drawing/2014/main" id="{3616784A-7486-40B8-8195-3C51043738FA}"/>
                </a:ext>
              </a:extLst>
            </p:cNvPr>
            <p:cNvCxnSpPr>
              <a:cxnSpLocks/>
            </p:cNvCxnSpPr>
            <p:nvPr/>
          </p:nvCxnSpPr>
          <p:spPr bwMode="auto">
            <a:xfrm>
              <a:off x="6311900" y="1709460"/>
              <a:ext cx="1707553"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FB91182E-80A9-4E9B-8C5D-22F5536E1447}"/>
                </a:ext>
              </a:extLst>
            </p:cNvPr>
            <p:cNvCxnSpPr>
              <a:cxnSpLocks/>
            </p:cNvCxnSpPr>
            <p:nvPr/>
          </p:nvCxnSpPr>
          <p:spPr bwMode="auto">
            <a:xfrm>
              <a:off x="6306368" y="3429000"/>
              <a:ext cx="1713085" cy="0"/>
            </a:xfrm>
            <a:prstGeom prst="line">
              <a:avLst/>
            </a:prstGeom>
            <a:grpFill/>
            <a:ln>
              <a:solidFill>
                <a:srgbClr val="ED145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807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sp>
        <p:nvSpPr>
          <p:cNvPr id="29" name="Text Placeholder 1">
            <a:extLst>
              <a:ext uri="{FF2B5EF4-FFF2-40B4-BE49-F238E27FC236}">
                <a16:creationId xmlns:a16="http://schemas.microsoft.com/office/drawing/2014/main" id="{EFA3DC0D-4E45-481C-AC2B-DEB3FA027E5A}"/>
              </a:ext>
            </a:extLst>
          </p:cNvPr>
          <p:cNvSpPr txBox="1">
            <a:spLocks/>
          </p:cNvSpPr>
          <p:nvPr/>
        </p:nvSpPr>
        <p:spPr>
          <a:xfrm>
            <a:off x="936052" y="1227465"/>
            <a:ext cx="5781368" cy="149696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pPr>
            <a:r>
              <a:rPr lang="en-US" sz="1200" dirty="0">
                <a:solidFill>
                  <a:schemeClr val="tx1">
                    <a:lumMod val="65000"/>
                    <a:lumOff val="35000"/>
                  </a:schemeClr>
                </a:solidFill>
                <a:latin typeface="Gotham HTF Light" pitchFamily="50" charset="0"/>
              </a:rPr>
              <a:t>Uma </a:t>
            </a:r>
            <a:r>
              <a:rPr lang="en-US" sz="1200" dirty="0" err="1">
                <a:solidFill>
                  <a:schemeClr val="tx1">
                    <a:lumMod val="65000"/>
                    <a:lumOff val="35000"/>
                  </a:schemeClr>
                </a:solidFill>
                <a:latin typeface="Gotham HTF Light" pitchFamily="50" charset="0"/>
              </a:rPr>
              <a:t>classe</a:t>
            </a:r>
            <a:r>
              <a:rPr lang="en-US" sz="1200" dirty="0">
                <a:solidFill>
                  <a:schemeClr val="tx1">
                    <a:lumMod val="65000"/>
                    <a:lumOff val="35000"/>
                  </a:schemeClr>
                </a:solidFill>
                <a:latin typeface="Gotham HTF Light" pitchFamily="50" charset="0"/>
              </a:rPr>
              <a:t> é </a:t>
            </a:r>
            <a:r>
              <a:rPr lang="en-US" sz="1200" dirty="0" err="1">
                <a:solidFill>
                  <a:schemeClr val="tx1">
                    <a:lumMod val="65000"/>
                    <a:lumOff val="35000"/>
                  </a:schemeClr>
                </a:solidFill>
                <a:latin typeface="Gotham HTF Light" pitchFamily="50" charset="0"/>
              </a:rPr>
              <a:t>uma</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definição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abstrata</a:t>
            </a:r>
            <a:r>
              <a:rPr lang="en-US" sz="1200" dirty="0">
                <a:solidFill>
                  <a:schemeClr val="tx1">
                    <a:lumMod val="65000"/>
                    <a:lumOff val="35000"/>
                  </a:schemeClr>
                </a:solidFill>
                <a:latin typeface="Gotham HTF Light" pitchFamily="50" charset="0"/>
              </a:rPr>
              <a:t> de um </a:t>
            </a:r>
            <a:r>
              <a:rPr lang="en-US" sz="1200" dirty="0" err="1">
                <a:solidFill>
                  <a:schemeClr val="tx1">
                    <a:lumMod val="65000"/>
                    <a:lumOff val="35000"/>
                  </a:schemeClr>
                </a:solidFill>
                <a:latin typeface="Gotham HTF Light" pitchFamily="50" charset="0"/>
              </a:rPr>
              <a:t>objeto</a:t>
            </a:r>
            <a:endParaRPr lang="en-US" sz="1200" dirty="0">
              <a:solidFill>
                <a:schemeClr val="tx1">
                  <a:lumMod val="65000"/>
                  <a:lumOff val="35000"/>
                </a:schemeClr>
              </a:solidFill>
              <a:latin typeface="Gotham HTF Light" pitchFamily="50" charset="0"/>
            </a:endParaRPr>
          </a:p>
          <a:p>
            <a:pPr>
              <a:lnSpc>
                <a:spcPct val="150000"/>
              </a:lnSpc>
            </a:pPr>
            <a:endParaRPr lang="en-US" sz="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r>
              <a:rPr lang="en-US" sz="1100" dirty="0">
                <a:solidFill>
                  <a:schemeClr val="tx1">
                    <a:lumMod val="65000"/>
                    <a:lumOff val="35000"/>
                  </a:schemeClr>
                </a:solidFill>
                <a:latin typeface="Gotham HTF Light" pitchFamily="50" charset="0"/>
              </a:rPr>
              <a:t>Ela define a </a:t>
            </a:r>
            <a:r>
              <a:rPr lang="en-US" sz="1100" dirty="0" err="1">
                <a:solidFill>
                  <a:schemeClr val="tx1">
                    <a:lumMod val="65000"/>
                    <a:lumOff val="35000"/>
                  </a:schemeClr>
                </a:solidFill>
                <a:latin typeface="Gotham HTF Light" pitchFamily="50" charset="0"/>
              </a:rPr>
              <a:t>estrutura</a:t>
            </a:r>
            <a:r>
              <a:rPr lang="en-US" sz="1100" dirty="0">
                <a:solidFill>
                  <a:schemeClr val="tx1">
                    <a:lumMod val="65000"/>
                    <a:lumOff val="35000"/>
                  </a:schemeClr>
                </a:solidFill>
                <a:latin typeface="Gotham HTF Light" pitchFamily="50" charset="0"/>
              </a:rPr>
              <a:t> e </a:t>
            </a:r>
            <a:r>
              <a:rPr lang="en-US" sz="1100" dirty="0" err="1">
                <a:solidFill>
                  <a:schemeClr val="tx1">
                    <a:lumMod val="65000"/>
                    <a:lumOff val="35000"/>
                  </a:schemeClr>
                </a:solidFill>
                <a:latin typeface="Gotham HTF Light" pitchFamily="50" charset="0"/>
              </a:rPr>
              <a:t>comportamento</a:t>
            </a:r>
            <a:r>
              <a:rPr lang="en-US" sz="1100" dirty="0">
                <a:solidFill>
                  <a:schemeClr val="tx1">
                    <a:lumMod val="65000"/>
                    <a:lumOff val="35000"/>
                  </a:schemeClr>
                </a:solidFill>
                <a:latin typeface="Gotham HTF Light" pitchFamily="50" charset="0"/>
              </a:rPr>
              <a:t> de </a:t>
            </a:r>
            <a:r>
              <a:rPr lang="en-US" sz="1100" dirty="0" err="1">
                <a:solidFill>
                  <a:schemeClr val="tx1">
                    <a:lumMod val="65000"/>
                    <a:lumOff val="35000"/>
                  </a:schemeClr>
                </a:solidFill>
                <a:latin typeface="Gotham HTF Light" pitchFamily="50" charset="0"/>
              </a:rPr>
              <a:t>cada</a:t>
            </a:r>
            <a:r>
              <a:rPr lang="en-US" sz="1100" dirty="0">
                <a:solidFill>
                  <a:schemeClr val="tx1">
                    <a:lumMod val="65000"/>
                    <a:lumOff val="35000"/>
                  </a:schemeClr>
                </a:solidFill>
                <a:latin typeface="Gotham HTF Light" pitchFamily="50" charset="0"/>
              </a:rPr>
              <a:t> </a:t>
            </a:r>
            <a:r>
              <a:rPr lang="en-US" sz="1100" dirty="0" err="1">
                <a:solidFill>
                  <a:schemeClr val="tx1">
                    <a:lumMod val="65000"/>
                    <a:lumOff val="35000"/>
                  </a:schemeClr>
                </a:solidFill>
                <a:latin typeface="Gotham HTF Light" pitchFamily="50" charset="0"/>
              </a:rPr>
              <a:t>objeto</a:t>
            </a:r>
            <a:r>
              <a:rPr lang="en-US" sz="1100" dirty="0">
                <a:solidFill>
                  <a:schemeClr val="tx1">
                    <a:lumMod val="65000"/>
                    <a:lumOff val="35000"/>
                  </a:schemeClr>
                </a:solidFill>
                <a:latin typeface="Gotham HTF Light" pitchFamily="50" charset="0"/>
              </a:rPr>
              <a:t> da </a:t>
            </a:r>
            <a:r>
              <a:rPr lang="en-US" sz="1100" dirty="0" err="1">
                <a:solidFill>
                  <a:schemeClr val="tx1">
                    <a:lumMod val="65000"/>
                    <a:lumOff val="35000"/>
                  </a:schemeClr>
                </a:solidFill>
                <a:latin typeface="Gotham HTF Light" pitchFamily="50" charset="0"/>
              </a:rPr>
              <a:t>classe</a:t>
            </a:r>
            <a:endParaRPr lang="en-US" sz="1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endParaRPr lang="en-US" sz="100" dirty="0">
              <a:solidFill>
                <a:schemeClr val="tx1">
                  <a:lumMod val="65000"/>
                  <a:lumOff val="35000"/>
                </a:schemeClr>
              </a:solidFill>
              <a:latin typeface="Gotham HTF Light" pitchFamily="50" charset="0"/>
            </a:endParaRPr>
          </a:p>
          <a:p>
            <a:pPr lvl="1">
              <a:lnSpc>
                <a:spcPct val="150000"/>
              </a:lnSpc>
              <a:buClr>
                <a:srgbClr val="ED145B"/>
              </a:buClr>
              <a:buSzPct val="80000"/>
              <a:buFont typeface="Courier New" panose="02070309020205020404" pitchFamily="49" charset="0"/>
              <a:buChar char="o"/>
            </a:pPr>
            <a:r>
              <a:rPr lang="en-US" sz="1100" dirty="0">
                <a:solidFill>
                  <a:schemeClr val="tx1">
                    <a:lumMod val="65000"/>
                    <a:lumOff val="35000"/>
                  </a:schemeClr>
                </a:solidFill>
                <a:latin typeface="Gotham HTF Light" pitchFamily="50" charset="0"/>
              </a:rPr>
              <a:t>Ela serve </a:t>
            </a:r>
            <a:r>
              <a:rPr lang="en-US" sz="1100" dirty="0" err="1">
                <a:solidFill>
                  <a:schemeClr val="tx1">
                    <a:lumMod val="65000"/>
                    <a:lumOff val="35000"/>
                  </a:schemeClr>
                </a:solidFill>
                <a:latin typeface="Gotham HTF Light" pitchFamily="50" charset="0"/>
              </a:rPr>
              <a:t>como</a:t>
            </a:r>
            <a:r>
              <a:rPr lang="en-US" sz="1100" dirty="0">
                <a:solidFill>
                  <a:schemeClr val="tx1">
                    <a:lumMod val="65000"/>
                    <a:lumOff val="35000"/>
                  </a:schemeClr>
                </a:solidFill>
                <a:latin typeface="Gotham HTF Light" pitchFamily="50" charset="0"/>
              </a:rPr>
              <a:t> um </a:t>
            </a:r>
            <a:r>
              <a:rPr lang="en-US" sz="1100" dirty="0" err="1">
                <a:solidFill>
                  <a:schemeClr val="tx1">
                    <a:lumMod val="65000"/>
                    <a:lumOff val="35000"/>
                  </a:schemeClr>
                </a:solidFill>
                <a:latin typeface="Gotham HTF Light" pitchFamily="50" charset="0"/>
              </a:rPr>
              <a:t>modelo</a:t>
            </a:r>
            <a:r>
              <a:rPr lang="en-US" sz="1100" dirty="0">
                <a:solidFill>
                  <a:schemeClr val="tx1">
                    <a:lumMod val="65000"/>
                    <a:lumOff val="35000"/>
                  </a:schemeClr>
                </a:solidFill>
                <a:latin typeface="Gotham HTF Light" pitchFamily="50" charset="0"/>
              </a:rPr>
              <a:t> para a </a:t>
            </a:r>
            <a:r>
              <a:rPr lang="en-US" sz="1100" dirty="0" err="1">
                <a:solidFill>
                  <a:schemeClr val="tx1">
                    <a:lumMod val="65000"/>
                    <a:lumOff val="35000"/>
                  </a:schemeClr>
                </a:solidFill>
                <a:latin typeface="Gotham HTF Light" pitchFamily="50" charset="0"/>
              </a:rPr>
              <a:t>criação</a:t>
            </a:r>
            <a:r>
              <a:rPr lang="en-US" sz="1100" dirty="0">
                <a:solidFill>
                  <a:schemeClr val="tx1">
                    <a:lumMod val="65000"/>
                    <a:lumOff val="35000"/>
                  </a:schemeClr>
                </a:solidFill>
                <a:latin typeface="Gotham HTF Light" pitchFamily="50" charset="0"/>
              </a:rPr>
              <a:t> de </a:t>
            </a:r>
            <a:r>
              <a:rPr lang="en-US" sz="1100" dirty="0" err="1">
                <a:solidFill>
                  <a:schemeClr val="tx1">
                    <a:lumMod val="65000"/>
                    <a:lumOff val="35000"/>
                  </a:schemeClr>
                </a:solidFill>
                <a:latin typeface="Gotham HTF Light" pitchFamily="50" charset="0"/>
              </a:rPr>
              <a:t>objetos</a:t>
            </a:r>
            <a:endParaRPr lang="en-US" sz="1100" dirty="0">
              <a:solidFill>
                <a:schemeClr val="tx1">
                  <a:lumMod val="65000"/>
                  <a:lumOff val="35000"/>
                </a:schemeClr>
              </a:solidFill>
              <a:latin typeface="Gotham HTF Light" pitchFamily="50" charset="0"/>
            </a:endParaRPr>
          </a:p>
          <a:p>
            <a:pPr>
              <a:lnSpc>
                <a:spcPct val="150000"/>
              </a:lnSpc>
            </a:pPr>
            <a:endParaRPr lang="en-US" sz="600" dirty="0">
              <a:solidFill>
                <a:schemeClr val="tx1">
                  <a:lumMod val="65000"/>
                  <a:lumOff val="35000"/>
                </a:schemeClr>
              </a:solidFill>
              <a:latin typeface="Gotham HTF Light" pitchFamily="50" charset="0"/>
            </a:endParaRPr>
          </a:p>
          <a:p>
            <a:pPr>
              <a:lnSpc>
                <a:spcPct val="150000"/>
              </a:lnSpc>
              <a:buClr>
                <a:srgbClr val="ED145B"/>
              </a:buClr>
            </a:pPr>
            <a:r>
              <a:rPr lang="en-US" sz="1200" dirty="0">
                <a:solidFill>
                  <a:schemeClr val="tx1">
                    <a:lumMod val="65000"/>
                    <a:lumOff val="35000"/>
                  </a:schemeClr>
                </a:solidFill>
                <a:latin typeface="Gotham HTF Light" pitchFamily="50" charset="0"/>
              </a:rPr>
              <a:t>Classes </a:t>
            </a:r>
            <a:r>
              <a:rPr lang="en-US" sz="1200" dirty="0" err="1">
                <a:solidFill>
                  <a:schemeClr val="tx1">
                    <a:lumMod val="65000"/>
                    <a:lumOff val="35000"/>
                  </a:schemeClr>
                </a:solidFill>
                <a:latin typeface="Gotham HTF Light" pitchFamily="50" charset="0"/>
              </a:rPr>
              <a:t>não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são</a:t>
            </a:r>
            <a:r>
              <a:rPr lang="en-US" sz="1200" dirty="0">
                <a:solidFill>
                  <a:schemeClr val="tx1">
                    <a:lumMod val="65000"/>
                    <a:lumOff val="35000"/>
                  </a:schemeClr>
                </a:solidFill>
                <a:latin typeface="Gotham HTF Light" pitchFamily="50" charset="0"/>
              </a:rPr>
              <a:t> </a:t>
            </a:r>
            <a:r>
              <a:rPr lang="en-US" sz="1200" dirty="0" err="1">
                <a:solidFill>
                  <a:schemeClr val="tx1">
                    <a:lumMod val="65000"/>
                    <a:lumOff val="35000"/>
                  </a:schemeClr>
                </a:solidFill>
                <a:latin typeface="Gotham HTF Light" pitchFamily="50" charset="0"/>
              </a:rPr>
              <a:t>coleções</a:t>
            </a:r>
            <a:r>
              <a:rPr lang="en-US" sz="1200" dirty="0">
                <a:solidFill>
                  <a:schemeClr val="tx1">
                    <a:lumMod val="65000"/>
                    <a:lumOff val="35000"/>
                  </a:schemeClr>
                </a:solidFill>
                <a:latin typeface="Gotham HTF Light" pitchFamily="50" charset="0"/>
              </a:rPr>
              <a:t> de </a:t>
            </a:r>
            <a:r>
              <a:rPr lang="en-US" sz="1200" dirty="0" err="1">
                <a:solidFill>
                  <a:schemeClr val="tx1">
                    <a:lumMod val="65000"/>
                    <a:lumOff val="35000"/>
                  </a:schemeClr>
                </a:solidFill>
                <a:latin typeface="Gotham HTF Light" pitchFamily="50" charset="0"/>
              </a:rPr>
              <a:t>objetos</a:t>
            </a:r>
            <a:endParaRPr lang="en-US" sz="1200" dirty="0">
              <a:solidFill>
                <a:schemeClr val="tx1">
                  <a:lumMod val="65000"/>
                  <a:lumOff val="35000"/>
                </a:schemeClr>
              </a:solidFill>
              <a:latin typeface="Gotham HTF Light" pitchFamily="50" charset="0"/>
            </a:endParaRPr>
          </a:p>
        </p:txBody>
      </p:sp>
      <p:sp>
        <p:nvSpPr>
          <p:cNvPr id="30" name="Line 8">
            <a:extLst>
              <a:ext uri="{FF2B5EF4-FFF2-40B4-BE49-F238E27FC236}">
                <a16:creationId xmlns:a16="http://schemas.microsoft.com/office/drawing/2014/main" id="{DC8D59AE-623E-4A6D-8388-C131A9762157}"/>
              </a:ext>
            </a:extLst>
          </p:cNvPr>
          <p:cNvSpPr>
            <a:spLocks noChangeShapeType="1"/>
          </p:cNvSpPr>
          <p:nvPr/>
        </p:nvSpPr>
        <p:spPr bwMode="auto">
          <a:xfrm>
            <a:off x="3699152" y="3591321"/>
            <a:ext cx="1295400" cy="0"/>
          </a:xfrm>
          <a:prstGeom prst="line">
            <a:avLst/>
          </a:prstGeom>
          <a:ln w="1270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a:solidFill>
                <a:schemeClr val="bg2"/>
              </a:solidFill>
            </a:endParaRPr>
          </a:p>
        </p:txBody>
      </p:sp>
      <p:pic>
        <p:nvPicPr>
          <p:cNvPr id="35" name="Picture 2">
            <a:extLst>
              <a:ext uri="{FF2B5EF4-FFF2-40B4-BE49-F238E27FC236}">
                <a16:creationId xmlns:a16="http://schemas.microsoft.com/office/drawing/2014/main" id="{5BB26E60-D6D5-4EB7-BD4F-953095EBCC1C}"/>
              </a:ext>
            </a:extLst>
          </p:cNvPr>
          <p:cNvPicPr>
            <a:picLocks noChangeAspect="1" noChangeArrowheads="1"/>
          </p:cNvPicPr>
          <p:nvPr/>
        </p:nvPicPr>
        <p:blipFill>
          <a:blip r:embed="rId3"/>
          <a:srcRect/>
          <a:stretch>
            <a:fillRect/>
          </a:stretch>
        </p:blipFill>
        <p:spPr bwMode="auto">
          <a:xfrm>
            <a:off x="5315023" y="2433484"/>
            <a:ext cx="2401097" cy="2228419"/>
          </a:xfrm>
          <a:prstGeom prst="rect">
            <a:avLst/>
          </a:prstGeom>
          <a:noFill/>
          <a:ln w="9525">
            <a:noFill/>
            <a:miter lim="800000"/>
            <a:headEnd/>
            <a:tailEnd/>
          </a:ln>
        </p:spPr>
      </p:pic>
      <p:pic>
        <p:nvPicPr>
          <p:cNvPr id="14" name="Imagem 13">
            <a:extLst>
              <a:ext uri="{FF2B5EF4-FFF2-40B4-BE49-F238E27FC236}">
                <a16:creationId xmlns:a16="http://schemas.microsoft.com/office/drawing/2014/main" id="{72240BE5-DDAF-4B94-821D-37C75ADB0F96}"/>
              </a:ext>
            </a:extLst>
          </p:cNvPr>
          <p:cNvPicPr>
            <a:picLocks noChangeAspect="1"/>
          </p:cNvPicPr>
          <p:nvPr/>
        </p:nvPicPr>
        <p:blipFill>
          <a:blip r:embed="rId4"/>
          <a:stretch>
            <a:fillRect/>
          </a:stretch>
        </p:blipFill>
        <p:spPr bwMode="auto">
          <a:xfrm>
            <a:off x="1687434" y="2966579"/>
            <a:ext cx="991626" cy="1162228"/>
          </a:xfrm>
          <a:prstGeom prst="rect">
            <a:avLst/>
          </a:prstGeom>
          <a:noFill/>
          <a:ln w="9525">
            <a:noFill/>
            <a:miter lim="800000"/>
            <a:headEnd/>
            <a:tailEnd/>
          </a:ln>
          <a:effectLst/>
        </p:spPr>
      </p:pic>
      <p:pic>
        <p:nvPicPr>
          <p:cNvPr id="15" name="Imagem 14">
            <a:extLst>
              <a:ext uri="{FF2B5EF4-FFF2-40B4-BE49-F238E27FC236}">
                <a16:creationId xmlns:a16="http://schemas.microsoft.com/office/drawing/2014/main" id="{A889BA19-1A3D-49BA-909A-88BCD93DD0C9}"/>
              </a:ext>
            </a:extLst>
          </p:cNvPr>
          <p:cNvPicPr>
            <a:picLocks noChangeAspect="1"/>
          </p:cNvPicPr>
          <p:nvPr/>
        </p:nvPicPr>
        <p:blipFill>
          <a:blip r:embed="rId5"/>
          <a:stretch>
            <a:fillRect/>
          </a:stretch>
        </p:blipFill>
        <p:spPr bwMode="auto">
          <a:xfrm>
            <a:off x="894861" y="3431223"/>
            <a:ext cx="991626" cy="1161267"/>
          </a:xfrm>
          <a:prstGeom prst="rect">
            <a:avLst/>
          </a:prstGeom>
          <a:noFill/>
          <a:ln w="9525">
            <a:noFill/>
            <a:miter lim="800000"/>
            <a:headEnd/>
            <a:tailEnd/>
          </a:ln>
          <a:effectLst/>
        </p:spPr>
      </p:pic>
      <p:pic>
        <p:nvPicPr>
          <p:cNvPr id="16" name="Imagem 15">
            <a:extLst>
              <a:ext uri="{FF2B5EF4-FFF2-40B4-BE49-F238E27FC236}">
                <a16:creationId xmlns:a16="http://schemas.microsoft.com/office/drawing/2014/main" id="{8B569BAB-EFAE-437D-8FA0-088930B173BD}"/>
              </a:ext>
            </a:extLst>
          </p:cNvPr>
          <p:cNvPicPr>
            <a:picLocks noChangeAspect="1"/>
          </p:cNvPicPr>
          <p:nvPr/>
        </p:nvPicPr>
        <p:blipFill>
          <a:blip r:embed="rId6"/>
          <a:stretch>
            <a:fillRect/>
          </a:stretch>
        </p:blipFill>
        <p:spPr bwMode="auto">
          <a:xfrm>
            <a:off x="2503718" y="3400507"/>
            <a:ext cx="1004476" cy="1177287"/>
          </a:xfrm>
          <a:prstGeom prst="rect">
            <a:avLst/>
          </a:prstGeom>
          <a:noFill/>
          <a:ln w="9525">
            <a:noFill/>
            <a:miter lim="800000"/>
            <a:headEnd/>
            <a:tailEnd/>
          </a:ln>
          <a:effectLst/>
        </p:spPr>
      </p:pic>
    </p:spTree>
    <p:extLst>
      <p:ext uri="{BB962C8B-B14F-4D97-AF65-F5344CB8AC3E}">
        <p14:creationId xmlns:p14="http://schemas.microsoft.com/office/powerpoint/2010/main" val="25967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RELAÇÃO ENTRE </a:t>
            </a:r>
            <a:r>
              <a:rPr lang="pt-BR" dirty="0">
                <a:solidFill>
                  <a:srgbClr val="ED145B"/>
                </a:solidFill>
                <a:latin typeface="Gotham HTF" pitchFamily="50" charset="0"/>
                <a:cs typeface="Gotham HTF Light"/>
              </a:rPr>
              <a:t>CLASSES E OBJETOS</a:t>
            </a:r>
          </a:p>
        </p:txBody>
      </p:sp>
      <p:sp>
        <p:nvSpPr>
          <p:cNvPr id="10" name="Text Placeholder 1">
            <a:extLst>
              <a:ext uri="{FF2B5EF4-FFF2-40B4-BE49-F238E27FC236}">
                <a16:creationId xmlns:a16="http://schemas.microsoft.com/office/drawing/2014/main" id="{0CF970C0-4E43-4B33-BCBE-ABEA507B8D97}"/>
              </a:ext>
            </a:extLst>
          </p:cNvPr>
          <p:cNvSpPr txBox="1">
            <a:spLocks/>
          </p:cNvSpPr>
          <p:nvPr/>
        </p:nvSpPr>
        <p:spPr>
          <a:xfrm>
            <a:off x="936052" y="1165762"/>
            <a:ext cx="2839535" cy="369332"/>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b="1" dirty="0" err="1">
                <a:solidFill>
                  <a:srgbClr val="ED145B"/>
                </a:solidFill>
                <a:latin typeface="Gotham HTF Light" pitchFamily="50" charset="0"/>
              </a:rPr>
              <a:t>Atributos</a:t>
            </a:r>
            <a:r>
              <a:rPr lang="en-US" sz="1200" b="1" dirty="0">
                <a:solidFill>
                  <a:srgbClr val="ED145B"/>
                </a:solidFill>
                <a:latin typeface="Gotham HTF Light" pitchFamily="50" charset="0"/>
              </a:rPr>
              <a:t> </a:t>
            </a:r>
            <a:r>
              <a:rPr lang="en-US" sz="1200" b="1" dirty="0" err="1">
                <a:solidFill>
                  <a:srgbClr val="ED145B"/>
                </a:solidFill>
                <a:latin typeface="Gotham HTF Light" pitchFamily="50" charset="0"/>
              </a:rPr>
              <a:t>em</a:t>
            </a:r>
            <a:r>
              <a:rPr lang="en-US" sz="1200" b="1" dirty="0">
                <a:solidFill>
                  <a:srgbClr val="ED145B"/>
                </a:solidFill>
                <a:latin typeface="Gotham HTF Light" pitchFamily="50" charset="0"/>
              </a:rPr>
              <a:t> classes e </a:t>
            </a:r>
            <a:r>
              <a:rPr lang="en-US" sz="1200" b="1" dirty="0" err="1">
                <a:solidFill>
                  <a:srgbClr val="ED145B"/>
                </a:solidFill>
                <a:latin typeface="Gotham HTF Light" pitchFamily="50" charset="0"/>
              </a:rPr>
              <a:t>objetos</a:t>
            </a:r>
            <a:endParaRPr lang="en-US" sz="100" b="1" dirty="0">
              <a:solidFill>
                <a:srgbClr val="ED145B"/>
              </a:solidFill>
              <a:latin typeface="Gotham HTF Light" pitchFamily="50" charset="0"/>
            </a:endParaRPr>
          </a:p>
        </p:txBody>
      </p:sp>
      <p:pic>
        <p:nvPicPr>
          <p:cNvPr id="12" name="Picture 4">
            <a:extLst>
              <a:ext uri="{FF2B5EF4-FFF2-40B4-BE49-F238E27FC236}">
                <a16:creationId xmlns:a16="http://schemas.microsoft.com/office/drawing/2014/main" id="{59DDC850-C43A-4948-A42F-5944CFA8FDC5}"/>
              </a:ext>
            </a:extLst>
          </p:cNvPr>
          <p:cNvPicPr>
            <a:picLocks noChangeAspect="1" noChangeArrowheads="1"/>
          </p:cNvPicPr>
          <p:nvPr/>
        </p:nvPicPr>
        <p:blipFill>
          <a:blip r:embed="rId3"/>
          <a:srcRect/>
          <a:stretch>
            <a:fillRect/>
          </a:stretch>
        </p:blipFill>
        <p:spPr bwMode="auto">
          <a:xfrm>
            <a:off x="833003" y="2574328"/>
            <a:ext cx="2284163" cy="1802665"/>
          </a:xfrm>
          <a:prstGeom prst="rect">
            <a:avLst/>
          </a:prstGeom>
          <a:noFill/>
          <a:ln w="9525">
            <a:noFill/>
            <a:miter lim="800000"/>
            <a:headEnd/>
            <a:tailEnd/>
          </a:ln>
        </p:spPr>
      </p:pic>
      <p:sp>
        <p:nvSpPr>
          <p:cNvPr id="13" name="Text Box 5">
            <a:extLst>
              <a:ext uri="{FF2B5EF4-FFF2-40B4-BE49-F238E27FC236}">
                <a16:creationId xmlns:a16="http://schemas.microsoft.com/office/drawing/2014/main" id="{3F2D1E88-9EE1-480F-B3BF-E4CB69BE4F91}"/>
              </a:ext>
            </a:extLst>
          </p:cNvPr>
          <p:cNvSpPr txBox="1">
            <a:spLocks noChangeArrowheads="1"/>
          </p:cNvSpPr>
          <p:nvPr/>
        </p:nvSpPr>
        <p:spPr bwMode="auto">
          <a:xfrm>
            <a:off x="1613575" y="1628916"/>
            <a:ext cx="723018" cy="293670"/>
          </a:xfrm>
          <a:prstGeom prst="rect">
            <a:avLst/>
          </a:prstGeom>
          <a:noFill/>
          <a:ln w="9525">
            <a:noFill/>
            <a:miter lim="800000"/>
            <a:headEnd/>
            <a:tailEnd/>
          </a:ln>
        </p:spPr>
        <p:txBody>
          <a:bodyPr wrap="none" lIns="107950" tIns="53975" rIns="107950" bIns="53975">
            <a:spAutoFit/>
          </a:bodyPr>
          <a:lstStyle/>
          <a:p>
            <a:pPr>
              <a:defRPr/>
            </a:pPr>
            <a:r>
              <a:rPr lang="en-US" sz="1200" b="1" dirty="0" err="1">
                <a:solidFill>
                  <a:schemeClr val="tx1">
                    <a:lumMod val="65000"/>
                    <a:lumOff val="35000"/>
                  </a:schemeClr>
                </a:solidFill>
                <a:latin typeface="Gotham HTF Light" pitchFamily="50" charset="0"/>
              </a:rPr>
              <a:t>Classe</a:t>
            </a:r>
            <a:endParaRPr lang="en-US" sz="1200" b="1" dirty="0">
              <a:solidFill>
                <a:schemeClr val="tx1">
                  <a:lumMod val="65000"/>
                  <a:lumOff val="35000"/>
                </a:schemeClr>
              </a:solidFill>
              <a:latin typeface="Gotham HTF Light" pitchFamily="50" charset="0"/>
            </a:endParaRPr>
          </a:p>
        </p:txBody>
      </p:sp>
      <p:sp>
        <p:nvSpPr>
          <p:cNvPr id="14" name="Text Box 6">
            <a:extLst>
              <a:ext uri="{FF2B5EF4-FFF2-40B4-BE49-F238E27FC236}">
                <a16:creationId xmlns:a16="http://schemas.microsoft.com/office/drawing/2014/main" id="{F869B8D1-0591-44BD-9023-DBA6FE7F65B7}"/>
              </a:ext>
            </a:extLst>
          </p:cNvPr>
          <p:cNvSpPr txBox="1">
            <a:spLocks noChangeArrowheads="1"/>
          </p:cNvSpPr>
          <p:nvPr/>
        </p:nvSpPr>
        <p:spPr bwMode="auto">
          <a:xfrm>
            <a:off x="7757652" y="2861333"/>
            <a:ext cx="840871" cy="293670"/>
          </a:xfrm>
          <a:prstGeom prst="rect">
            <a:avLst/>
          </a:prstGeom>
          <a:noFill/>
          <a:ln w="9525">
            <a:noFill/>
            <a:miter lim="800000"/>
            <a:headEnd/>
            <a:tailEnd/>
          </a:ln>
        </p:spPr>
        <p:txBody>
          <a:bodyPr wrap="none" lIns="107950" tIns="53975" rIns="107950" bIns="53975">
            <a:spAutoFit/>
          </a:bodyPr>
          <a:lstStyle/>
          <a:p>
            <a:pPr>
              <a:defRPr/>
            </a:pPr>
            <a:r>
              <a:rPr lang="en-US" sz="1200" b="1" dirty="0" err="1">
                <a:solidFill>
                  <a:schemeClr val="tx1">
                    <a:lumMod val="65000"/>
                    <a:lumOff val="35000"/>
                  </a:schemeClr>
                </a:solidFill>
                <a:latin typeface="Gotham HTF Light" pitchFamily="50" charset="0"/>
              </a:rPr>
              <a:t>Objetos</a:t>
            </a:r>
            <a:endParaRPr lang="en-US" sz="1200" b="1" dirty="0">
              <a:solidFill>
                <a:schemeClr val="tx1">
                  <a:lumMod val="65000"/>
                  <a:lumOff val="35000"/>
                </a:schemeClr>
              </a:solidFill>
              <a:latin typeface="Gotham HTF Light" pitchFamily="50" charset="0"/>
            </a:endParaRPr>
          </a:p>
        </p:txBody>
      </p:sp>
      <p:sp>
        <p:nvSpPr>
          <p:cNvPr id="15" name="Line 16">
            <a:extLst>
              <a:ext uri="{FF2B5EF4-FFF2-40B4-BE49-F238E27FC236}">
                <a16:creationId xmlns:a16="http://schemas.microsoft.com/office/drawing/2014/main" id="{B51DE1DD-B662-43B5-8B97-5433E4603755}"/>
              </a:ext>
            </a:extLst>
          </p:cNvPr>
          <p:cNvSpPr>
            <a:spLocks noChangeShapeType="1"/>
          </p:cNvSpPr>
          <p:nvPr/>
        </p:nvSpPr>
        <p:spPr bwMode="auto">
          <a:xfrm flipH="1">
            <a:off x="7095204" y="3197055"/>
            <a:ext cx="716629" cy="731838"/>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sz="1200">
              <a:solidFill>
                <a:schemeClr val="tx1">
                  <a:lumMod val="65000"/>
                  <a:lumOff val="35000"/>
                </a:schemeClr>
              </a:solidFill>
              <a:latin typeface="Gotham HTF Light" pitchFamily="50" charset="0"/>
            </a:endParaRPr>
          </a:p>
        </p:txBody>
      </p:sp>
      <p:sp>
        <p:nvSpPr>
          <p:cNvPr id="16" name="Line 17">
            <a:extLst>
              <a:ext uri="{FF2B5EF4-FFF2-40B4-BE49-F238E27FC236}">
                <a16:creationId xmlns:a16="http://schemas.microsoft.com/office/drawing/2014/main" id="{B755E25D-478C-40C8-81C2-A207E9907E75}"/>
              </a:ext>
            </a:extLst>
          </p:cNvPr>
          <p:cNvSpPr>
            <a:spLocks noChangeShapeType="1"/>
          </p:cNvSpPr>
          <p:nvPr/>
        </p:nvSpPr>
        <p:spPr bwMode="auto">
          <a:xfrm flipH="1" flipV="1">
            <a:off x="7095204" y="2147714"/>
            <a:ext cx="716629" cy="731840"/>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sz="1200">
              <a:solidFill>
                <a:schemeClr val="tx1">
                  <a:lumMod val="65000"/>
                  <a:lumOff val="35000"/>
                </a:schemeClr>
              </a:solidFill>
              <a:latin typeface="Gotham HTF Light" pitchFamily="50" charset="0"/>
            </a:endParaRPr>
          </a:p>
        </p:txBody>
      </p:sp>
      <p:pic>
        <p:nvPicPr>
          <p:cNvPr id="17" name="Picture 3">
            <a:extLst>
              <a:ext uri="{FF2B5EF4-FFF2-40B4-BE49-F238E27FC236}">
                <a16:creationId xmlns:a16="http://schemas.microsoft.com/office/drawing/2014/main" id="{2E870029-97E0-46DA-B752-DA6D1BF4B6D9}"/>
              </a:ext>
            </a:extLst>
          </p:cNvPr>
          <p:cNvPicPr>
            <a:picLocks noChangeAspect="1" noChangeArrowheads="1"/>
          </p:cNvPicPr>
          <p:nvPr/>
        </p:nvPicPr>
        <p:blipFill>
          <a:blip r:embed="rId4"/>
          <a:srcRect/>
          <a:stretch>
            <a:fillRect/>
          </a:stretch>
        </p:blipFill>
        <p:spPr bwMode="auto">
          <a:xfrm>
            <a:off x="4309864" y="1466030"/>
            <a:ext cx="2785341" cy="3202552"/>
          </a:xfrm>
          <a:prstGeom prst="rect">
            <a:avLst/>
          </a:prstGeom>
          <a:noFill/>
          <a:ln w="9525">
            <a:noFill/>
            <a:miter lim="800000"/>
            <a:headEnd/>
            <a:tailEnd/>
          </a:ln>
        </p:spPr>
      </p:pic>
      <p:sp>
        <p:nvSpPr>
          <p:cNvPr id="18" name="Line 4">
            <a:extLst>
              <a:ext uri="{FF2B5EF4-FFF2-40B4-BE49-F238E27FC236}">
                <a16:creationId xmlns:a16="http://schemas.microsoft.com/office/drawing/2014/main" id="{A90C156F-4B61-47D5-8038-DD3B6103E4E4}"/>
              </a:ext>
            </a:extLst>
          </p:cNvPr>
          <p:cNvSpPr>
            <a:spLocks noChangeShapeType="1"/>
          </p:cNvSpPr>
          <p:nvPr/>
        </p:nvSpPr>
        <p:spPr bwMode="auto">
          <a:xfrm flipH="1">
            <a:off x="1975084" y="1957608"/>
            <a:ext cx="1587" cy="668338"/>
          </a:xfrm>
          <a:prstGeom prst="line">
            <a:avLst/>
          </a:prstGeom>
          <a:ln w="76200">
            <a:solidFill>
              <a:srgbClr val="ED145B"/>
            </a:solidFill>
            <a:headEnd/>
            <a:tailEnd type="triangle" w="med" len="med"/>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pPr>
              <a:defRPr/>
            </a:pPr>
            <a:endParaRPr lang="pt-BR"/>
          </a:p>
        </p:txBody>
      </p:sp>
    </p:spTree>
    <p:extLst>
      <p:ext uri="{BB962C8B-B14F-4D97-AF65-F5344CB8AC3E}">
        <p14:creationId xmlns:p14="http://schemas.microsoft.com/office/powerpoint/2010/main" val="41070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DEFINIÇÃO – </a:t>
            </a:r>
            <a:r>
              <a:rPr lang="pt-BR" dirty="0">
                <a:solidFill>
                  <a:srgbClr val="ED145B"/>
                </a:solidFill>
                <a:latin typeface="Gotham HTF" pitchFamily="50" charset="0"/>
                <a:cs typeface="Gotham HTF Light"/>
              </a:rPr>
              <a:t>ORIENTAÇÃO A OBJETOS</a:t>
            </a:r>
          </a:p>
        </p:txBody>
      </p:sp>
      <p:sp>
        <p:nvSpPr>
          <p:cNvPr id="17" name="Text Placeholder 1">
            <a:extLst>
              <a:ext uri="{FF2B5EF4-FFF2-40B4-BE49-F238E27FC236}">
                <a16:creationId xmlns:a16="http://schemas.microsoft.com/office/drawing/2014/main" id="{1B7C7AD1-9ADD-4A1B-AB1E-A397660DDC04}"/>
              </a:ext>
            </a:extLst>
          </p:cNvPr>
          <p:cNvSpPr txBox="1">
            <a:spLocks/>
          </p:cNvSpPr>
          <p:nvPr/>
        </p:nvSpPr>
        <p:spPr>
          <a:xfrm>
            <a:off x="936052" y="1394754"/>
            <a:ext cx="7131316" cy="172453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Clr>
                <a:srgbClr val="ED145B"/>
              </a:buClr>
              <a:buNone/>
            </a:pPr>
            <a:r>
              <a:rPr lang="pt-BR" sz="1400" dirty="0">
                <a:solidFill>
                  <a:schemeClr val="tx1">
                    <a:lumMod val="65000"/>
                    <a:lumOff val="35000"/>
                  </a:schemeClr>
                </a:solidFill>
                <a:latin typeface="Gotham HTF Light" pitchFamily="50" charset="0"/>
              </a:rPr>
              <a:t>Um conjunto de princípios (abstração, encapsulamento, polimorfismo) guiando a construção do software, em conjunto com linguagens, bancos de dados e outras ferramentas que suportam esses princípios. </a:t>
            </a:r>
          </a:p>
          <a:p>
            <a:pPr marL="0" indent="0">
              <a:lnSpc>
                <a:spcPct val="150000"/>
              </a:lnSpc>
              <a:buClr>
                <a:srgbClr val="ED145B"/>
              </a:buClr>
              <a:buNone/>
            </a:pPr>
            <a:r>
              <a:rPr lang="pt-BR" sz="1400" dirty="0">
                <a:solidFill>
                  <a:schemeClr val="tx1">
                    <a:lumMod val="65000"/>
                    <a:lumOff val="35000"/>
                  </a:schemeClr>
                </a:solidFill>
                <a:latin typeface="Gotham HTF Light" pitchFamily="50" charset="0"/>
              </a:rPr>
              <a:t>(</a:t>
            </a:r>
            <a:r>
              <a:rPr lang="pt-BR" sz="1400" dirty="0" err="1">
                <a:solidFill>
                  <a:schemeClr val="tx1">
                    <a:lumMod val="65000"/>
                    <a:lumOff val="35000"/>
                  </a:schemeClr>
                </a:solidFill>
                <a:latin typeface="Gotham HTF Light" pitchFamily="50" charset="0"/>
              </a:rPr>
              <a:t>Object</a:t>
            </a:r>
            <a:r>
              <a:rPr lang="pt-BR" sz="1400" dirty="0">
                <a:solidFill>
                  <a:schemeClr val="tx1">
                    <a:lumMod val="65000"/>
                    <a:lumOff val="35000"/>
                  </a:schemeClr>
                </a:solidFill>
                <a:latin typeface="Gotham HTF Light" pitchFamily="50" charset="0"/>
              </a:rPr>
              <a:t> Technology - A </a:t>
            </a:r>
            <a:r>
              <a:rPr lang="pt-BR" sz="1400" dirty="0" err="1">
                <a:solidFill>
                  <a:schemeClr val="tx1">
                    <a:lumMod val="65000"/>
                    <a:lumOff val="35000"/>
                  </a:schemeClr>
                </a:solidFill>
                <a:latin typeface="Gotham HTF Light" pitchFamily="50" charset="0"/>
              </a:rPr>
              <a:t>Manager’s</a:t>
            </a:r>
            <a:r>
              <a:rPr lang="pt-BR" sz="1400" dirty="0">
                <a:solidFill>
                  <a:schemeClr val="tx1">
                    <a:lumMod val="65000"/>
                    <a:lumOff val="35000"/>
                  </a:schemeClr>
                </a:solidFill>
                <a:latin typeface="Gotham HTF Light" pitchFamily="50" charset="0"/>
              </a:rPr>
              <a:t> </a:t>
            </a:r>
            <a:r>
              <a:rPr lang="pt-BR" sz="1400" dirty="0" err="1">
                <a:solidFill>
                  <a:schemeClr val="tx1">
                    <a:lumMod val="65000"/>
                    <a:lumOff val="35000"/>
                  </a:schemeClr>
                </a:solidFill>
                <a:latin typeface="Gotham HTF Light" pitchFamily="50" charset="0"/>
              </a:rPr>
              <a:t>Guide</a:t>
            </a:r>
            <a:r>
              <a:rPr lang="pt-BR" sz="1400" dirty="0">
                <a:solidFill>
                  <a:schemeClr val="tx1">
                    <a:lumMod val="65000"/>
                    <a:lumOff val="35000"/>
                  </a:schemeClr>
                </a:solidFill>
                <a:latin typeface="Gotham HTF Light" pitchFamily="50" charset="0"/>
              </a:rPr>
              <a:t>, Taylor, 1997.)</a:t>
            </a:r>
          </a:p>
        </p:txBody>
      </p:sp>
    </p:spTree>
    <p:extLst>
      <p:ext uri="{BB962C8B-B14F-4D97-AF65-F5344CB8AC3E}">
        <p14:creationId xmlns:p14="http://schemas.microsoft.com/office/powerpoint/2010/main" val="18633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HISTÓRIA – </a:t>
            </a:r>
            <a:r>
              <a:rPr lang="pt-BR" dirty="0">
                <a:solidFill>
                  <a:srgbClr val="ED145B"/>
                </a:solidFill>
                <a:latin typeface="Gotham HTF" pitchFamily="50" charset="0"/>
                <a:cs typeface="Gotham HTF Light"/>
              </a:rPr>
              <a:t>ORIENTAÇÃO A OBJETOS</a:t>
            </a:r>
          </a:p>
        </p:txBody>
      </p:sp>
      <p:sp>
        <p:nvSpPr>
          <p:cNvPr id="5" name="Seta entalhada para a direita 12">
            <a:extLst>
              <a:ext uri="{FF2B5EF4-FFF2-40B4-BE49-F238E27FC236}">
                <a16:creationId xmlns:a16="http://schemas.microsoft.com/office/drawing/2014/main" id="{597676C7-CEB9-4021-A9C4-27C689AE31F4}"/>
              </a:ext>
            </a:extLst>
          </p:cNvPr>
          <p:cNvSpPr/>
          <p:nvPr/>
        </p:nvSpPr>
        <p:spPr>
          <a:xfrm>
            <a:off x="701176" y="1981186"/>
            <a:ext cx="7776864" cy="1891684"/>
          </a:xfrm>
          <a:prstGeom prst="notched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6" name="Grupo 15">
            <a:extLst>
              <a:ext uri="{FF2B5EF4-FFF2-40B4-BE49-F238E27FC236}">
                <a16:creationId xmlns:a16="http://schemas.microsoft.com/office/drawing/2014/main" id="{07B94A8D-7BD4-47D7-8EC1-E96E2C1F3398}"/>
              </a:ext>
            </a:extLst>
          </p:cNvPr>
          <p:cNvGrpSpPr/>
          <p:nvPr/>
        </p:nvGrpSpPr>
        <p:grpSpPr>
          <a:xfrm>
            <a:off x="1230797" y="1889634"/>
            <a:ext cx="1200418" cy="593826"/>
            <a:chOff x="108012" y="0"/>
            <a:chExt cx="1200418" cy="1872208"/>
          </a:xfrm>
        </p:grpSpPr>
        <p:sp>
          <p:nvSpPr>
            <p:cNvPr id="7" name="Retângulo 6">
              <a:extLst>
                <a:ext uri="{FF2B5EF4-FFF2-40B4-BE49-F238E27FC236}">
                  <a16:creationId xmlns:a16="http://schemas.microsoft.com/office/drawing/2014/main" id="{B191ED1C-422F-40CB-81AF-61CC7FCF8637}"/>
                </a:ext>
              </a:extLst>
            </p:cNvPr>
            <p:cNvSpPr/>
            <p:nvPr/>
          </p:nvSpPr>
          <p:spPr>
            <a:xfrm>
              <a:off x="108012" y="0"/>
              <a:ext cx="1200418"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tângulo 7">
              <a:extLst>
                <a:ext uri="{FF2B5EF4-FFF2-40B4-BE49-F238E27FC236}">
                  <a16:creationId xmlns:a16="http://schemas.microsoft.com/office/drawing/2014/main" id="{288EFF19-9348-4882-A014-781157DAF2D5}"/>
                </a:ext>
              </a:extLst>
            </p:cNvPr>
            <p:cNvSpPr/>
            <p:nvPr/>
          </p:nvSpPr>
          <p:spPr>
            <a:xfrm>
              <a:off x="108012" y="0"/>
              <a:ext cx="1200418"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1966</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Simula 67</a:t>
              </a:r>
            </a:p>
          </p:txBody>
        </p:sp>
      </p:grpSp>
      <p:sp>
        <p:nvSpPr>
          <p:cNvPr id="9" name="Elipse 8">
            <a:extLst>
              <a:ext uri="{FF2B5EF4-FFF2-40B4-BE49-F238E27FC236}">
                <a16:creationId xmlns:a16="http://schemas.microsoft.com/office/drawing/2014/main" id="{FBC63C95-BF94-441E-A86D-51DBD6388D96}"/>
              </a:ext>
            </a:extLst>
          </p:cNvPr>
          <p:cNvSpPr/>
          <p:nvPr/>
        </p:nvSpPr>
        <p:spPr>
          <a:xfrm>
            <a:off x="1596978" y="2694805"/>
            <a:ext cx="468052" cy="472921"/>
          </a:xfrm>
          <a:prstGeom prst="ellipse">
            <a:avLst/>
          </a:prstGeom>
          <a:solidFill>
            <a:srgbClr val="FFB9C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pt-BR" dirty="0"/>
          </a:p>
        </p:txBody>
      </p:sp>
      <p:grpSp>
        <p:nvGrpSpPr>
          <p:cNvPr id="10" name="Grupo 18">
            <a:extLst>
              <a:ext uri="{FF2B5EF4-FFF2-40B4-BE49-F238E27FC236}">
                <a16:creationId xmlns:a16="http://schemas.microsoft.com/office/drawing/2014/main" id="{757BB90E-886F-4AD1-A8C5-95B4CE66B2F2}"/>
              </a:ext>
            </a:extLst>
          </p:cNvPr>
          <p:cNvGrpSpPr/>
          <p:nvPr/>
        </p:nvGrpSpPr>
        <p:grpSpPr>
          <a:xfrm>
            <a:off x="2118176" y="3395546"/>
            <a:ext cx="1073972" cy="593826"/>
            <a:chOff x="1141209" y="2808312"/>
            <a:chExt cx="1073972" cy="1872208"/>
          </a:xfrm>
        </p:grpSpPr>
        <p:sp>
          <p:nvSpPr>
            <p:cNvPr id="12" name="Retângulo 11">
              <a:extLst>
                <a:ext uri="{FF2B5EF4-FFF2-40B4-BE49-F238E27FC236}">
                  <a16:creationId xmlns:a16="http://schemas.microsoft.com/office/drawing/2014/main" id="{EF0F1EC2-988D-4185-9D46-EB32718C4369}"/>
                </a:ext>
              </a:extLst>
            </p:cNvPr>
            <p:cNvSpPr/>
            <p:nvPr/>
          </p:nvSpPr>
          <p:spPr>
            <a:xfrm>
              <a:off x="1249888"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tângulo 12">
              <a:extLst>
                <a:ext uri="{FF2B5EF4-FFF2-40B4-BE49-F238E27FC236}">
                  <a16:creationId xmlns:a16="http://schemas.microsoft.com/office/drawing/2014/main" id="{120CCEF8-FCDB-43DB-9B11-21B0DF1102D2}"/>
                </a:ext>
              </a:extLst>
            </p:cNvPr>
            <p:cNvSpPr/>
            <p:nvPr/>
          </p:nvSpPr>
          <p:spPr>
            <a:xfrm>
              <a:off x="1141209" y="2808312"/>
              <a:ext cx="1073972"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1972 </a:t>
              </a:r>
              <a:r>
                <a:rPr lang="pt-BR" sz="1200" b="1" kern="1200" dirty="0" err="1">
                  <a:solidFill>
                    <a:schemeClr val="tx1">
                      <a:lumMod val="65000"/>
                      <a:lumOff val="35000"/>
                    </a:schemeClr>
                  </a:solidFill>
                  <a:latin typeface="Gotham HTF Light" pitchFamily="50" charset="0"/>
                </a:rPr>
                <a:t>Smalltalk</a:t>
              </a:r>
              <a:endParaRPr lang="pt-BR" sz="1200" b="1" kern="1200" dirty="0">
                <a:solidFill>
                  <a:schemeClr val="tx1">
                    <a:lumMod val="65000"/>
                    <a:lumOff val="35000"/>
                  </a:schemeClr>
                </a:solidFill>
                <a:latin typeface="Gotham HTF Light" pitchFamily="50" charset="0"/>
              </a:endParaRPr>
            </a:p>
          </p:txBody>
        </p:sp>
      </p:grpSp>
      <p:sp>
        <p:nvSpPr>
          <p:cNvPr id="14" name="Elipse 13">
            <a:extLst>
              <a:ext uri="{FF2B5EF4-FFF2-40B4-BE49-F238E27FC236}">
                <a16:creationId xmlns:a16="http://schemas.microsoft.com/office/drawing/2014/main" id="{642ADA8C-5389-4530-86BF-9D074ACB0592}"/>
              </a:ext>
            </a:extLst>
          </p:cNvPr>
          <p:cNvSpPr/>
          <p:nvPr/>
        </p:nvSpPr>
        <p:spPr>
          <a:xfrm>
            <a:off x="2452492" y="2694805"/>
            <a:ext cx="468052" cy="472921"/>
          </a:xfrm>
          <a:prstGeom prst="ellipse">
            <a:avLst/>
          </a:prstGeom>
          <a:solidFill>
            <a:srgbClr val="FFA2B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15" name="Grupo 20">
            <a:extLst>
              <a:ext uri="{FF2B5EF4-FFF2-40B4-BE49-F238E27FC236}">
                <a16:creationId xmlns:a16="http://schemas.microsoft.com/office/drawing/2014/main" id="{1D3C0475-AB8C-4162-A04F-4B5210EDE768}"/>
              </a:ext>
            </a:extLst>
          </p:cNvPr>
          <p:cNvGrpSpPr/>
          <p:nvPr/>
        </p:nvGrpSpPr>
        <p:grpSpPr>
          <a:xfrm>
            <a:off x="3057526" y="1889634"/>
            <a:ext cx="919325" cy="593826"/>
            <a:chOff x="2215180" y="0"/>
            <a:chExt cx="919325" cy="1872208"/>
          </a:xfrm>
        </p:grpSpPr>
        <p:sp>
          <p:nvSpPr>
            <p:cNvPr id="16" name="Retângulo 15">
              <a:extLst>
                <a:ext uri="{FF2B5EF4-FFF2-40B4-BE49-F238E27FC236}">
                  <a16:creationId xmlns:a16="http://schemas.microsoft.com/office/drawing/2014/main" id="{D0EE55CE-CE19-4CFA-8FAF-433D7AD0D6D0}"/>
                </a:ext>
              </a:extLst>
            </p:cNvPr>
            <p:cNvSpPr/>
            <p:nvPr/>
          </p:nvSpPr>
          <p:spPr>
            <a:xfrm>
              <a:off x="2215180"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tângulo 17">
              <a:extLst>
                <a:ext uri="{FF2B5EF4-FFF2-40B4-BE49-F238E27FC236}">
                  <a16:creationId xmlns:a16="http://schemas.microsoft.com/office/drawing/2014/main" id="{D581DEDA-B9C7-411B-A6F1-B27C3895E310}"/>
                </a:ext>
              </a:extLst>
            </p:cNvPr>
            <p:cNvSpPr/>
            <p:nvPr/>
          </p:nvSpPr>
          <p:spPr>
            <a:xfrm>
              <a:off x="2215180" y="0"/>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1983</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C++</a:t>
              </a:r>
            </a:p>
          </p:txBody>
        </p:sp>
      </p:grpSp>
      <p:sp>
        <p:nvSpPr>
          <p:cNvPr id="19" name="Elipse 18">
            <a:extLst>
              <a:ext uri="{FF2B5EF4-FFF2-40B4-BE49-F238E27FC236}">
                <a16:creationId xmlns:a16="http://schemas.microsoft.com/office/drawing/2014/main" id="{7A128FF3-078E-4754-B8C2-F61751F2AD5C}"/>
              </a:ext>
            </a:extLst>
          </p:cNvPr>
          <p:cNvSpPr/>
          <p:nvPr/>
        </p:nvSpPr>
        <p:spPr>
          <a:xfrm>
            <a:off x="3283163" y="2694805"/>
            <a:ext cx="468052" cy="472921"/>
          </a:xfrm>
          <a:prstGeom prst="ellipse">
            <a:avLst/>
          </a:prstGeom>
          <a:solidFill>
            <a:srgbClr val="FF8AB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0" name="Grupo 22">
            <a:extLst>
              <a:ext uri="{FF2B5EF4-FFF2-40B4-BE49-F238E27FC236}">
                <a16:creationId xmlns:a16="http://schemas.microsoft.com/office/drawing/2014/main" id="{52D8BF8C-5326-4E87-8FEB-9E43335E12A5}"/>
              </a:ext>
            </a:extLst>
          </p:cNvPr>
          <p:cNvGrpSpPr/>
          <p:nvPr/>
        </p:nvGrpSpPr>
        <p:grpSpPr>
          <a:xfrm>
            <a:off x="3908529" y="3395546"/>
            <a:ext cx="919325" cy="593826"/>
            <a:chOff x="3180472" y="2808312"/>
            <a:chExt cx="919325" cy="1872208"/>
          </a:xfrm>
        </p:grpSpPr>
        <p:sp>
          <p:nvSpPr>
            <p:cNvPr id="21" name="Retângulo 20">
              <a:extLst>
                <a:ext uri="{FF2B5EF4-FFF2-40B4-BE49-F238E27FC236}">
                  <a16:creationId xmlns:a16="http://schemas.microsoft.com/office/drawing/2014/main" id="{91B61362-4EF2-4F8A-8FAB-A52CD8455BDA}"/>
                </a:ext>
              </a:extLst>
            </p:cNvPr>
            <p:cNvSpPr/>
            <p:nvPr/>
          </p:nvSpPr>
          <p:spPr>
            <a:xfrm>
              <a:off x="3180472"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tângulo 21">
              <a:extLst>
                <a:ext uri="{FF2B5EF4-FFF2-40B4-BE49-F238E27FC236}">
                  <a16:creationId xmlns:a16="http://schemas.microsoft.com/office/drawing/2014/main" id="{83AC3F8C-756D-44C3-93AD-579793CEBCE2}"/>
                </a:ext>
              </a:extLst>
            </p:cNvPr>
            <p:cNvSpPr/>
            <p:nvPr/>
          </p:nvSpPr>
          <p:spPr>
            <a:xfrm>
              <a:off x="3286372" y="2808312"/>
              <a:ext cx="73004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1995 Java</a:t>
              </a:r>
            </a:p>
          </p:txBody>
        </p:sp>
      </p:grpSp>
      <p:sp>
        <p:nvSpPr>
          <p:cNvPr id="23" name="Elipse 22">
            <a:extLst>
              <a:ext uri="{FF2B5EF4-FFF2-40B4-BE49-F238E27FC236}">
                <a16:creationId xmlns:a16="http://schemas.microsoft.com/office/drawing/2014/main" id="{3A545D5D-A10B-4AC2-A418-92F6F0B3B3D9}"/>
              </a:ext>
            </a:extLst>
          </p:cNvPr>
          <p:cNvSpPr/>
          <p:nvPr/>
        </p:nvSpPr>
        <p:spPr>
          <a:xfrm>
            <a:off x="4134166" y="2694805"/>
            <a:ext cx="468052" cy="472921"/>
          </a:xfrm>
          <a:prstGeom prst="ellipse">
            <a:avLst/>
          </a:prstGeom>
          <a:solidFill>
            <a:srgbClr val="FF73A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4" name="Grupo 24">
            <a:extLst>
              <a:ext uri="{FF2B5EF4-FFF2-40B4-BE49-F238E27FC236}">
                <a16:creationId xmlns:a16="http://schemas.microsoft.com/office/drawing/2014/main" id="{685DF97C-DB20-4D2C-AACD-7D61D694D49F}"/>
              </a:ext>
            </a:extLst>
          </p:cNvPr>
          <p:cNvGrpSpPr/>
          <p:nvPr/>
        </p:nvGrpSpPr>
        <p:grpSpPr>
          <a:xfrm>
            <a:off x="4759532" y="1889634"/>
            <a:ext cx="919325" cy="593826"/>
            <a:chOff x="4145764" y="0"/>
            <a:chExt cx="919325" cy="1872208"/>
          </a:xfrm>
        </p:grpSpPr>
        <p:sp>
          <p:nvSpPr>
            <p:cNvPr id="25" name="Retângulo 24">
              <a:extLst>
                <a:ext uri="{FF2B5EF4-FFF2-40B4-BE49-F238E27FC236}">
                  <a16:creationId xmlns:a16="http://schemas.microsoft.com/office/drawing/2014/main" id="{546D6D90-860A-4C5F-800B-5F4A8A603E65}"/>
                </a:ext>
              </a:extLst>
            </p:cNvPr>
            <p:cNvSpPr/>
            <p:nvPr/>
          </p:nvSpPr>
          <p:spPr>
            <a:xfrm>
              <a:off x="4145764"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tângulo 25">
              <a:extLst>
                <a:ext uri="{FF2B5EF4-FFF2-40B4-BE49-F238E27FC236}">
                  <a16:creationId xmlns:a16="http://schemas.microsoft.com/office/drawing/2014/main" id="{61DE33EB-A6D9-4AEC-B584-7CBAA259AA94}"/>
                </a:ext>
              </a:extLst>
            </p:cNvPr>
            <p:cNvSpPr/>
            <p:nvPr/>
          </p:nvSpPr>
          <p:spPr>
            <a:xfrm>
              <a:off x="4302158" y="0"/>
              <a:ext cx="606538"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1997 UML</a:t>
              </a:r>
            </a:p>
          </p:txBody>
        </p:sp>
      </p:grpSp>
      <p:sp>
        <p:nvSpPr>
          <p:cNvPr id="27" name="Elipse 26">
            <a:extLst>
              <a:ext uri="{FF2B5EF4-FFF2-40B4-BE49-F238E27FC236}">
                <a16:creationId xmlns:a16="http://schemas.microsoft.com/office/drawing/2014/main" id="{27C778FD-EDEB-4CE3-93B0-213DDB3C1AC2}"/>
              </a:ext>
            </a:extLst>
          </p:cNvPr>
          <p:cNvSpPr/>
          <p:nvPr/>
        </p:nvSpPr>
        <p:spPr>
          <a:xfrm>
            <a:off x="4985169" y="2694805"/>
            <a:ext cx="468052" cy="472921"/>
          </a:xfrm>
          <a:prstGeom prst="ellipse">
            <a:avLst/>
          </a:prstGeom>
          <a:solidFill>
            <a:srgbClr val="FF59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8" name="Grupo 26">
            <a:extLst>
              <a:ext uri="{FF2B5EF4-FFF2-40B4-BE49-F238E27FC236}">
                <a16:creationId xmlns:a16="http://schemas.microsoft.com/office/drawing/2014/main" id="{C23E7344-6864-4FAC-B764-D7CF58FE1B4A}"/>
              </a:ext>
            </a:extLst>
          </p:cNvPr>
          <p:cNvGrpSpPr/>
          <p:nvPr/>
        </p:nvGrpSpPr>
        <p:grpSpPr>
          <a:xfrm>
            <a:off x="5604219" y="3395546"/>
            <a:ext cx="919325" cy="593826"/>
            <a:chOff x="5111056" y="2808312"/>
            <a:chExt cx="919325" cy="1872208"/>
          </a:xfrm>
        </p:grpSpPr>
        <p:sp>
          <p:nvSpPr>
            <p:cNvPr id="29" name="Retângulo 28">
              <a:extLst>
                <a:ext uri="{FF2B5EF4-FFF2-40B4-BE49-F238E27FC236}">
                  <a16:creationId xmlns:a16="http://schemas.microsoft.com/office/drawing/2014/main" id="{FFED1913-5A15-40E5-8082-AA6AF67A6F74}"/>
                </a:ext>
              </a:extLst>
            </p:cNvPr>
            <p:cNvSpPr/>
            <p:nvPr/>
          </p:nvSpPr>
          <p:spPr>
            <a:xfrm>
              <a:off x="5111056" y="2808312"/>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Retângulo 29">
              <a:extLst>
                <a:ext uri="{FF2B5EF4-FFF2-40B4-BE49-F238E27FC236}">
                  <a16:creationId xmlns:a16="http://schemas.microsoft.com/office/drawing/2014/main" id="{0478B36D-235D-4003-B968-6105475B1398}"/>
                </a:ext>
              </a:extLst>
            </p:cNvPr>
            <p:cNvSpPr/>
            <p:nvPr/>
          </p:nvSpPr>
          <p:spPr>
            <a:xfrm>
              <a:off x="5111056" y="2808312"/>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2000</a:t>
              </a:r>
              <a:br>
                <a:rPr lang="pt-BR" sz="1200" b="1" kern="1200" dirty="0">
                  <a:solidFill>
                    <a:schemeClr val="tx1">
                      <a:lumMod val="65000"/>
                      <a:lumOff val="35000"/>
                    </a:schemeClr>
                  </a:solidFill>
                  <a:latin typeface="Gotham HTF Light" pitchFamily="50" charset="0"/>
                </a:rPr>
              </a:br>
              <a:r>
                <a:rPr lang="pt-BR" sz="1200" b="1" kern="1200" dirty="0">
                  <a:solidFill>
                    <a:schemeClr val="tx1">
                      <a:lumMod val="65000"/>
                      <a:lumOff val="35000"/>
                    </a:schemeClr>
                  </a:solidFill>
                  <a:latin typeface="Gotham HTF Light" pitchFamily="50" charset="0"/>
                </a:rPr>
                <a:t>C#</a:t>
              </a:r>
            </a:p>
          </p:txBody>
        </p:sp>
      </p:grpSp>
      <p:sp>
        <p:nvSpPr>
          <p:cNvPr id="32" name="Elipse 31">
            <a:extLst>
              <a:ext uri="{FF2B5EF4-FFF2-40B4-BE49-F238E27FC236}">
                <a16:creationId xmlns:a16="http://schemas.microsoft.com/office/drawing/2014/main" id="{5B0A2538-DA1C-4968-880E-3CB1EA88C1F7}"/>
              </a:ext>
            </a:extLst>
          </p:cNvPr>
          <p:cNvSpPr/>
          <p:nvPr/>
        </p:nvSpPr>
        <p:spPr>
          <a:xfrm>
            <a:off x="5829855" y="2694805"/>
            <a:ext cx="468052" cy="472921"/>
          </a:xfrm>
          <a:prstGeom prst="ellipse">
            <a:avLst/>
          </a:prstGeom>
          <a:solidFill>
            <a:srgbClr val="FF417F"/>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3" name="Grupo 28">
            <a:extLst>
              <a:ext uri="{FF2B5EF4-FFF2-40B4-BE49-F238E27FC236}">
                <a16:creationId xmlns:a16="http://schemas.microsoft.com/office/drawing/2014/main" id="{ACB58C24-C122-4F31-A54F-BCABD4EF31D8}"/>
              </a:ext>
            </a:extLst>
          </p:cNvPr>
          <p:cNvGrpSpPr/>
          <p:nvPr/>
        </p:nvGrpSpPr>
        <p:grpSpPr>
          <a:xfrm>
            <a:off x="6468648" y="1889634"/>
            <a:ext cx="919325" cy="593826"/>
            <a:chOff x="6076348" y="0"/>
            <a:chExt cx="919325" cy="1872208"/>
          </a:xfrm>
        </p:grpSpPr>
        <p:sp>
          <p:nvSpPr>
            <p:cNvPr id="34" name="Retângulo 33">
              <a:extLst>
                <a:ext uri="{FF2B5EF4-FFF2-40B4-BE49-F238E27FC236}">
                  <a16:creationId xmlns:a16="http://schemas.microsoft.com/office/drawing/2014/main" id="{788BE13D-D4FF-4B1C-AA42-DEC66816665F}"/>
                </a:ext>
              </a:extLst>
            </p:cNvPr>
            <p:cNvSpPr/>
            <p:nvPr/>
          </p:nvSpPr>
          <p:spPr>
            <a:xfrm>
              <a:off x="6076348" y="0"/>
              <a:ext cx="919325" cy="18722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Retângulo 34">
              <a:extLst>
                <a:ext uri="{FF2B5EF4-FFF2-40B4-BE49-F238E27FC236}">
                  <a16:creationId xmlns:a16="http://schemas.microsoft.com/office/drawing/2014/main" id="{F3AD5363-8017-47B0-A922-306337BAEA36}"/>
                </a:ext>
              </a:extLst>
            </p:cNvPr>
            <p:cNvSpPr/>
            <p:nvPr/>
          </p:nvSpPr>
          <p:spPr>
            <a:xfrm>
              <a:off x="6076348" y="0"/>
              <a:ext cx="919325" cy="1872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lvl="0" algn="ctr" defTabSz="666750">
                <a:lnSpc>
                  <a:spcPct val="90000"/>
                </a:lnSpc>
                <a:spcBef>
                  <a:spcPct val="0"/>
                </a:spcBef>
                <a:spcAft>
                  <a:spcPct val="35000"/>
                </a:spcAft>
              </a:pPr>
              <a:r>
                <a:rPr lang="pt-BR" sz="1200" b="1" kern="1200" dirty="0">
                  <a:solidFill>
                    <a:schemeClr val="tx1">
                      <a:lumMod val="65000"/>
                      <a:lumOff val="35000"/>
                    </a:schemeClr>
                  </a:solidFill>
                  <a:latin typeface="Gotham HTF Light" pitchFamily="50" charset="0"/>
                </a:rPr>
                <a:t>2005 UML2</a:t>
              </a:r>
            </a:p>
          </p:txBody>
        </p:sp>
      </p:grpSp>
      <p:sp>
        <p:nvSpPr>
          <p:cNvPr id="36" name="Elipse 35">
            <a:extLst>
              <a:ext uri="{FF2B5EF4-FFF2-40B4-BE49-F238E27FC236}">
                <a16:creationId xmlns:a16="http://schemas.microsoft.com/office/drawing/2014/main" id="{9B828416-7C2B-4064-870B-EBDE23EFAFB7}"/>
              </a:ext>
            </a:extLst>
          </p:cNvPr>
          <p:cNvSpPr/>
          <p:nvPr/>
        </p:nvSpPr>
        <p:spPr>
          <a:xfrm>
            <a:off x="6694285" y="2694805"/>
            <a:ext cx="468052" cy="472921"/>
          </a:xfrm>
          <a:prstGeom prst="ellipse">
            <a:avLst/>
          </a:prstGeom>
          <a:solidFill>
            <a:srgbClr val="FF0C5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9786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UM </a:t>
            </a:r>
            <a:r>
              <a:rPr lang="pt-BR" dirty="0">
                <a:solidFill>
                  <a:srgbClr val="ED145B"/>
                </a:solidFill>
                <a:latin typeface="Gotham HTF" pitchFamily="50" charset="0"/>
                <a:cs typeface="Gotham HTF Light"/>
              </a:rPr>
              <a:t>MODELO VISUAL?</a:t>
            </a:r>
          </a:p>
        </p:txBody>
      </p:sp>
      <p:sp>
        <p:nvSpPr>
          <p:cNvPr id="5" name="Text Placeholder 1">
            <a:extLst>
              <a:ext uri="{FF2B5EF4-FFF2-40B4-BE49-F238E27FC236}">
                <a16:creationId xmlns:a16="http://schemas.microsoft.com/office/drawing/2014/main" id="{1E0BB675-48D1-4024-BBF8-EE1D794AE9A9}"/>
              </a:ext>
            </a:extLst>
          </p:cNvPr>
          <p:cNvSpPr txBox="1">
            <a:spLocks/>
          </p:cNvSpPr>
          <p:nvPr/>
        </p:nvSpPr>
        <p:spPr>
          <a:xfrm>
            <a:off x="936052" y="1442824"/>
            <a:ext cx="7374828" cy="3693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pt-BR" sz="1400" dirty="0">
                <a:solidFill>
                  <a:schemeClr val="tx1">
                    <a:lumMod val="65000"/>
                    <a:lumOff val="35000"/>
                  </a:schemeClr>
                </a:solidFill>
                <a:latin typeface="Gotham HTF Light" pitchFamily="50" charset="0"/>
              </a:rPr>
              <a:t>Um modelo é uma simplificação da realidade.</a:t>
            </a:r>
          </a:p>
        </p:txBody>
      </p:sp>
      <p:pic>
        <p:nvPicPr>
          <p:cNvPr id="6" name="Picture 11">
            <a:extLst>
              <a:ext uri="{FF2B5EF4-FFF2-40B4-BE49-F238E27FC236}">
                <a16:creationId xmlns:a16="http://schemas.microsoft.com/office/drawing/2014/main" id="{7CAD9126-A380-4529-BF7A-7C8E5AB768C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16526" y="2181347"/>
            <a:ext cx="3029346" cy="20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eta para a direita 14">
            <a:extLst>
              <a:ext uri="{FF2B5EF4-FFF2-40B4-BE49-F238E27FC236}">
                <a16:creationId xmlns:a16="http://schemas.microsoft.com/office/drawing/2014/main" id="{30DDF58E-C649-4C21-834B-F001D9BDA2B0}"/>
              </a:ext>
            </a:extLst>
          </p:cNvPr>
          <p:cNvSpPr/>
          <p:nvPr/>
        </p:nvSpPr>
        <p:spPr bwMode="auto">
          <a:xfrm>
            <a:off x="4193830" y="2851509"/>
            <a:ext cx="678466" cy="525872"/>
          </a:xfrm>
          <a:prstGeom prst="rightArrow">
            <a:avLst>
              <a:gd name="adj1" fmla="val 50000"/>
              <a:gd name="adj2" fmla="val 50000"/>
            </a:avLst>
          </a:prstGeom>
          <a:solidFill>
            <a:srgbClr val="ED145B"/>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bg2"/>
              </a:solidFill>
              <a:effectLst/>
              <a:latin typeface="Square721 BT" pitchFamily="34" charset="0"/>
            </a:endParaRPr>
          </a:p>
        </p:txBody>
      </p:sp>
      <p:pic>
        <p:nvPicPr>
          <p:cNvPr id="8" name="Imagem 7">
            <a:extLst>
              <a:ext uri="{FF2B5EF4-FFF2-40B4-BE49-F238E27FC236}">
                <a16:creationId xmlns:a16="http://schemas.microsoft.com/office/drawing/2014/main" id="{DB4E1958-3851-4A08-870C-50DF95D991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3216" y="2115400"/>
            <a:ext cx="3029346" cy="2095408"/>
          </a:xfrm>
          <a:prstGeom prst="rect">
            <a:avLst/>
          </a:prstGeom>
        </p:spPr>
      </p:pic>
    </p:spTree>
    <p:extLst>
      <p:ext uri="{BB962C8B-B14F-4D97-AF65-F5344CB8AC3E}">
        <p14:creationId xmlns:p14="http://schemas.microsoft.com/office/powerpoint/2010/main" val="14361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PERGUNTA...</a:t>
            </a:r>
          </a:p>
        </p:txBody>
      </p:sp>
      <p:sp>
        <p:nvSpPr>
          <p:cNvPr id="5" name="Text Placeholder 1">
            <a:extLst>
              <a:ext uri="{FF2B5EF4-FFF2-40B4-BE49-F238E27FC236}">
                <a16:creationId xmlns:a16="http://schemas.microsoft.com/office/drawing/2014/main" id="{4930E227-2165-4ACC-A15F-F8EF45D2848B}"/>
              </a:ext>
            </a:extLst>
          </p:cNvPr>
          <p:cNvSpPr txBox="1">
            <a:spLocks/>
          </p:cNvSpPr>
          <p:nvPr/>
        </p:nvSpPr>
        <p:spPr>
          <a:xfrm>
            <a:off x="936052" y="1393723"/>
            <a:ext cx="7219806" cy="2890683"/>
          </a:xfrm>
          <a:prstGeom prst="rect">
            <a:avLst/>
          </a:prstGeom>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defRPr/>
            </a:pPr>
            <a:r>
              <a:rPr lang="pt-BR" sz="1400" dirty="0">
                <a:solidFill>
                  <a:schemeClr val="tx1">
                    <a:lumMod val="65000"/>
                    <a:lumOff val="35000"/>
                  </a:schemeClr>
                </a:solidFill>
                <a:latin typeface="Gotham HTF Light" pitchFamily="50" charset="0"/>
              </a:rPr>
              <a:t>É possível construir um prédio sem a maquete, as plantas, a estruturação total de elétrica, gás e hidráulica?</a:t>
            </a:r>
          </a:p>
          <a:p>
            <a:pPr marL="0" indent="0">
              <a:lnSpc>
                <a:spcPct val="150000"/>
              </a:lnSpc>
              <a:buFont typeface="Arial"/>
              <a:buNone/>
              <a:defRPr/>
            </a:pPr>
            <a:endParaRPr lang="pt-BR" sz="1600" dirty="0">
              <a:solidFill>
                <a:schemeClr val="tx1">
                  <a:lumMod val="65000"/>
                  <a:lumOff val="35000"/>
                </a:schemeClr>
              </a:solidFill>
              <a:latin typeface="Gotham HTF Light" pitchFamily="50" charset="0"/>
            </a:endParaRPr>
          </a:p>
          <a:p>
            <a:pPr marL="0" indent="0">
              <a:lnSpc>
                <a:spcPct val="150000"/>
              </a:lnSpc>
              <a:buFont typeface="Arial"/>
              <a:buNone/>
              <a:defRPr/>
            </a:pPr>
            <a:r>
              <a:rPr lang="pt-BR" sz="1400" dirty="0">
                <a:solidFill>
                  <a:schemeClr val="tx1">
                    <a:lumMod val="65000"/>
                    <a:lumOff val="35000"/>
                  </a:schemeClr>
                </a:solidFill>
                <a:latin typeface="Gotham HTF Light" pitchFamily="50" charset="0"/>
              </a:rPr>
              <a:t>Sim é possível (</a:t>
            </a:r>
            <a:r>
              <a:rPr lang="pt-BR" sz="1400" dirty="0" err="1">
                <a:solidFill>
                  <a:schemeClr val="tx1">
                    <a:lumMod val="65000"/>
                    <a:lumOff val="35000"/>
                  </a:schemeClr>
                </a:solidFill>
                <a:latin typeface="Gotham HTF Light" pitchFamily="50" charset="0"/>
              </a:rPr>
              <a:t>heheh</a:t>
            </a:r>
            <a:r>
              <a:rPr lang="pt-BR" sz="1400" dirty="0">
                <a:solidFill>
                  <a:schemeClr val="tx1">
                    <a:lumMod val="65000"/>
                    <a:lumOff val="35000"/>
                  </a:schemeClr>
                </a:solidFill>
                <a:latin typeface="Gotham HTF Light" pitchFamily="50" charset="0"/>
              </a:rPr>
              <a:t>), mas </a:t>
            </a:r>
            <a:r>
              <a:rPr lang="pt-BR" sz="8000" b="1" dirty="0">
                <a:solidFill>
                  <a:srgbClr val="ED145B"/>
                </a:solidFill>
                <a:latin typeface="Gotham HTF Medium" pitchFamily="50" charset="0"/>
              </a:rPr>
              <a:t>NÃO</a:t>
            </a:r>
            <a:r>
              <a:rPr lang="pt-BR" sz="1600" dirty="0">
                <a:solidFill>
                  <a:schemeClr val="tx1">
                    <a:lumMod val="65000"/>
                    <a:lumOff val="35000"/>
                  </a:schemeClr>
                </a:solidFill>
                <a:latin typeface="Gotham HTF Light" pitchFamily="50" charset="0"/>
              </a:rPr>
              <a:t> </a:t>
            </a:r>
            <a:r>
              <a:rPr lang="pt-BR" sz="1400" dirty="0">
                <a:solidFill>
                  <a:schemeClr val="tx1">
                    <a:lumMod val="65000"/>
                    <a:lumOff val="35000"/>
                  </a:schemeClr>
                </a:solidFill>
                <a:latin typeface="Gotham HTF Light" pitchFamily="50" charset="0"/>
              </a:rPr>
              <a:t>faça isso!</a:t>
            </a:r>
            <a:endParaRPr lang="pt-BR" sz="16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9246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3"/>
          <a:srcRect b="15582"/>
          <a:stretch/>
        </p:blipFill>
        <p:spPr bwMode="auto">
          <a:xfrm>
            <a:off x="4572000" y="0"/>
            <a:ext cx="45720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4"/>
          <a:srcRect t="15581"/>
          <a:stretch/>
        </p:blipFill>
        <p:spPr bwMode="auto">
          <a:xfrm>
            <a:off x="0" y="0"/>
            <a:ext cx="4572000" cy="514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85895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1169551"/>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1. PROGRAMAÇÃO</a:t>
            </a:r>
            <a:endParaRPr lang="en-US" sz="3500" dirty="0">
              <a:solidFill>
                <a:srgbClr val="91A3AD"/>
              </a:solidFill>
              <a:latin typeface="Gotham HTF Medium"/>
              <a:cs typeface="Gotham HTF Medium"/>
            </a:endParaRPr>
          </a:p>
          <a:p>
            <a:pPr algn="ctr"/>
            <a:r>
              <a:rPr lang="en-US" sz="3500" dirty="0">
                <a:solidFill>
                  <a:srgbClr val="ED145B"/>
                </a:solidFill>
                <a:latin typeface="Gotham HTF" pitchFamily="50" charset="0"/>
                <a:cs typeface="Gotham HTF Medium"/>
              </a:rPr>
              <a:t>ORIENTADA A OBJETOS</a:t>
            </a:r>
            <a:endParaRPr lang="en-US" sz="3500" dirty="0">
              <a:solidFill>
                <a:srgbClr val="ED145B"/>
              </a:solidFill>
              <a:latin typeface="Gotham HTF" pitchFamily="50" charset="0"/>
              <a:cs typeface="Gotham HTF Light"/>
            </a:endParaRP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299471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3"/>
          <a:srcRect t="7649"/>
          <a:stretch/>
        </p:blipFill>
        <p:spPr bwMode="auto">
          <a:xfrm>
            <a:off x="0" y="0"/>
            <a:ext cx="457199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4"/>
          <a:srcRect t="9517"/>
          <a:stretch/>
        </p:blipFill>
        <p:spPr bwMode="auto">
          <a:xfrm>
            <a:off x="4571999" y="-1"/>
            <a:ext cx="4571999" cy="514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24430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a:blip r:embed="rId3"/>
          <a:stretch>
            <a:fillRect/>
          </a:stretch>
        </p:blipFill>
        <p:spPr bwMode="auto">
          <a:xfrm>
            <a:off x="1" y="-8297"/>
            <a:ext cx="9167216" cy="515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339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3"/>
          <a:srcRect t="15595"/>
          <a:stretch/>
        </p:blipFill>
        <p:spPr bwMode="auto">
          <a:xfrm>
            <a:off x="4571999" y="-4"/>
            <a:ext cx="4571999"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4"/>
          <a:srcRect t="7100" b="8417"/>
          <a:stretch/>
        </p:blipFill>
        <p:spPr bwMode="auto">
          <a:xfrm>
            <a:off x="3" y="-4"/>
            <a:ext cx="4571998" cy="514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12954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2">
            <a:extLst>
              <a:ext uri="{FF2B5EF4-FFF2-40B4-BE49-F238E27FC236}">
                <a16:creationId xmlns:a16="http://schemas.microsoft.com/office/drawing/2014/main" id="{30DD8C83-8743-4A55-89CE-255081E3E085}"/>
              </a:ext>
            </a:extLst>
          </p:cNvPr>
          <p:cNvPicPr>
            <a:picLocks noChangeAspect="1"/>
          </p:cNvPicPr>
          <p:nvPr/>
        </p:nvPicPr>
        <p:blipFill rotWithShape="1">
          <a:blip r:embed="rId3"/>
          <a:srcRect t="15438"/>
          <a:stretch/>
        </p:blipFill>
        <p:spPr bwMode="auto">
          <a:xfrm>
            <a:off x="0" y="-4768"/>
            <a:ext cx="4571999" cy="515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2">
            <a:extLst>
              <a:ext uri="{FF2B5EF4-FFF2-40B4-BE49-F238E27FC236}">
                <a16:creationId xmlns:a16="http://schemas.microsoft.com/office/drawing/2014/main" id="{F9CC9733-3700-4D57-A3D6-70AB5667A2C2}"/>
              </a:ext>
            </a:extLst>
          </p:cNvPr>
          <p:cNvPicPr>
            <a:picLocks noChangeAspect="1"/>
          </p:cNvPicPr>
          <p:nvPr/>
        </p:nvPicPr>
        <p:blipFill rotWithShape="1">
          <a:blip r:embed="rId4"/>
          <a:srcRect b="18507"/>
          <a:stretch/>
        </p:blipFill>
        <p:spPr bwMode="auto">
          <a:xfrm>
            <a:off x="4571999" y="-2386"/>
            <a:ext cx="4571999" cy="514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ângulo 7">
            <a:extLst>
              <a:ext uri="{FF2B5EF4-FFF2-40B4-BE49-F238E27FC236}">
                <a16:creationId xmlns:a16="http://schemas.microsoft.com/office/drawing/2014/main" id="{40F5FACE-63B1-4A3B-81C5-62DB4327962A}"/>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6">
            <a:extLst>
              <a:ext uri="{FF2B5EF4-FFF2-40B4-BE49-F238E27FC236}">
                <a16:creationId xmlns:a16="http://schemas.microsoft.com/office/drawing/2014/main" id="{7521A968-9402-4DC2-B384-F32F335E803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SENÃO….</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33800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446B06D-5393-47B8-AFCA-1D1CA534B583}"/>
              </a:ext>
            </a:extLst>
          </p:cNvPr>
          <p:cNvSpPr txBox="1">
            <a:spLocks/>
          </p:cNvSpPr>
          <p:nvPr/>
        </p:nvSpPr>
        <p:spPr>
          <a:xfrm>
            <a:off x="936052" y="1194619"/>
            <a:ext cx="7197683" cy="335991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5113" indent="-265113">
              <a:lnSpc>
                <a:spcPct val="150000"/>
              </a:lnSpc>
              <a:buClr>
                <a:srgbClr val="ED145B"/>
              </a:buClr>
            </a:pPr>
            <a:r>
              <a:rPr lang="pt-BR" sz="1100" dirty="0">
                <a:solidFill>
                  <a:srgbClr val="ED145B"/>
                </a:solidFill>
                <a:latin typeface="Gotham HTF Light" pitchFamily="50" charset="0"/>
              </a:rPr>
              <a:t>Modelagem atinge quatro objetivos:</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Ajuda a visualizar um sistema como deseja que ele seja; </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Permite especificar a estrutura ou o comportamento de um sistema;</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Disponibiliza um modelo que orienta na construção de um sistema;</a:t>
            </a:r>
          </a:p>
          <a:p>
            <a:pPr marL="449263" lvl="2" indent="-171450">
              <a:lnSpc>
                <a:spcPct val="150000"/>
              </a:lnSpc>
              <a:buClr>
                <a:srgbClr val="ED145B"/>
              </a:buClr>
              <a:buSzPct val="80000"/>
              <a:buFont typeface="Courier New" panose="02070309020205020404" pitchFamily="49" charset="0"/>
              <a:buChar char="o"/>
            </a:pPr>
            <a:r>
              <a:rPr lang="pt-BR" sz="1050" dirty="0">
                <a:solidFill>
                  <a:schemeClr val="tx1">
                    <a:lumMod val="65000"/>
                    <a:lumOff val="35000"/>
                  </a:schemeClr>
                </a:solidFill>
                <a:latin typeface="Gotham HTF Light" pitchFamily="50" charset="0"/>
              </a:rPr>
              <a:t>Documenta as decisões realizadas.</a:t>
            </a:r>
          </a:p>
          <a:p>
            <a:pPr marL="265113" indent="-265113">
              <a:lnSpc>
                <a:spcPct val="150000"/>
              </a:lnSpc>
              <a:buClr>
                <a:srgbClr val="ED145B"/>
              </a:buClr>
            </a:pPr>
            <a:r>
              <a:rPr lang="pt-BR" sz="1100" dirty="0">
                <a:solidFill>
                  <a:srgbClr val="ED145B"/>
                </a:solidFill>
                <a:latin typeface="Gotham HTF Light" pitchFamily="50" charset="0"/>
              </a:rPr>
              <a:t>Os modelos de sistemas são construídos porque não é possível compreender o sistema em sua totalidade.</a:t>
            </a:r>
          </a:p>
          <a:p>
            <a:pPr marL="265113" indent="-265113">
              <a:lnSpc>
                <a:spcPct val="150000"/>
              </a:lnSpc>
              <a:buClr>
                <a:srgbClr val="ED145B"/>
              </a:buClr>
            </a:pPr>
            <a:r>
              <a:rPr lang="pt-BR" sz="1100" dirty="0">
                <a:solidFill>
                  <a:srgbClr val="ED145B"/>
                </a:solidFill>
                <a:latin typeface="Gotham HTF Light" pitchFamily="50" charset="0"/>
              </a:rPr>
              <a:t>Os modelos são construídos para melhor entendimento do sistema que está sendo desenvolvido.</a:t>
            </a:r>
          </a:p>
          <a:p>
            <a:pPr marL="265113" indent="-265113">
              <a:lnSpc>
                <a:spcPct val="150000"/>
              </a:lnSpc>
              <a:buClr>
                <a:srgbClr val="ED145B"/>
              </a:buClr>
            </a:pPr>
            <a:r>
              <a:rPr lang="pt-BR" sz="1100" dirty="0">
                <a:solidFill>
                  <a:srgbClr val="ED145B"/>
                </a:solidFill>
                <a:latin typeface="Gotham HTF Light" pitchFamily="50" charset="0"/>
              </a:rPr>
              <a:t>Analogia: </a:t>
            </a:r>
          </a:p>
          <a:p>
            <a:pPr marL="449263" lvl="1" indent="-171450">
              <a:lnSpc>
                <a:spcPct val="150000"/>
              </a:lnSpc>
              <a:buClr>
                <a:srgbClr val="ED145B"/>
              </a:buClr>
              <a:buSzPct val="80000"/>
              <a:buFont typeface="Courier New" panose="02070309020205020404" pitchFamily="49" charset="0"/>
              <a:buChar char="o"/>
            </a:pPr>
            <a:r>
              <a:rPr lang="pt-BR" sz="1100" dirty="0">
                <a:solidFill>
                  <a:schemeClr val="tx1">
                    <a:lumMod val="65000"/>
                    <a:lumOff val="35000"/>
                  </a:schemeClr>
                </a:solidFill>
                <a:latin typeface="Gotham HTF Light" pitchFamily="50" charset="0"/>
              </a:rPr>
              <a:t>É possível construir um prédio sem a maquete, as plantas, a estruturação total de elétrica, gás e hidráulica?</a:t>
            </a:r>
          </a:p>
          <a:p>
            <a:pPr marL="449263" lvl="1" indent="-171450">
              <a:lnSpc>
                <a:spcPct val="150000"/>
              </a:lnSpc>
              <a:buClr>
                <a:srgbClr val="ED145B"/>
              </a:buClr>
              <a:buSzPct val="80000"/>
              <a:buFont typeface="Courier New" panose="02070309020205020404" pitchFamily="49" charset="0"/>
              <a:buChar char="o"/>
            </a:pPr>
            <a:r>
              <a:rPr lang="pt-BR" sz="1100" dirty="0">
                <a:solidFill>
                  <a:schemeClr val="tx1">
                    <a:lumMod val="65000"/>
                    <a:lumOff val="35000"/>
                  </a:schemeClr>
                </a:solidFill>
                <a:latin typeface="Gotham HTF Light" pitchFamily="50" charset="0"/>
              </a:rPr>
              <a:t>É possível viajar sem nenhum mapa do local ao qual irá?</a:t>
            </a:r>
          </a:p>
        </p:txBody>
      </p:sp>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POR QUE PRECISAMOS </a:t>
            </a:r>
            <a:r>
              <a:rPr lang="pt-BR" dirty="0">
                <a:solidFill>
                  <a:srgbClr val="ED145B"/>
                </a:solidFill>
                <a:latin typeface="Gotham HTF" pitchFamily="50" charset="0"/>
                <a:cs typeface="Gotham HTF Light"/>
              </a:rPr>
              <a:t>DE UM MODELO VISUAL?</a:t>
            </a:r>
          </a:p>
        </p:txBody>
      </p:sp>
    </p:spTree>
    <p:extLst>
      <p:ext uri="{BB962C8B-B14F-4D97-AF65-F5344CB8AC3E}">
        <p14:creationId xmlns:p14="http://schemas.microsoft.com/office/powerpoint/2010/main" val="38444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A IMPORTÂNCIA </a:t>
            </a:r>
            <a:r>
              <a:rPr lang="pt-BR" dirty="0">
                <a:solidFill>
                  <a:srgbClr val="ED145B"/>
                </a:solidFill>
                <a:latin typeface="Gotham HTF" pitchFamily="50" charset="0"/>
                <a:cs typeface="Gotham HTF Light"/>
              </a:rPr>
              <a:t>DA MODELAGEM</a:t>
            </a:r>
          </a:p>
        </p:txBody>
      </p:sp>
      <p:sp>
        <p:nvSpPr>
          <p:cNvPr id="5" name="Text Box 3">
            <a:extLst>
              <a:ext uri="{FF2B5EF4-FFF2-40B4-BE49-F238E27FC236}">
                <a16:creationId xmlns:a16="http://schemas.microsoft.com/office/drawing/2014/main" id="{94FF4517-91E5-4EEE-98BC-247DAD99E306}"/>
              </a:ext>
            </a:extLst>
          </p:cNvPr>
          <p:cNvSpPr txBox="1">
            <a:spLocks noChangeArrowheads="1"/>
          </p:cNvSpPr>
          <p:nvPr/>
        </p:nvSpPr>
        <p:spPr bwMode="auto">
          <a:xfrm>
            <a:off x="1053322" y="4203356"/>
            <a:ext cx="1404615"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b="1" dirty="0">
                <a:solidFill>
                  <a:schemeClr val="tx1">
                    <a:lumMod val="65000"/>
                    <a:lumOff val="35000"/>
                  </a:schemeClr>
                </a:solidFill>
                <a:latin typeface="Gotham HTF Light" pitchFamily="50" charset="0"/>
              </a:rPr>
              <a:t>Avião de papel</a:t>
            </a:r>
          </a:p>
        </p:txBody>
      </p:sp>
      <p:sp>
        <p:nvSpPr>
          <p:cNvPr id="7" name="Text Box 4">
            <a:extLst>
              <a:ext uri="{FF2B5EF4-FFF2-40B4-BE49-F238E27FC236}">
                <a16:creationId xmlns:a16="http://schemas.microsoft.com/office/drawing/2014/main" id="{36B0BA17-5A43-4993-BEAC-BAE88D4E17F2}"/>
              </a:ext>
            </a:extLst>
          </p:cNvPr>
          <p:cNvSpPr txBox="1">
            <a:spLocks noChangeArrowheads="1"/>
          </p:cNvSpPr>
          <p:nvPr/>
        </p:nvSpPr>
        <p:spPr bwMode="auto">
          <a:xfrm>
            <a:off x="6459314" y="4203356"/>
            <a:ext cx="1156279"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b="1" dirty="0">
                <a:solidFill>
                  <a:schemeClr val="tx1">
                    <a:lumMod val="65000"/>
                    <a:lumOff val="35000"/>
                  </a:schemeClr>
                </a:solidFill>
                <a:latin typeface="Gotham HTF Light" pitchFamily="50" charset="0"/>
              </a:rPr>
              <a:t>Avião a jato</a:t>
            </a:r>
          </a:p>
        </p:txBody>
      </p:sp>
      <p:sp>
        <p:nvSpPr>
          <p:cNvPr id="9" name="Line 5">
            <a:extLst>
              <a:ext uri="{FF2B5EF4-FFF2-40B4-BE49-F238E27FC236}">
                <a16:creationId xmlns:a16="http://schemas.microsoft.com/office/drawing/2014/main" id="{955639EE-AFE7-44E3-9850-529959B53036}"/>
              </a:ext>
            </a:extLst>
          </p:cNvPr>
          <p:cNvSpPr>
            <a:spLocks noChangeShapeType="1"/>
          </p:cNvSpPr>
          <p:nvPr/>
        </p:nvSpPr>
        <p:spPr bwMode="auto">
          <a:xfrm>
            <a:off x="1477296" y="2018839"/>
            <a:ext cx="5867400" cy="0"/>
          </a:xfrm>
          <a:prstGeom prst="line">
            <a:avLst/>
          </a:prstGeom>
          <a:ln w="76200">
            <a:solidFill>
              <a:srgbClr val="ED145B"/>
            </a:solidFill>
            <a:headEnd type="triangle" w="lg" len="lg"/>
            <a:tailEnd type="triangle" w="lg" len="lg"/>
          </a:ln>
          <a:effectLst/>
        </p:spPr>
        <p:style>
          <a:lnRef idx="3">
            <a:schemeClr val="accent2"/>
          </a:lnRef>
          <a:fillRef idx="0">
            <a:schemeClr val="accent2"/>
          </a:fillRef>
          <a:effectRef idx="2">
            <a:schemeClr val="accent2"/>
          </a:effectRef>
          <a:fontRef idx="minor">
            <a:schemeClr val="tx1"/>
          </a:fontRef>
        </p:style>
        <p:txBody>
          <a:bodyPr lIns="107950" tIns="53975" rIns="107950" bIns="53975"/>
          <a:lstStyle/>
          <a:p>
            <a:endParaRPr lang="pt-BR" sz="1200" b="1" dirty="0">
              <a:latin typeface="Gotham HTF Light" pitchFamily="50" charset="0"/>
            </a:endParaRPr>
          </a:p>
        </p:txBody>
      </p:sp>
      <p:sp>
        <p:nvSpPr>
          <p:cNvPr id="10" name="Text Box 6">
            <a:extLst>
              <a:ext uri="{FF2B5EF4-FFF2-40B4-BE49-F238E27FC236}">
                <a16:creationId xmlns:a16="http://schemas.microsoft.com/office/drawing/2014/main" id="{AC82A8C5-941F-4D87-8EDB-F42C78D6406C}"/>
              </a:ext>
            </a:extLst>
          </p:cNvPr>
          <p:cNvSpPr txBox="1">
            <a:spLocks noChangeArrowheads="1"/>
          </p:cNvSpPr>
          <p:nvPr/>
        </p:nvSpPr>
        <p:spPr bwMode="auto">
          <a:xfrm>
            <a:off x="957687" y="1428197"/>
            <a:ext cx="1595886"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a:solidFill>
                  <a:srgbClr val="ED145B"/>
                </a:solidFill>
                <a:latin typeface="Gotham HTF Light" pitchFamily="50" charset="0"/>
              </a:rPr>
              <a:t>Menos Importante</a:t>
            </a:r>
          </a:p>
        </p:txBody>
      </p:sp>
      <p:sp>
        <p:nvSpPr>
          <p:cNvPr id="12" name="Text Box 7">
            <a:extLst>
              <a:ext uri="{FF2B5EF4-FFF2-40B4-BE49-F238E27FC236}">
                <a16:creationId xmlns:a16="http://schemas.microsoft.com/office/drawing/2014/main" id="{03225A52-A3AF-4CEC-895B-CCA59E517FB1}"/>
              </a:ext>
            </a:extLst>
          </p:cNvPr>
          <p:cNvSpPr txBox="1">
            <a:spLocks noChangeArrowheads="1"/>
          </p:cNvSpPr>
          <p:nvPr/>
        </p:nvSpPr>
        <p:spPr bwMode="auto">
          <a:xfrm>
            <a:off x="6317258" y="1428197"/>
            <a:ext cx="1440394" cy="2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a:solidFill>
                  <a:srgbClr val="ED145B"/>
                </a:solidFill>
                <a:latin typeface="Gotham HTF Light" pitchFamily="50" charset="0"/>
              </a:rPr>
              <a:t>Mais Importante</a:t>
            </a:r>
          </a:p>
        </p:txBody>
      </p:sp>
      <p:pic>
        <p:nvPicPr>
          <p:cNvPr id="13" name="Picture 8">
            <a:extLst>
              <a:ext uri="{FF2B5EF4-FFF2-40B4-BE49-F238E27FC236}">
                <a16:creationId xmlns:a16="http://schemas.microsoft.com/office/drawing/2014/main" id="{50C2818D-A0F4-4FB9-BA0A-3D10B86C0DEC}"/>
              </a:ext>
            </a:extLst>
          </p:cNvPr>
          <p:cNvPicPr>
            <a:picLocks noChangeAspect="1" noChangeArrowheads="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6052" y="2815601"/>
            <a:ext cx="2141157" cy="90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1725E9BF-8DCD-45AD-9E45-85E059E1059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49701" y="2543825"/>
            <a:ext cx="2175507" cy="162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0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DESCANSO 1</a:t>
            </a:r>
          </a:p>
        </p:txBody>
      </p:sp>
      <p:pic>
        <p:nvPicPr>
          <p:cNvPr id="3" name="Imagem 2">
            <a:extLst>
              <a:ext uri="{FF2B5EF4-FFF2-40B4-BE49-F238E27FC236}">
                <a16:creationId xmlns:a16="http://schemas.microsoft.com/office/drawing/2014/main" id="{A450EE7C-C352-4952-9F9C-E104320B743C}"/>
              </a:ext>
            </a:extLst>
          </p:cNvPr>
          <p:cNvPicPr>
            <a:picLocks noChangeAspect="1"/>
          </p:cNvPicPr>
          <p:nvPr/>
        </p:nvPicPr>
        <p:blipFill>
          <a:blip r:embed="rId3"/>
          <a:stretch>
            <a:fillRect/>
          </a:stretch>
        </p:blipFill>
        <p:spPr>
          <a:xfrm>
            <a:off x="892277" y="1008760"/>
            <a:ext cx="7359446" cy="3568982"/>
          </a:xfrm>
          <a:prstGeom prst="rect">
            <a:avLst/>
          </a:prstGeom>
        </p:spPr>
      </p:pic>
    </p:spTree>
    <p:extLst>
      <p:ext uri="{BB962C8B-B14F-4D97-AF65-F5344CB8AC3E}">
        <p14:creationId xmlns:p14="http://schemas.microsoft.com/office/powerpoint/2010/main" val="345697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446B06D-5393-47B8-AFCA-1D1CA534B583}"/>
              </a:ext>
            </a:extLst>
          </p:cNvPr>
          <p:cNvSpPr txBox="1">
            <a:spLocks/>
          </p:cNvSpPr>
          <p:nvPr/>
        </p:nvSpPr>
        <p:spPr>
          <a:xfrm>
            <a:off x="936052" y="1194619"/>
            <a:ext cx="7197683" cy="335991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5113" indent="-265113">
              <a:lnSpc>
                <a:spcPct val="150000"/>
              </a:lnSpc>
              <a:buClr>
                <a:srgbClr val="ED145B"/>
              </a:buClr>
            </a:pPr>
            <a:r>
              <a:rPr lang="pt-BR" sz="1400" dirty="0">
                <a:solidFill>
                  <a:srgbClr val="ED145B"/>
                </a:solidFill>
                <a:latin typeface="Gotham HTF Light" pitchFamily="50" charset="0"/>
              </a:rPr>
              <a:t>Represente graficamente as classes de forma que elas abstraiam:</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candidato - no contexto de uma agência de empregos.</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médico - no contexto de um hospital.</a:t>
            </a:r>
          </a:p>
          <a:p>
            <a:pPr marL="449263" lvl="2" indent="-171450">
              <a:lnSpc>
                <a:spcPct val="150000"/>
              </a:lnSpc>
              <a:buClr>
                <a:srgbClr val="ED145B"/>
              </a:buClr>
              <a:buSzPct val="80000"/>
              <a:buFont typeface="Courier New" panose="02070309020205020404" pitchFamily="49" charset="0"/>
              <a:buChar char="o"/>
            </a:pPr>
            <a:r>
              <a:rPr lang="pt-BR" sz="1400" dirty="0">
                <a:solidFill>
                  <a:schemeClr val="tx1">
                    <a:lumMod val="65000"/>
                    <a:lumOff val="35000"/>
                  </a:schemeClr>
                </a:solidFill>
                <a:latin typeface="Gotham HTF Light" pitchFamily="50" charset="0"/>
              </a:rPr>
              <a:t>Um piloto - no contexto de uma corrida de Fórmula 1.</a:t>
            </a:r>
          </a:p>
          <a:p>
            <a:pPr marL="449263" lvl="2" indent="-171450">
              <a:lnSpc>
                <a:spcPct val="150000"/>
              </a:lnSpc>
              <a:buClr>
                <a:srgbClr val="ED145B"/>
              </a:buClr>
              <a:buSzPct val="80000"/>
              <a:buFont typeface="Courier New" panose="02070309020205020404" pitchFamily="49" charset="0"/>
              <a:buChar char="o"/>
            </a:pPr>
            <a:endParaRPr lang="pt-BR" sz="1400" dirty="0">
              <a:solidFill>
                <a:schemeClr val="tx1">
                  <a:lumMod val="65000"/>
                  <a:lumOff val="35000"/>
                </a:schemeClr>
              </a:solidFill>
              <a:latin typeface="Gotham HTF Light" pitchFamily="50" charset="0"/>
            </a:endParaRPr>
          </a:p>
          <a:p>
            <a:pPr marL="265113" indent="-265113">
              <a:lnSpc>
                <a:spcPct val="150000"/>
              </a:lnSpc>
              <a:buClr>
                <a:srgbClr val="ED145B"/>
              </a:buClr>
            </a:pPr>
            <a:r>
              <a:rPr lang="pt-BR" sz="1400" dirty="0">
                <a:solidFill>
                  <a:srgbClr val="ED145B"/>
                </a:solidFill>
                <a:latin typeface="Gotham HTF Light" pitchFamily="50" charset="0"/>
              </a:rPr>
              <a:t>Apresente de forma gráfica uma instância (objeto) de cada classe definida anteriormente.</a:t>
            </a:r>
            <a:endParaRPr lang="pt-BR" sz="1400" dirty="0">
              <a:solidFill>
                <a:schemeClr val="tx1">
                  <a:lumMod val="65000"/>
                  <a:lumOff val="35000"/>
                </a:schemeClr>
              </a:solidFill>
              <a:latin typeface="Gotham HTF Light" pitchFamily="50" charset="0"/>
            </a:endParaRPr>
          </a:p>
        </p:txBody>
      </p:sp>
      <p:sp>
        <p:nvSpPr>
          <p:cNvPr id="8" name="TextBox 59">
            <a:extLst>
              <a:ext uri="{FF2B5EF4-FFF2-40B4-BE49-F238E27FC236}">
                <a16:creationId xmlns:a16="http://schemas.microsoft.com/office/drawing/2014/main" id="{42FC8EC4-7E5C-4FB7-9F19-A6863F7E3E0E}"/>
              </a:ext>
            </a:extLst>
          </p:cNvPr>
          <p:cNvSpPr txBox="1"/>
          <p:nvPr/>
        </p:nvSpPr>
        <p:spPr>
          <a:xfrm>
            <a:off x="936052" y="555773"/>
            <a:ext cx="6821600"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DESCANSO 1</a:t>
            </a:r>
          </a:p>
        </p:txBody>
      </p:sp>
    </p:spTree>
    <p:extLst>
      <p:ext uri="{BB962C8B-B14F-4D97-AF65-F5344CB8AC3E}">
        <p14:creationId xmlns:p14="http://schemas.microsoft.com/office/powerpoint/2010/main" val="29293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005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9DC14DB0-6FC9-4AED-AF7E-7602971DCF4C}"/>
              </a:ext>
            </a:extLst>
          </p:cNvPr>
          <p:cNvSpPr txBox="1"/>
          <p:nvPr/>
        </p:nvSpPr>
        <p:spPr>
          <a:xfrm>
            <a:off x="4572000" y="1352945"/>
            <a:ext cx="2890684" cy="2607830"/>
          </a:xfrm>
          <a:prstGeom prst="rect">
            <a:avLst/>
          </a:prstGeom>
          <a:noFill/>
        </p:spPr>
        <p:txBody>
          <a:bodyPr wrap="square" tIns="46800" rtlCol="0">
            <a:spAutoFit/>
          </a:bodyPr>
          <a:lstStyle/>
          <a:p>
            <a:pPr>
              <a:lnSpc>
                <a:spcPct val="150000"/>
              </a:lnSpc>
              <a:spcAft>
                <a:spcPts val="1200"/>
              </a:spcAft>
              <a:buClr>
                <a:srgbClr val="ED145B"/>
              </a:buClr>
            </a:pPr>
            <a:r>
              <a:rPr lang="pt-BR" sz="1200" dirty="0">
                <a:solidFill>
                  <a:srgbClr val="ED145B"/>
                </a:solidFill>
                <a:latin typeface="Gotham HTF Medium" pitchFamily="50" charset="0"/>
                <a:cs typeface="Roboto Light"/>
              </a:rPr>
              <a:t>Java 2 Aprenda em 21 dias</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Rogers </a:t>
            </a:r>
            <a:r>
              <a:rPr lang="pt-BR" sz="1200" dirty="0" err="1">
                <a:solidFill>
                  <a:schemeClr val="tx1">
                    <a:lumMod val="65000"/>
                    <a:lumOff val="35000"/>
                  </a:schemeClr>
                </a:solidFill>
                <a:latin typeface="Gotham HTF Light" pitchFamily="50" charset="0"/>
                <a:cs typeface="Roboto Light"/>
              </a:rPr>
              <a:t>Cadenhead</a:t>
            </a:r>
            <a:r>
              <a:rPr lang="pt-BR" sz="1200" dirty="0">
                <a:solidFill>
                  <a:schemeClr val="tx1">
                    <a:lumMod val="65000"/>
                    <a:lumOff val="35000"/>
                  </a:schemeClr>
                </a:solidFill>
                <a:latin typeface="Gotham HTF Light" pitchFamily="50" charset="0"/>
                <a:cs typeface="Roboto Light"/>
              </a:rPr>
              <a:t>, Laura </a:t>
            </a:r>
            <a:r>
              <a:rPr lang="pt-BR" sz="1200" dirty="0" err="1">
                <a:solidFill>
                  <a:schemeClr val="tx1">
                    <a:lumMod val="65000"/>
                    <a:lumOff val="35000"/>
                  </a:schemeClr>
                </a:solidFill>
                <a:latin typeface="Gotham HTF Light" pitchFamily="50" charset="0"/>
                <a:cs typeface="Roboto Light"/>
              </a:rPr>
              <a:t>Lemay</a:t>
            </a:r>
            <a:r>
              <a:rPr lang="pt-BR" sz="1200" dirty="0">
                <a:solidFill>
                  <a:schemeClr val="tx1">
                    <a:lumMod val="65000"/>
                    <a:lumOff val="35000"/>
                  </a:schemeClr>
                </a:solidFill>
                <a:latin typeface="Gotham HTF Light" pitchFamily="50" charset="0"/>
                <a:cs typeface="Roboto Light"/>
              </a:rPr>
              <a:t> - Editora Campus</a:t>
            </a:r>
          </a:p>
          <a:p>
            <a:pPr>
              <a:lnSpc>
                <a:spcPct val="150000"/>
              </a:lnSpc>
              <a:spcAft>
                <a:spcPts val="1200"/>
              </a:spcAft>
              <a:buClr>
                <a:srgbClr val="ED145B"/>
              </a:buClr>
            </a:pPr>
            <a:endParaRPr lang="pt-BR" sz="1200" dirty="0">
              <a:solidFill>
                <a:schemeClr val="tx1">
                  <a:lumMod val="65000"/>
                  <a:lumOff val="35000"/>
                </a:schemeClr>
              </a:solidFill>
              <a:latin typeface="Gotham HTF Light" pitchFamily="50" charset="0"/>
              <a:cs typeface="Roboto Light"/>
            </a:endParaRPr>
          </a:p>
          <a:p>
            <a:pPr>
              <a:lnSpc>
                <a:spcPct val="150000"/>
              </a:lnSpc>
              <a:spcAft>
                <a:spcPts val="1200"/>
              </a:spcAft>
              <a:buClr>
                <a:srgbClr val="ED145B"/>
              </a:buClr>
            </a:pPr>
            <a:r>
              <a:rPr lang="pt-BR" sz="1200" dirty="0">
                <a:solidFill>
                  <a:srgbClr val="ED145B"/>
                </a:solidFill>
                <a:latin typeface="Gotham HTF Medium" pitchFamily="50" charset="0"/>
                <a:cs typeface="Roboto Light"/>
              </a:rPr>
              <a:t>Aprendendo Java</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Niemeyer &amp; </a:t>
            </a:r>
            <a:r>
              <a:rPr lang="pt-BR" sz="1200" dirty="0" err="1">
                <a:solidFill>
                  <a:schemeClr val="tx1">
                    <a:lumMod val="65000"/>
                    <a:lumOff val="35000"/>
                  </a:schemeClr>
                </a:solidFill>
                <a:latin typeface="Gotham HTF Light" pitchFamily="50" charset="0"/>
                <a:cs typeface="Roboto Light"/>
              </a:rPr>
              <a:t>Kundsen</a:t>
            </a:r>
            <a:r>
              <a:rPr lang="pt-BR" sz="1200" dirty="0">
                <a:solidFill>
                  <a:schemeClr val="tx1">
                    <a:lumMod val="65000"/>
                    <a:lumOff val="35000"/>
                  </a:schemeClr>
                </a:solidFill>
                <a:latin typeface="Gotham HTF Light" pitchFamily="50" charset="0"/>
                <a:cs typeface="Roboto Light"/>
              </a:rPr>
              <a:t>, Editora Campos</a:t>
            </a:r>
          </a:p>
        </p:txBody>
      </p:sp>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Tree>
    <p:extLst>
      <p:ext uri="{BB962C8B-B14F-4D97-AF65-F5344CB8AC3E}">
        <p14:creationId xmlns:p14="http://schemas.microsoft.com/office/powerpoint/2010/main" val="306287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a:t>
            </a:r>
            <a:r>
              <a:rPr lang="pt-BR" dirty="0">
                <a:solidFill>
                  <a:schemeClr val="tx1">
                    <a:lumMod val="65000"/>
                    <a:lumOff val="35000"/>
                  </a:schemeClr>
                </a:solidFill>
                <a:latin typeface="Gotham HTF" pitchFamily="50" charset="0"/>
                <a:cs typeface="Gotham HTF Light"/>
              </a:rPr>
              <a:t>NÃO</a:t>
            </a:r>
            <a:r>
              <a:rPr lang="pt-BR" dirty="0">
                <a:solidFill>
                  <a:schemeClr val="tx1">
                    <a:lumMod val="65000"/>
                    <a:lumOff val="35000"/>
                  </a:schemeClr>
                </a:solidFill>
                <a:latin typeface="Gotham HTF Light"/>
                <a:cs typeface="Gotham HTF Light"/>
              </a:rPr>
              <a:t>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sp>
        <p:nvSpPr>
          <p:cNvPr id="17" name="Retângulo 16">
            <a:extLst>
              <a:ext uri="{FF2B5EF4-FFF2-40B4-BE49-F238E27FC236}">
                <a16:creationId xmlns:a16="http://schemas.microsoft.com/office/drawing/2014/main" id="{633EFB5C-7AE3-4750-9A5E-E48DEB48C681}"/>
              </a:ext>
            </a:extLst>
          </p:cNvPr>
          <p:cNvSpPr/>
          <p:nvPr/>
        </p:nvSpPr>
        <p:spPr>
          <a:xfrm>
            <a:off x="936050" y="2116364"/>
            <a:ext cx="3635949" cy="1077218"/>
          </a:xfrm>
          <a:prstGeom prst="rect">
            <a:avLst/>
          </a:prstGeom>
        </p:spPr>
        <p:txBody>
          <a:bodyPr wrap="square">
            <a:spAutoFit/>
          </a:bodyPr>
          <a:lstStyle/>
          <a:p>
            <a:r>
              <a:rPr lang="pt-BR" sz="3200" dirty="0">
                <a:solidFill>
                  <a:srgbClr val="ED145B"/>
                </a:solidFill>
                <a:latin typeface="Gotham HTF Medium" pitchFamily="50" charset="0"/>
                <a:hlinkClick r:id="rId3">
                  <a:extLst>
                    <a:ext uri="{A12FA001-AC4F-418D-AE19-62706E023703}">
                      <ahyp:hlinkClr xmlns:ahyp="http://schemas.microsoft.com/office/drawing/2018/hyperlinkcolor" val="tx"/>
                    </a:ext>
                  </a:extLst>
                </a:hlinkClick>
              </a:rPr>
              <a:t>O QUE NÃO</a:t>
            </a:r>
          </a:p>
          <a:p>
            <a:r>
              <a:rPr lang="pt-BR" sz="3200" dirty="0">
                <a:solidFill>
                  <a:srgbClr val="ED145B"/>
                </a:solidFill>
                <a:latin typeface="Gotham HTF Medium" pitchFamily="50" charset="0"/>
                <a:hlinkClick r:id="rId3">
                  <a:extLst>
                    <a:ext uri="{A12FA001-AC4F-418D-AE19-62706E023703}">
                      <ahyp:hlinkClr xmlns:ahyp="http://schemas.microsoft.com/office/drawing/2018/hyperlinkcolor" val="tx"/>
                    </a:ext>
                  </a:extLst>
                </a:hlinkClick>
              </a:rPr>
              <a:t>É OO...</a:t>
            </a:r>
            <a:endParaRPr lang="pt-BR" sz="3200" dirty="0">
              <a:solidFill>
                <a:srgbClr val="ED145B"/>
              </a:solidFill>
              <a:latin typeface="Gotham HTF Medium" pitchFamily="50" charset="0"/>
            </a:endParaRPr>
          </a:p>
        </p:txBody>
      </p:sp>
      <p:pic>
        <p:nvPicPr>
          <p:cNvPr id="18" name="Picture 2">
            <a:extLst>
              <a:ext uri="{FF2B5EF4-FFF2-40B4-BE49-F238E27FC236}">
                <a16:creationId xmlns:a16="http://schemas.microsoft.com/office/drawing/2014/main" id="{76D9800B-0190-4CA4-AA12-EF47C7EDA528}"/>
              </a:ext>
            </a:extLst>
          </p:cNvPr>
          <p:cNvPicPr>
            <a:picLocks noChangeAspect="1" noChangeArrowheads="1"/>
          </p:cNvPicPr>
          <p:nvPr/>
        </p:nvPicPr>
        <p:blipFill>
          <a:blip r:embed="rId4"/>
          <a:stretch>
            <a:fillRect/>
          </a:stretch>
        </p:blipFill>
        <p:spPr bwMode="auto">
          <a:xfrm>
            <a:off x="4846320" y="1405304"/>
            <a:ext cx="2491301" cy="323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450746"/>
            <a:ext cx="5957456" cy="2246769"/>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2. IDE</a:t>
            </a:r>
            <a:endParaRPr lang="en-US" sz="3500" dirty="0">
              <a:solidFill>
                <a:srgbClr val="91A3AD"/>
              </a:solidFill>
              <a:latin typeface="Gotham HTF Medium"/>
              <a:cs typeface="Gotham HTF Medium"/>
            </a:endParaRPr>
          </a:p>
          <a:p>
            <a:pPr algn="ctr"/>
            <a:r>
              <a:rPr lang="pt-BR" sz="3500" dirty="0">
                <a:solidFill>
                  <a:schemeClr val="tx1">
                    <a:lumMod val="65000"/>
                    <a:lumOff val="35000"/>
                  </a:schemeClr>
                </a:solidFill>
                <a:latin typeface="Gotham HTF Light"/>
              </a:rPr>
              <a:t>I</a:t>
            </a:r>
            <a:r>
              <a:rPr lang="pt-BR" sz="3200" dirty="0">
                <a:solidFill>
                  <a:srgbClr val="ED145B"/>
                </a:solidFill>
                <a:latin typeface="Gotham HTF" pitchFamily="50" charset="0"/>
                <a:cs typeface="Gotham HTF Light"/>
              </a:rPr>
              <a:t>NTEGRATED </a:t>
            </a:r>
          </a:p>
          <a:p>
            <a:pPr algn="ctr"/>
            <a:r>
              <a:rPr lang="pt-BR" sz="3500" dirty="0">
                <a:solidFill>
                  <a:schemeClr val="tx1">
                    <a:lumMod val="65000"/>
                    <a:lumOff val="35000"/>
                  </a:schemeClr>
                </a:solidFill>
                <a:latin typeface="Gotham HTF Light"/>
              </a:rPr>
              <a:t>D</a:t>
            </a:r>
            <a:r>
              <a:rPr lang="pt-BR" sz="3200" dirty="0">
                <a:solidFill>
                  <a:srgbClr val="ED145B"/>
                </a:solidFill>
                <a:latin typeface="Gotham HTF" pitchFamily="50" charset="0"/>
                <a:cs typeface="Gotham HTF Light"/>
              </a:rPr>
              <a:t>EVELOPMENT</a:t>
            </a:r>
          </a:p>
          <a:p>
            <a:pPr algn="ctr"/>
            <a:r>
              <a:rPr lang="pt-BR" sz="3200" dirty="0">
                <a:solidFill>
                  <a:srgbClr val="ED145B"/>
                </a:solidFill>
                <a:latin typeface="Gotham HTF" pitchFamily="50" charset="0"/>
                <a:cs typeface="Gotham HTF Light"/>
              </a:rPr>
              <a:t> </a:t>
            </a:r>
            <a:r>
              <a:rPr lang="pt-BR" sz="3500" dirty="0">
                <a:solidFill>
                  <a:schemeClr val="tx1">
                    <a:lumMod val="65000"/>
                    <a:lumOff val="35000"/>
                  </a:schemeClr>
                </a:solidFill>
                <a:latin typeface="Gotham HTF Light"/>
              </a:rPr>
              <a:t>E</a:t>
            </a:r>
            <a:r>
              <a:rPr lang="pt-BR" sz="3200" dirty="0">
                <a:solidFill>
                  <a:srgbClr val="ED145B"/>
                </a:solidFill>
                <a:latin typeface="Gotham HTF" pitchFamily="50" charset="0"/>
                <a:cs typeface="Gotham HTF Light"/>
              </a:rPr>
              <a:t>NVIRONMENT</a:t>
            </a: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375977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p>
          <a:p>
            <a:r>
              <a:rPr lang="pt-BR" dirty="0">
                <a:solidFill>
                  <a:srgbClr val="ED145B"/>
                </a:solidFill>
                <a:latin typeface="Gotham HTF" pitchFamily="50" charset="0"/>
                <a:cs typeface="Gotham HTF Light"/>
              </a:rPr>
              <a:t>INTEGRATED DEVELOPMENT ENVIRONMENT</a:t>
            </a:r>
          </a:p>
        </p:txBody>
      </p:sp>
      <p:pic>
        <p:nvPicPr>
          <p:cNvPr id="9" name="Picture 6" descr="https://pbs.twimg.com/profile_images/1705003665/jdevLogo_128_400x400.png">
            <a:extLst>
              <a:ext uri="{FF2B5EF4-FFF2-40B4-BE49-F238E27FC236}">
                <a16:creationId xmlns:a16="http://schemas.microsoft.com/office/drawing/2014/main" id="{ED743170-5108-4F6D-90D4-AF6C76548C4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64546" y="2922550"/>
            <a:ext cx="640038" cy="6400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codyburleson.com/wp-content/uploads/2013/05/ibm_rational_application_developer_icon_by_ricksoft-d4yfiut.png">
            <a:extLst>
              <a:ext uri="{FF2B5EF4-FFF2-40B4-BE49-F238E27FC236}">
                <a16:creationId xmlns:a16="http://schemas.microsoft.com/office/drawing/2014/main" id="{0E95E23B-C28C-4546-AC28-9FB16B38213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4988" y="3661979"/>
            <a:ext cx="640038" cy="6400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a:extLst>
              <a:ext uri="{FF2B5EF4-FFF2-40B4-BE49-F238E27FC236}">
                <a16:creationId xmlns:a16="http://schemas.microsoft.com/office/drawing/2014/main" id="{C84E9564-14B8-44CF-B1A1-A605F0BCA04B}"/>
              </a:ext>
            </a:extLst>
          </p:cNvPr>
          <p:cNvSpPr txBox="1">
            <a:spLocks/>
          </p:cNvSpPr>
          <p:nvPr/>
        </p:nvSpPr>
        <p:spPr>
          <a:xfrm>
            <a:off x="939417" y="1446151"/>
            <a:ext cx="5931589" cy="26451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pt-BR" sz="1050" dirty="0" err="1">
                <a:solidFill>
                  <a:schemeClr val="tx1">
                    <a:lumMod val="65000"/>
                    <a:lumOff val="35000"/>
                  </a:schemeClr>
                </a:solidFill>
                <a:latin typeface="Gotham HTF Light" pitchFamily="50" charset="0"/>
              </a:rPr>
              <a:t>Integrated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Development</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Environment</a:t>
            </a:r>
            <a:r>
              <a:rPr lang="pt-BR" sz="1050" dirty="0">
                <a:solidFill>
                  <a:schemeClr val="tx1">
                    <a:lumMod val="65000"/>
                    <a:lumOff val="35000"/>
                  </a:schemeClr>
                </a:solidFill>
                <a:latin typeface="Gotham HTF Light" pitchFamily="50" charset="0"/>
              </a:rPr>
              <a:t> (IDE), ou Ambiente Integrado de Desenvolvimento, é um programa de computador que reúne características e ferramentas de apoio ao desenvolvimento de software com o objetivo de agilizar esse processo.</a:t>
            </a:r>
          </a:p>
          <a:p>
            <a:pPr marL="0" indent="0" algn="just">
              <a:lnSpc>
                <a:spcPct val="150000"/>
              </a:lnSpc>
              <a:buNone/>
            </a:pPr>
            <a:r>
              <a:rPr lang="pt-BR" sz="1050" dirty="0">
                <a:solidFill>
                  <a:schemeClr val="tx1">
                    <a:lumMod val="65000"/>
                    <a:lumOff val="35000"/>
                  </a:schemeClr>
                </a:solidFill>
                <a:latin typeface="Gotham HTF Light" pitchFamily="50" charset="0"/>
              </a:rPr>
              <a:t>Geralmente os </a:t>
            </a:r>
            <a:r>
              <a:rPr lang="pt-BR" sz="1050" dirty="0" err="1">
                <a:solidFill>
                  <a:schemeClr val="tx1">
                    <a:lumMod val="65000"/>
                    <a:lumOff val="35000"/>
                  </a:schemeClr>
                </a:solidFill>
                <a:latin typeface="Gotham HTF Light" pitchFamily="50" charset="0"/>
              </a:rPr>
              <a:t>IDEs</a:t>
            </a:r>
            <a:r>
              <a:rPr lang="pt-BR" sz="1050" dirty="0">
                <a:solidFill>
                  <a:schemeClr val="tx1">
                    <a:lumMod val="65000"/>
                    <a:lumOff val="35000"/>
                  </a:schemeClr>
                </a:solidFill>
                <a:latin typeface="Gotham HTF Light" pitchFamily="50" charset="0"/>
              </a:rPr>
              <a:t> facilitam a técnica de RAD (</a:t>
            </a:r>
            <a:r>
              <a:rPr lang="pt-BR" sz="1050" dirty="0" err="1">
                <a:solidFill>
                  <a:schemeClr val="tx1">
                    <a:lumMod val="65000"/>
                    <a:lumOff val="35000"/>
                  </a:schemeClr>
                </a:solidFill>
                <a:latin typeface="Gotham HTF Light" pitchFamily="50" charset="0"/>
              </a:rPr>
              <a:t>Rapid</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Application</a:t>
            </a:r>
            <a:r>
              <a:rPr lang="pt-BR" sz="1050" dirty="0">
                <a:solidFill>
                  <a:schemeClr val="tx1">
                    <a:lumMod val="65000"/>
                    <a:lumOff val="35000"/>
                  </a:schemeClr>
                </a:solidFill>
                <a:latin typeface="Gotham HTF Light" pitchFamily="50" charset="0"/>
              </a:rPr>
              <a:t> </a:t>
            </a:r>
            <a:r>
              <a:rPr lang="pt-BR" sz="1050" dirty="0" err="1">
                <a:solidFill>
                  <a:schemeClr val="tx1">
                    <a:lumMod val="65000"/>
                    <a:lumOff val="35000"/>
                  </a:schemeClr>
                </a:solidFill>
                <a:latin typeface="Gotham HTF Light" pitchFamily="50" charset="0"/>
              </a:rPr>
              <a:t>Development</a:t>
            </a:r>
            <a:r>
              <a:rPr lang="pt-BR" sz="1050" dirty="0">
                <a:solidFill>
                  <a:schemeClr val="tx1">
                    <a:lumMod val="65000"/>
                    <a:lumOff val="35000"/>
                  </a:schemeClr>
                </a:solidFill>
                <a:latin typeface="Gotham HTF Light" pitchFamily="50" charset="0"/>
              </a:rPr>
              <a:t>, ou "Desenvolvimento Rápido de Aplicativos"), que visa a maior produtividade dos desenvolvedores.</a:t>
            </a:r>
          </a:p>
          <a:p>
            <a:pPr marL="0" indent="0" algn="just">
              <a:lnSpc>
                <a:spcPct val="150000"/>
              </a:lnSpc>
              <a:buNone/>
            </a:pPr>
            <a:r>
              <a:rPr lang="pt-BR" sz="1050" dirty="0">
                <a:solidFill>
                  <a:schemeClr val="tx1">
                    <a:lumMod val="65000"/>
                    <a:lumOff val="35000"/>
                  </a:schemeClr>
                </a:solidFill>
                <a:latin typeface="Gotham HTF Light" pitchFamily="50" charset="0"/>
              </a:rPr>
              <a:t>Exemplos de </a:t>
            </a:r>
            <a:r>
              <a:rPr lang="pt-BR" sz="1050" dirty="0" err="1">
                <a:solidFill>
                  <a:schemeClr val="tx1">
                    <a:lumMod val="65000"/>
                    <a:lumOff val="35000"/>
                  </a:schemeClr>
                </a:solidFill>
                <a:latin typeface="Gotham HTF Light" pitchFamily="50" charset="0"/>
              </a:rPr>
              <a:t>IDEs</a:t>
            </a:r>
            <a:r>
              <a:rPr lang="pt-BR" sz="1050" dirty="0">
                <a:solidFill>
                  <a:schemeClr val="tx1">
                    <a:lumMod val="65000"/>
                    <a:lumOff val="35000"/>
                  </a:schemeClr>
                </a:solidFill>
                <a:latin typeface="Gotham HTF Light" pitchFamily="50" charset="0"/>
              </a:rPr>
              <a:t> para desenvolvimento na plataforma Java:</a:t>
            </a:r>
          </a:p>
          <a:p>
            <a:pPr lvl="1" algn="just">
              <a:lnSpc>
                <a:spcPct val="150000"/>
              </a:lnSpc>
            </a:pPr>
            <a:r>
              <a:rPr lang="en-US" sz="1050" dirty="0">
                <a:solidFill>
                  <a:srgbClr val="F0265D"/>
                </a:solidFill>
                <a:latin typeface="Gotham HTF Light" pitchFamily="50" charset="0"/>
              </a:rPr>
              <a:t>Eclipse</a:t>
            </a:r>
          </a:p>
          <a:p>
            <a:pPr lvl="1" algn="just">
              <a:lnSpc>
                <a:spcPct val="150000"/>
              </a:lnSpc>
            </a:pPr>
            <a:r>
              <a:rPr lang="en-US" sz="1050" dirty="0">
                <a:solidFill>
                  <a:srgbClr val="F0265D"/>
                </a:solidFill>
                <a:latin typeface="Gotham HTF Light" pitchFamily="50" charset="0"/>
              </a:rPr>
              <a:t>NetBeans</a:t>
            </a:r>
          </a:p>
          <a:p>
            <a:pPr lvl="1" algn="just">
              <a:lnSpc>
                <a:spcPct val="150000"/>
              </a:lnSpc>
            </a:pPr>
            <a:r>
              <a:rPr lang="en-US" sz="1050" dirty="0">
                <a:solidFill>
                  <a:srgbClr val="F0265D"/>
                </a:solidFill>
                <a:latin typeface="Gotham HTF Light" pitchFamily="50" charset="0"/>
              </a:rPr>
              <a:t>JDeveloper</a:t>
            </a:r>
          </a:p>
          <a:p>
            <a:pPr lvl="1" algn="just">
              <a:lnSpc>
                <a:spcPct val="150000"/>
              </a:lnSpc>
            </a:pPr>
            <a:r>
              <a:rPr lang="en-US" sz="1050" dirty="0">
                <a:solidFill>
                  <a:srgbClr val="F0265D"/>
                </a:solidFill>
                <a:latin typeface="Gotham HTF Light" pitchFamily="50" charset="0"/>
              </a:rPr>
              <a:t>IBM RAD (Rational Application Developer for WebSphere Software)</a:t>
            </a:r>
            <a:endParaRPr lang="pt-BR" sz="1050" dirty="0" err="1">
              <a:solidFill>
                <a:schemeClr val="tx1">
                  <a:lumMod val="65000"/>
                  <a:lumOff val="35000"/>
                </a:schemeClr>
              </a:solidFill>
              <a:latin typeface="Gotham HTF Light" pitchFamily="50" charset="0"/>
            </a:endParaRPr>
          </a:p>
        </p:txBody>
      </p:sp>
      <p:pic>
        <p:nvPicPr>
          <p:cNvPr id="1034" name="Picture 10" descr="Resultado de imagem para netbeans logo">
            <a:extLst>
              <a:ext uri="{FF2B5EF4-FFF2-40B4-BE49-F238E27FC236}">
                <a16:creationId xmlns:a16="http://schemas.microsoft.com/office/drawing/2014/main" id="{017A6EF5-BECC-44C4-947E-39C2A3017E3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4989" y="1705046"/>
            <a:ext cx="1686410" cy="16864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eclipse logo">
            <a:extLst>
              <a:ext uri="{FF2B5EF4-FFF2-40B4-BE49-F238E27FC236}">
                <a16:creationId xmlns:a16="http://schemas.microsoft.com/office/drawing/2014/main" id="{EC3ADD3E-6755-4152-97B9-0D189F33E41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63699" y="1730926"/>
            <a:ext cx="1497213" cy="35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1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p>
          <a:p>
            <a:r>
              <a:rPr lang="pt-BR" dirty="0">
                <a:solidFill>
                  <a:srgbClr val="ED145B"/>
                </a:solidFill>
                <a:latin typeface="Gotham HTF" pitchFamily="50" charset="0"/>
                <a:cs typeface="Gotham HTF Light"/>
              </a:rPr>
              <a:t>INTEGRATED DEVELOPMENT ENVIRONMENT</a:t>
            </a:r>
          </a:p>
        </p:txBody>
      </p:sp>
      <p:sp>
        <p:nvSpPr>
          <p:cNvPr id="12" name="Text Placeholder 1">
            <a:extLst>
              <a:ext uri="{FF2B5EF4-FFF2-40B4-BE49-F238E27FC236}">
                <a16:creationId xmlns:a16="http://schemas.microsoft.com/office/drawing/2014/main" id="{60F12767-72CF-4915-9D6F-BD3F1EAA4804}"/>
              </a:ext>
            </a:extLst>
          </p:cNvPr>
          <p:cNvSpPr txBox="1">
            <a:spLocks/>
          </p:cNvSpPr>
          <p:nvPr/>
        </p:nvSpPr>
        <p:spPr>
          <a:xfrm>
            <a:off x="939417" y="1349485"/>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pt-BR" sz="1050" dirty="0">
                <a:solidFill>
                  <a:schemeClr val="tx1">
                    <a:lumMod val="65000"/>
                    <a:lumOff val="35000"/>
                  </a:schemeClr>
                </a:solidFill>
                <a:latin typeface="Gotham HTF Light" pitchFamily="50" charset="0"/>
              </a:rPr>
              <a:t>Eclipse é um IDE desenvolvido em Java, seguindo o modelo open </a:t>
            </a:r>
            <a:r>
              <a:rPr lang="pt-BR" sz="1050" dirty="0" err="1">
                <a:solidFill>
                  <a:schemeClr val="tx1">
                    <a:lumMod val="65000"/>
                    <a:lumOff val="35000"/>
                  </a:schemeClr>
                </a:solidFill>
                <a:latin typeface="Gotham HTF Light" pitchFamily="50" charset="0"/>
              </a:rPr>
              <a:t>source</a:t>
            </a:r>
            <a:r>
              <a:rPr lang="pt-BR" sz="1050" dirty="0">
                <a:solidFill>
                  <a:schemeClr val="tx1">
                    <a:lumMod val="65000"/>
                    <a:lumOff val="35000"/>
                  </a:schemeClr>
                </a:solidFill>
                <a:latin typeface="Gotham HTF Light" pitchFamily="50" charset="0"/>
              </a:rPr>
              <a:t> de desenvolvimento de software.</a:t>
            </a:r>
          </a:p>
          <a:p>
            <a:pPr marL="0" indent="0" algn="just">
              <a:lnSpc>
                <a:spcPct val="150000"/>
              </a:lnSpc>
              <a:buNone/>
              <a:defRPr/>
            </a:pPr>
            <a:r>
              <a:rPr lang="pt-BR" sz="1050" dirty="0">
                <a:solidFill>
                  <a:schemeClr val="tx1">
                    <a:lumMod val="65000"/>
                    <a:lumOff val="35000"/>
                  </a:schemeClr>
                </a:solidFill>
                <a:latin typeface="Gotham HTF Light" pitchFamily="50" charset="0"/>
              </a:rPr>
              <a:t>O projeto Eclipse foi iniciado na IBM que desenvolveu a primeira versão do produto e doou-o como software livre para a comunidade.</a:t>
            </a:r>
          </a:p>
          <a:p>
            <a:pPr marL="0" indent="0" algn="just">
              <a:lnSpc>
                <a:spcPct val="150000"/>
              </a:lnSpc>
              <a:buNone/>
              <a:defRPr/>
            </a:pPr>
            <a:r>
              <a:rPr lang="pt-BR" sz="1050" dirty="0">
                <a:solidFill>
                  <a:schemeClr val="tx1">
                    <a:lumMod val="65000"/>
                    <a:lumOff val="35000"/>
                  </a:schemeClr>
                </a:solidFill>
                <a:latin typeface="Gotham HTF Light" pitchFamily="50" charset="0"/>
              </a:rPr>
              <a:t>O Eclipse possui como características marcantes o uso da SWT e não do Swing como biblioteca gráfica, a forte orientação ao desenvolvimento baseado em plug-ins e o amplo suporte ao desenvolvedor com centenas de plug-ins que procuram atender às diferentes necessidades de diferentes programadores.</a:t>
            </a:r>
          </a:p>
          <a:p>
            <a:pPr marL="0" indent="0" algn="just">
              <a:lnSpc>
                <a:spcPct val="150000"/>
              </a:lnSpc>
              <a:buNone/>
              <a:defRPr/>
            </a:pPr>
            <a:r>
              <a:rPr lang="pt-BR" sz="1050" dirty="0">
                <a:solidFill>
                  <a:schemeClr val="tx1">
                    <a:lumMod val="65000"/>
                    <a:lumOff val="35000"/>
                  </a:schemeClr>
                </a:solidFill>
                <a:latin typeface="Gotham HTF Light" pitchFamily="50" charset="0"/>
              </a:rPr>
              <a:t>Com o uso de plugins, pode ser usado não só para desenvolver em Java, mas também em C/C++, PHP, </a:t>
            </a:r>
            <a:r>
              <a:rPr lang="pt-BR" sz="1050" dirty="0" err="1">
                <a:solidFill>
                  <a:schemeClr val="tx1">
                    <a:lumMod val="65000"/>
                    <a:lumOff val="35000"/>
                  </a:schemeClr>
                </a:solidFill>
                <a:latin typeface="Gotham HTF Light" pitchFamily="50" charset="0"/>
              </a:rPr>
              <a:t>ColdFusion</a:t>
            </a:r>
            <a:r>
              <a:rPr lang="pt-BR" sz="1050" dirty="0">
                <a:solidFill>
                  <a:schemeClr val="tx1">
                    <a:lumMod val="65000"/>
                    <a:lumOff val="35000"/>
                  </a:schemeClr>
                </a:solidFill>
                <a:latin typeface="Gotham HTF Light" pitchFamily="50" charset="0"/>
              </a:rPr>
              <a:t> e até mesmo Python.</a:t>
            </a:r>
          </a:p>
          <a:p>
            <a:pPr marL="2381" indent="0">
              <a:lnSpc>
                <a:spcPct val="150000"/>
              </a:lnSpc>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2050" name="Picture 2" descr="Resultado de imagem para eclipse logo">
            <a:extLst>
              <a:ext uri="{FF2B5EF4-FFF2-40B4-BE49-F238E27FC236}">
                <a16:creationId xmlns:a16="http://schemas.microsoft.com/office/drawing/2014/main" id="{7DAFA499-8C0D-4F66-8234-465E73C7313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71005" y="2284281"/>
            <a:ext cx="1874690" cy="44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98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a:t>
            </a:r>
            <a:r>
              <a:rPr lang="pt-BR" dirty="0">
                <a:solidFill>
                  <a:srgbClr val="ED145B"/>
                </a:solidFill>
                <a:latin typeface="Gotham HTF" pitchFamily="50" charset="0"/>
                <a:cs typeface="Gotham HTF Light"/>
              </a:rPr>
              <a:t>WORKSPACE</a:t>
            </a:r>
          </a:p>
        </p:txBody>
      </p:sp>
      <p:sp>
        <p:nvSpPr>
          <p:cNvPr id="6" name="Elipse 5">
            <a:extLst>
              <a:ext uri="{FF2B5EF4-FFF2-40B4-BE49-F238E27FC236}">
                <a16:creationId xmlns:a16="http://schemas.microsoft.com/office/drawing/2014/main" id="{15C0CCA6-6109-4031-B751-81F4822AAC4C}"/>
              </a:ext>
            </a:extLst>
          </p:cNvPr>
          <p:cNvSpPr/>
          <p:nvPr/>
        </p:nvSpPr>
        <p:spPr bwMode="auto">
          <a:xfrm>
            <a:off x="1707136" y="964563"/>
            <a:ext cx="4207635" cy="4085035"/>
          </a:xfrm>
          <a:prstGeom prst="ellipse">
            <a:avLst/>
          </a:prstGeom>
          <a:solidFill>
            <a:srgbClr val="F0265D"/>
          </a:solidFill>
          <a:ln>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7" name="Elipse 6">
            <a:extLst>
              <a:ext uri="{FF2B5EF4-FFF2-40B4-BE49-F238E27FC236}">
                <a16:creationId xmlns:a16="http://schemas.microsoft.com/office/drawing/2014/main" id="{24FA9573-168D-4A73-A8A3-FEEE9A3AB7A7}"/>
              </a:ext>
            </a:extLst>
          </p:cNvPr>
          <p:cNvSpPr/>
          <p:nvPr/>
        </p:nvSpPr>
        <p:spPr bwMode="auto">
          <a:xfrm>
            <a:off x="2242301" y="1562318"/>
            <a:ext cx="1619250" cy="1620441"/>
          </a:xfrm>
          <a:prstGeom prst="ellipse">
            <a:avLst/>
          </a:prstGeom>
          <a:solidFill>
            <a:schemeClr val="tx1">
              <a:lumMod val="50000"/>
              <a:lumOff val="50000"/>
            </a:schemeClr>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8" name="Elipse 7">
            <a:extLst>
              <a:ext uri="{FF2B5EF4-FFF2-40B4-BE49-F238E27FC236}">
                <a16:creationId xmlns:a16="http://schemas.microsoft.com/office/drawing/2014/main" id="{A7F7F06B-02C3-49FF-BBFD-158EAB86571F}"/>
              </a:ext>
            </a:extLst>
          </p:cNvPr>
          <p:cNvSpPr/>
          <p:nvPr/>
        </p:nvSpPr>
        <p:spPr bwMode="auto">
          <a:xfrm>
            <a:off x="3513319" y="2960048"/>
            <a:ext cx="1620440" cy="1620441"/>
          </a:xfrm>
          <a:prstGeom prst="ellipse">
            <a:avLst/>
          </a:prstGeom>
          <a:solidFill>
            <a:schemeClr val="tx1">
              <a:lumMod val="50000"/>
              <a:lumOff val="50000"/>
            </a:schemeClr>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defRPr/>
            </a:pPr>
            <a:endParaRPr lang="pt-BR" sz="1350" b="1" i="1" u="sng" dirty="0">
              <a:solidFill>
                <a:schemeClr val="tx1"/>
              </a:solidFill>
              <a:latin typeface="Square721 BT" pitchFamily="34" charset="0"/>
            </a:endParaRPr>
          </a:p>
        </p:txBody>
      </p:sp>
      <p:sp>
        <p:nvSpPr>
          <p:cNvPr id="9" name="Elipse 8">
            <a:extLst>
              <a:ext uri="{FF2B5EF4-FFF2-40B4-BE49-F238E27FC236}">
                <a16:creationId xmlns:a16="http://schemas.microsoft.com/office/drawing/2014/main" id="{C11EB356-232F-48ED-8CEE-909323473335}"/>
              </a:ext>
            </a:extLst>
          </p:cNvPr>
          <p:cNvSpPr/>
          <p:nvPr/>
        </p:nvSpPr>
        <p:spPr bwMode="auto">
          <a:xfrm>
            <a:off x="3051929" y="1880215"/>
            <a:ext cx="416719" cy="40838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0" name="Elipse 9">
            <a:extLst>
              <a:ext uri="{FF2B5EF4-FFF2-40B4-BE49-F238E27FC236}">
                <a16:creationId xmlns:a16="http://schemas.microsoft.com/office/drawing/2014/main" id="{75172C11-AAD1-4220-A20F-DFDB36FDD53C}"/>
              </a:ext>
            </a:extLst>
          </p:cNvPr>
          <p:cNvSpPr/>
          <p:nvPr/>
        </p:nvSpPr>
        <p:spPr bwMode="auto">
          <a:xfrm>
            <a:off x="3262667" y="1939749"/>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1" name="Elipse 10">
            <a:extLst>
              <a:ext uri="{FF2B5EF4-FFF2-40B4-BE49-F238E27FC236}">
                <a16:creationId xmlns:a16="http://schemas.microsoft.com/office/drawing/2014/main" id="{FD6442E1-088D-4B3C-A6E3-80616ECFBF81}"/>
              </a:ext>
            </a:extLst>
          </p:cNvPr>
          <p:cNvSpPr/>
          <p:nvPr/>
        </p:nvSpPr>
        <p:spPr bwMode="auto">
          <a:xfrm>
            <a:off x="3313864" y="2076668"/>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3" name="Elipse 12">
            <a:extLst>
              <a:ext uri="{FF2B5EF4-FFF2-40B4-BE49-F238E27FC236}">
                <a16:creationId xmlns:a16="http://schemas.microsoft.com/office/drawing/2014/main" id="{62EFF436-32CB-4A06-913E-67803EBE72A1}"/>
              </a:ext>
            </a:extLst>
          </p:cNvPr>
          <p:cNvSpPr/>
          <p:nvPr/>
        </p:nvSpPr>
        <p:spPr bwMode="auto">
          <a:xfrm>
            <a:off x="3163845" y="2012374"/>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4" name="Elipse 13">
            <a:extLst>
              <a:ext uri="{FF2B5EF4-FFF2-40B4-BE49-F238E27FC236}">
                <a16:creationId xmlns:a16="http://schemas.microsoft.com/office/drawing/2014/main" id="{0723D547-CD6E-4BB1-80C9-910B52D7FEE4}"/>
              </a:ext>
            </a:extLst>
          </p:cNvPr>
          <p:cNvSpPr/>
          <p:nvPr/>
        </p:nvSpPr>
        <p:spPr bwMode="auto">
          <a:xfrm>
            <a:off x="3191230" y="2129055"/>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5" name="Elipse 14">
            <a:extLst>
              <a:ext uri="{FF2B5EF4-FFF2-40B4-BE49-F238E27FC236}">
                <a16:creationId xmlns:a16="http://schemas.microsoft.com/office/drawing/2014/main" id="{DDA5D84F-266E-4AB7-A5DA-E26DFE7F3B23}"/>
              </a:ext>
            </a:extLst>
          </p:cNvPr>
          <p:cNvSpPr/>
          <p:nvPr/>
        </p:nvSpPr>
        <p:spPr bwMode="auto">
          <a:xfrm>
            <a:off x="2566154" y="2258837"/>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6" name="Elipse 15">
            <a:extLst>
              <a:ext uri="{FF2B5EF4-FFF2-40B4-BE49-F238E27FC236}">
                <a16:creationId xmlns:a16="http://schemas.microsoft.com/office/drawing/2014/main" id="{E5DB533F-BB26-495F-B10E-131F5AB304EE}"/>
              </a:ext>
            </a:extLst>
          </p:cNvPr>
          <p:cNvSpPr/>
          <p:nvPr/>
        </p:nvSpPr>
        <p:spPr bwMode="auto">
          <a:xfrm>
            <a:off x="2794754" y="2389805"/>
            <a:ext cx="70247"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7" name="Elipse 16">
            <a:extLst>
              <a:ext uri="{FF2B5EF4-FFF2-40B4-BE49-F238E27FC236}">
                <a16:creationId xmlns:a16="http://schemas.microsoft.com/office/drawing/2014/main" id="{2CEBBD88-F718-4AC3-ABD2-52EE805787E8}"/>
              </a:ext>
            </a:extLst>
          </p:cNvPr>
          <p:cNvSpPr/>
          <p:nvPr/>
        </p:nvSpPr>
        <p:spPr bwMode="auto">
          <a:xfrm>
            <a:off x="3199566" y="2426714"/>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8" name="Elipse 17">
            <a:extLst>
              <a:ext uri="{FF2B5EF4-FFF2-40B4-BE49-F238E27FC236}">
                <a16:creationId xmlns:a16="http://schemas.microsoft.com/office/drawing/2014/main" id="{2EBA95E8-5417-4550-9195-93063AA1F9FA}"/>
              </a:ext>
            </a:extLst>
          </p:cNvPr>
          <p:cNvSpPr/>
          <p:nvPr/>
        </p:nvSpPr>
        <p:spPr bwMode="auto">
          <a:xfrm>
            <a:off x="3410305" y="2485055"/>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19" name="Elipse 18">
            <a:extLst>
              <a:ext uri="{FF2B5EF4-FFF2-40B4-BE49-F238E27FC236}">
                <a16:creationId xmlns:a16="http://schemas.microsoft.com/office/drawing/2014/main" id="{769C4619-A3B6-4523-B8E6-EE44EBDA6389}"/>
              </a:ext>
            </a:extLst>
          </p:cNvPr>
          <p:cNvSpPr/>
          <p:nvPr/>
        </p:nvSpPr>
        <p:spPr bwMode="auto">
          <a:xfrm>
            <a:off x="3461501" y="2585068"/>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0" name="Elipse 19">
            <a:extLst>
              <a:ext uri="{FF2B5EF4-FFF2-40B4-BE49-F238E27FC236}">
                <a16:creationId xmlns:a16="http://schemas.microsoft.com/office/drawing/2014/main" id="{30BC13AE-A222-4BF3-81F5-091C2D872C63}"/>
              </a:ext>
            </a:extLst>
          </p:cNvPr>
          <p:cNvSpPr/>
          <p:nvPr/>
        </p:nvSpPr>
        <p:spPr bwMode="auto">
          <a:xfrm>
            <a:off x="3276955" y="2557680"/>
            <a:ext cx="70247"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1" name="Elipse 20">
            <a:extLst>
              <a:ext uri="{FF2B5EF4-FFF2-40B4-BE49-F238E27FC236}">
                <a16:creationId xmlns:a16="http://schemas.microsoft.com/office/drawing/2014/main" id="{7CFB22B1-4A7E-41B5-8536-9FCA45329A96}"/>
              </a:ext>
            </a:extLst>
          </p:cNvPr>
          <p:cNvSpPr/>
          <p:nvPr/>
        </p:nvSpPr>
        <p:spPr bwMode="auto">
          <a:xfrm>
            <a:off x="3340060" y="2675553"/>
            <a:ext cx="70247"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2" name="Elipse 21">
            <a:extLst>
              <a:ext uri="{FF2B5EF4-FFF2-40B4-BE49-F238E27FC236}">
                <a16:creationId xmlns:a16="http://schemas.microsoft.com/office/drawing/2014/main" id="{BBE8C7F2-40D8-4D96-9BB0-52FF1CC34F4A}"/>
              </a:ext>
            </a:extLst>
          </p:cNvPr>
          <p:cNvSpPr/>
          <p:nvPr/>
        </p:nvSpPr>
        <p:spPr bwMode="auto">
          <a:xfrm>
            <a:off x="3455548" y="2693412"/>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3" name="Elipse 22">
            <a:extLst>
              <a:ext uri="{FF2B5EF4-FFF2-40B4-BE49-F238E27FC236}">
                <a16:creationId xmlns:a16="http://schemas.microsoft.com/office/drawing/2014/main" id="{8146A019-51D6-4300-A3AD-672606A3DD0B}"/>
              </a:ext>
            </a:extLst>
          </p:cNvPr>
          <p:cNvSpPr/>
          <p:nvPr/>
        </p:nvSpPr>
        <p:spPr bwMode="auto">
          <a:xfrm>
            <a:off x="3999094" y="3243419"/>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4" name="Elipse 23">
            <a:extLst>
              <a:ext uri="{FF2B5EF4-FFF2-40B4-BE49-F238E27FC236}">
                <a16:creationId xmlns:a16="http://schemas.microsoft.com/office/drawing/2014/main" id="{D69B19DE-1EF9-4B90-8EA0-D7A5FA9A24F1}"/>
              </a:ext>
            </a:extLst>
          </p:cNvPr>
          <p:cNvSpPr/>
          <p:nvPr/>
        </p:nvSpPr>
        <p:spPr bwMode="auto">
          <a:xfrm>
            <a:off x="4183638" y="3301760"/>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5" name="Elipse 24">
            <a:extLst>
              <a:ext uri="{FF2B5EF4-FFF2-40B4-BE49-F238E27FC236}">
                <a16:creationId xmlns:a16="http://schemas.microsoft.com/office/drawing/2014/main" id="{D17CCD0F-29C6-4451-96F0-135096153218}"/>
              </a:ext>
            </a:extLst>
          </p:cNvPr>
          <p:cNvSpPr/>
          <p:nvPr/>
        </p:nvSpPr>
        <p:spPr bwMode="auto">
          <a:xfrm>
            <a:off x="4076482" y="3456539"/>
            <a:ext cx="71438"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6" name="Elipse 25">
            <a:extLst>
              <a:ext uri="{FF2B5EF4-FFF2-40B4-BE49-F238E27FC236}">
                <a16:creationId xmlns:a16="http://schemas.microsoft.com/office/drawing/2014/main" id="{C7654A14-A961-45F1-B7F7-05AE0C77E929}"/>
              </a:ext>
            </a:extLst>
          </p:cNvPr>
          <p:cNvSpPr/>
          <p:nvPr/>
        </p:nvSpPr>
        <p:spPr bwMode="auto">
          <a:xfrm>
            <a:off x="4238407" y="3492260"/>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7" name="Elipse 26">
            <a:extLst>
              <a:ext uri="{FF2B5EF4-FFF2-40B4-BE49-F238E27FC236}">
                <a16:creationId xmlns:a16="http://schemas.microsoft.com/office/drawing/2014/main" id="{8E6E799F-0ABA-4304-85F3-89309105E0C6}"/>
              </a:ext>
            </a:extLst>
          </p:cNvPr>
          <p:cNvSpPr/>
          <p:nvPr/>
        </p:nvSpPr>
        <p:spPr bwMode="auto">
          <a:xfrm>
            <a:off x="4539638" y="3564888"/>
            <a:ext cx="416719" cy="407194"/>
          </a:xfrm>
          <a:prstGeom prst="ellipse">
            <a:avLst/>
          </a:prstGeom>
          <a:solidFill>
            <a:schemeClr val="bg1"/>
          </a:solidFill>
          <a:ln>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8" name="Elipse 27">
            <a:extLst>
              <a:ext uri="{FF2B5EF4-FFF2-40B4-BE49-F238E27FC236}">
                <a16:creationId xmlns:a16="http://schemas.microsoft.com/office/drawing/2014/main" id="{24B18B97-2FFA-4641-918F-4C2626DEDD75}"/>
              </a:ext>
            </a:extLst>
          </p:cNvPr>
          <p:cNvSpPr/>
          <p:nvPr/>
        </p:nvSpPr>
        <p:spPr bwMode="auto">
          <a:xfrm>
            <a:off x="4724182" y="3623229"/>
            <a:ext cx="71438" cy="7262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29" name="Elipse 28">
            <a:extLst>
              <a:ext uri="{FF2B5EF4-FFF2-40B4-BE49-F238E27FC236}">
                <a16:creationId xmlns:a16="http://schemas.microsoft.com/office/drawing/2014/main" id="{FA159CFB-8E08-4533-B049-8DEFED56CC57}"/>
              </a:ext>
            </a:extLst>
          </p:cNvPr>
          <p:cNvSpPr/>
          <p:nvPr/>
        </p:nvSpPr>
        <p:spPr bwMode="auto">
          <a:xfrm>
            <a:off x="4738469" y="3837539"/>
            <a:ext cx="71438" cy="71438"/>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30" name="Elipse 29">
            <a:extLst>
              <a:ext uri="{FF2B5EF4-FFF2-40B4-BE49-F238E27FC236}">
                <a16:creationId xmlns:a16="http://schemas.microsoft.com/office/drawing/2014/main" id="{E9B8302B-2FEA-4859-B616-B1B810F3ABAD}"/>
              </a:ext>
            </a:extLst>
          </p:cNvPr>
          <p:cNvSpPr/>
          <p:nvPr/>
        </p:nvSpPr>
        <p:spPr bwMode="auto">
          <a:xfrm>
            <a:off x="4630123" y="3729192"/>
            <a:ext cx="71438" cy="72629"/>
          </a:xfrm>
          <a:prstGeom prst="ellipse">
            <a:avLst/>
          </a:prstGeom>
          <a:solidFill>
            <a:srgbClr val="00B0F0"/>
          </a:solidFill>
          <a:ln w="19050">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bIns="0"/>
          <a:lstStyle/>
          <a:p>
            <a:pPr algn="r">
              <a:defRPr/>
            </a:pPr>
            <a:endParaRPr lang="pt-BR" sz="1350" b="1" i="1" u="sng" dirty="0">
              <a:solidFill>
                <a:schemeClr val="tx1"/>
              </a:solidFill>
              <a:latin typeface="Square721 BT" pitchFamily="34" charset="0"/>
            </a:endParaRPr>
          </a:p>
        </p:txBody>
      </p:sp>
      <p:sp>
        <p:nvSpPr>
          <p:cNvPr id="31" name="Texto Explicativo 1 38">
            <a:extLst>
              <a:ext uri="{FF2B5EF4-FFF2-40B4-BE49-F238E27FC236}">
                <a16:creationId xmlns:a16="http://schemas.microsoft.com/office/drawing/2014/main" id="{D7AAAA27-21A2-47AE-A233-B75F9B3FD00F}"/>
              </a:ext>
            </a:extLst>
          </p:cNvPr>
          <p:cNvSpPr/>
          <p:nvPr/>
        </p:nvSpPr>
        <p:spPr bwMode="auto">
          <a:xfrm>
            <a:off x="5619535" y="694289"/>
            <a:ext cx="1079897" cy="270272"/>
          </a:xfrm>
          <a:prstGeom prst="borderCallout1">
            <a:avLst>
              <a:gd name="adj1" fmla="val 46969"/>
              <a:gd name="adj2" fmla="val -731"/>
              <a:gd name="adj3" fmla="val 130289"/>
              <a:gd name="adj4" fmla="val -109109"/>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err="1">
                <a:solidFill>
                  <a:srgbClr val="F0265D"/>
                </a:solidFill>
                <a:latin typeface="Gotham HTF Light" pitchFamily="50" charset="0"/>
              </a:rPr>
              <a:t>Workspace</a:t>
            </a:r>
            <a:endParaRPr lang="pt-BR" sz="1200" dirty="0">
              <a:solidFill>
                <a:srgbClr val="F0265D"/>
              </a:solidFill>
              <a:latin typeface="Gotham HTF Light" pitchFamily="50" charset="0"/>
            </a:endParaRPr>
          </a:p>
        </p:txBody>
      </p:sp>
      <p:sp>
        <p:nvSpPr>
          <p:cNvPr id="32" name="Texto Explicativo 1 39">
            <a:extLst>
              <a:ext uri="{FF2B5EF4-FFF2-40B4-BE49-F238E27FC236}">
                <a16:creationId xmlns:a16="http://schemas.microsoft.com/office/drawing/2014/main" id="{5D85A2F3-57A9-4F46-818F-85322B7CBF40}"/>
              </a:ext>
            </a:extLst>
          </p:cNvPr>
          <p:cNvSpPr/>
          <p:nvPr/>
        </p:nvSpPr>
        <p:spPr bwMode="auto">
          <a:xfrm>
            <a:off x="5619535" y="1180064"/>
            <a:ext cx="1079897" cy="270272"/>
          </a:xfrm>
          <a:prstGeom prst="borderCallout1">
            <a:avLst>
              <a:gd name="adj1" fmla="val 46969"/>
              <a:gd name="adj2" fmla="val -731"/>
              <a:gd name="adj3" fmla="val 321539"/>
              <a:gd name="adj4" fmla="val -161625"/>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 #1</a:t>
            </a:r>
          </a:p>
        </p:txBody>
      </p:sp>
      <p:sp>
        <p:nvSpPr>
          <p:cNvPr id="33" name="Texto Explicativo 1 40">
            <a:extLst>
              <a:ext uri="{FF2B5EF4-FFF2-40B4-BE49-F238E27FC236}">
                <a16:creationId xmlns:a16="http://schemas.microsoft.com/office/drawing/2014/main" id="{D6D05FD1-59F6-4377-AEF3-EBFAEF1D6D0D}"/>
              </a:ext>
            </a:extLst>
          </p:cNvPr>
          <p:cNvSpPr/>
          <p:nvPr/>
        </p:nvSpPr>
        <p:spPr bwMode="auto">
          <a:xfrm>
            <a:off x="5889804" y="4485239"/>
            <a:ext cx="1079897" cy="270272"/>
          </a:xfrm>
          <a:prstGeom prst="borderCallout1">
            <a:avLst>
              <a:gd name="adj1" fmla="val 46969"/>
              <a:gd name="adj2" fmla="val -731"/>
              <a:gd name="adj3" fmla="val -187175"/>
              <a:gd name="adj4" fmla="val -102306"/>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 #2</a:t>
            </a:r>
          </a:p>
        </p:txBody>
      </p:sp>
      <p:sp>
        <p:nvSpPr>
          <p:cNvPr id="34" name="Texto Explicativo 1 41">
            <a:extLst>
              <a:ext uri="{FF2B5EF4-FFF2-40B4-BE49-F238E27FC236}">
                <a16:creationId xmlns:a16="http://schemas.microsoft.com/office/drawing/2014/main" id="{6BD998C4-60FC-458C-AEF4-79EAF764E2E5}"/>
              </a:ext>
            </a:extLst>
          </p:cNvPr>
          <p:cNvSpPr/>
          <p:nvPr/>
        </p:nvSpPr>
        <p:spPr bwMode="auto">
          <a:xfrm>
            <a:off x="6160078" y="3393438"/>
            <a:ext cx="1079897" cy="270272"/>
          </a:xfrm>
          <a:prstGeom prst="borderCallout1">
            <a:avLst>
              <a:gd name="adj1" fmla="val 46969"/>
              <a:gd name="adj2" fmla="val -731"/>
              <a:gd name="adj3" fmla="val 133313"/>
              <a:gd name="adj4" fmla="val -138587"/>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#2</a:t>
            </a:r>
          </a:p>
        </p:txBody>
      </p:sp>
      <p:sp>
        <p:nvSpPr>
          <p:cNvPr id="35" name="Texto Explicativo 1 42">
            <a:extLst>
              <a:ext uri="{FF2B5EF4-FFF2-40B4-BE49-F238E27FC236}">
                <a16:creationId xmlns:a16="http://schemas.microsoft.com/office/drawing/2014/main" id="{69680BF6-0FBB-438B-A8A4-2BB0CF220A60}"/>
              </a:ext>
            </a:extLst>
          </p:cNvPr>
          <p:cNvSpPr/>
          <p:nvPr/>
        </p:nvSpPr>
        <p:spPr bwMode="auto">
          <a:xfrm>
            <a:off x="6160078" y="3801820"/>
            <a:ext cx="1079897" cy="270272"/>
          </a:xfrm>
          <a:prstGeom prst="borderCallout1">
            <a:avLst>
              <a:gd name="adj1" fmla="val 46969"/>
              <a:gd name="adj2" fmla="val -731"/>
              <a:gd name="adj3" fmla="val 27491"/>
              <a:gd name="adj4" fmla="val -129517"/>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#3</a:t>
            </a:r>
          </a:p>
        </p:txBody>
      </p:sp>
      <p:sp>
        <p:nvSpPr>
          <p:cNvPr id="36" name="Texto Explicativo 1 43">
            <a:extLst>
              <a:ext uri="{FF2B5EF4-FFF2-40B4-BE49-F238E27FC236}">
                <a16:creationId xmlns:a16="http://schemas.microsoft.com/office/drawing/2014/main" id="{A9103B61-4B54-42A6-9F78-92DBA387E696}"/>
              </a:ext>
            </a:extLst>
          </p:cNvPr>
          <p:cNvSpPr/>
          <p:nvPr/>
        </p:nvSpPr>
        <p:spPr bwMode="auto">
          <a:xfrm>
            <a:off x="6167222" y="2269488"/>
            <a:ext cx="1079897" cy="269081"/>
          </a:xfrm>
          <a:prstGeom prst="borderCallout1">
            <a:avLst>
              <a:gd name="adj1" fmla="val 46969"/>
              <a:gd name="adj2" fmla="val -731"/>
              <a:gd name="adj3" fmla="val 405426"/>
              <a:gd name="adj4" fmla="val -164287"/>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 #1</a:t>
            </a:r>
          </a:p>
        </p:txBody>
      </p:sp>
      <p:sp>
        <p:nvSpPr>
          <p:cNvPr id="37" name="Texto Explicativo 1 44">
            <a:extLst>
              <a:ext uri="{FF2B5EF4-FFF2-40B4-BE49-F238E27FC236}">
                <a16:creationId xmlns:a16="http://schemas.microsoft.com/office/drawing/2014/main" id="{43C2D6C5-4C83-47CE-BE56-1E40CFCE2C26}"/>
              </a:ext>
            </a:extLst>
          </p:cNvPr>
          <p:cNvSpPr/>
          <p:nvPr/>
        </p:nvSpPr>
        <p:spPr bwMode="auto">
          <a:xfrm>
            <a:off x="5992198" y="1659888"/>
            <a:ext cx="1079897" cy="269081"/>
          </a:xfrm>
          <a:prstGeom prst="borderCallout1">
            <a:avLst>
              <a:gd name="adj1" fmla="val 46969"/>
              <a:gd name="adj2" fmla="val -731"/>
              <a:gd name="adj3" fmla="val 484035"/>
              <a:gd name="adj4" fmla="val -155217"/>
            </a:avLst>
          </a:prstGeom>
          <a:solidFill>
            <a:schemeClr val="bg1"/>
          </a:solidFill>
          <a:ln>
            <a:solidFill>
              <a:schemeClr val="bg1">
                <a:lumMod val="65000"/>
              </a:schemeClr>
            </a:solidFill>
            <a:headEnd type="none" w="med" len="med"/>
            <a:tailEnd type="oval"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 #2</a:t>
            </a:r>
          </a:p>
        </p:txBody>
      </p:sp>
      <p:sp>
        <p:nvSpPr>
          <p:cNvPr id="38" name="Texto Explicativo 1 45">
            <a:extLst>
              <a:ext uri="{FF2B5EF4-FFF2-40B4-BE49-F238E27FC236}">
                <a16:creationId xmlns:a16="http://schemas.microsoft.com/office/drawing/2014/main" id="{9BC72542-B8B0-4096-90ED-2925E1156FF0}"/>
              </a:ext>
            </a:extLst>
          </p:cNvPr>
          <p:cNvSpPr/>
          <p:nvPr/>
        </p:nvSpPr>
        <p:spPr bwMode="auto">
          <a:xfrm>
            <a:off x="6167222" y="2973145"/>
            <a:ext cx="1079897" cy="270272"/>
          </a:xfrm>
          <a:prstGeom prst="borderCallout1">
            <a:avLst>
              <a:gd name="adj1" fmla="val 46969"/>
              <a:gd name="adj2" fmla="val -731"/>
              <a:gd name="adj3" fmla="val 260299"/>
              <a:gd name="adj4" fmla="val -131028"/>
            </a:avLst>
          </a:prstGeom>
          <a:solidFill>
            <a:schemeClr val="bg1"/>
          </a:solidFill>
          <a:ln>
            <a:solidFill>
              <a:schemeClr val="bg1">
                <a:lumMod val="65000"/>
              </a:schemeClr>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 #1</a:t>
            </a:r>
          </a:p>
        </p:txBody>
      </p:sp>
      <p:pic>
        <p:nvPicPr>
          <p:cNvPr id="3074" name="Picture 2" descr="Resultado de imagem para eclipse logo">
            <a:extLst>
              <a:ext uri="{FF2B5EF4-FFF2-40B4-BE49-F238E27FC236}">
                <a16:creationId xmlns:a16="http://schemas.microsoft.com/office/drawing/2014/main" id="{7906715A-2CA7-487E-80B4-C5CA7D59D07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8655" y="4371692"/>
            <a:ext cx="1633271" cy="38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3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a:extLst>
              <a:ext uri="{FF2B5EF4-FFF2-40B4-BE49-F238E27FC236}">
                <a16:creationId xmlns:a16="http://schemas.microsoft.com/office/drawing/2014/main" id="{94765D60-F386-42AC-B301-4B4066061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08" y="661228"/>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tângulo 49">
            <a:extLst>
              <a:ext uri="{FF2B5EF4-FFF2-40B4-BE49-F238E27FC236}">
                <a16:creationId xmlns:a16="http://schemas.microsoft.com/office/drawing/2014/main" id="{78DD7A04-23F3-472E-A02A-A4D207EBB79E}"/>
              </a:ext>
            </a:extLst>
          </p:cNvPr>
          <p:cNvSpPr/>
          <p:nvPr/>
        </p:nvSpPr>
        <p:spPr bwMode="auto">
          <a:xfrm>
            <a:off x="3144523" y="2859125"/>
            <a:ext cx="1190625" cy="621506"/>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1" name="Retângulo 50">
            <a:extLst>
              <a:ext uri="{FF2B5EF4-FFF2-40B4-BE49-F238E27FC236}">
                <a16:creationId xmlns:a16="http://schemas.microsoft.com/office/drawing/2014/main" id="{B9262D48-CDFE-4F84-9FC1-06C5CBF2DAD4}"/>
              </a:ext>
            </a:extLst>
          </p:cNvPr>
          <p:cNvSpPr/>
          <p:nvPr/>
        </p:nvSpPr>
        <p:spPr bwMode="auto">
          <a:xfrm>
            <a:off x="5124532" y="1438706"/>
            <a:ext cx="917972" cy="242888"/>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2" name="Retângulo 51">
            <a:extLst>
              <a:ext uri="{FF2B5EF4-FFF2-40B4-BE49-F238E27FC236}">
                <a16:creationId xmlns:a16="http://schemas.microsoft.com/office/drawing/2014/main" id="{5CFD33E0-8D32-406C-8576-70568026D5B8}"/>
              </a:ext>
            </a:extLst>
          </p:cNvPr>
          <p:cNvSpPr/>
          <p:nvPr/>
        </p:nvSpPr>
        <p:spPr bwMode="auto">
          <a:xfrm>
            <a:off x="3157623" y="2500746"/>
            <a:ext cx="1177528" cy="121444"/>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3" name="Retângulo 52">
            <a:extLst>
              <a:ext uri="{FF2B5EF4-FFF2-40B4-BE49-F238E27FC236}">
                <a16:creationId xmlns:a16="http://schemas.microsoft.com/office/drawing/2014/main" id="{9C56B0D7-691C-4C42-8CC9-1F9598D6E4D2}"/>
              </a:ext>
            </a:extLst>
          </p:cNvPr>
          <p:cNvSpPr/>
          <p:nvPr/>
        </p:nvSpPr>
        <p:spPr bwMode="auto">
          <a:xfrm>
            <a:off x="3144523" y="2255477"/>
            <a:ext cx="1190625" cy="121444"/>
          </a:xfrm>
          <a:prstGeom prst="rect">
            <a:avLst/>
          </a:prstGeom>
          <a:noFill/>
          <a:ln>
            <a:solidFill>
              <a:srgbClr val="F0265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bIns="0"/>
          <a:lstStyle/>
          <a:p>
            <a:pPr>
              <a:defRPr/>
            </a:pPr>
            <a:endParaRPr lang="pt-BR" sz="1350" b="1" i="1">
              <a:solidFill>
                <a:schemeClr val="tx1"/>
              </a:solidFill>
              <a:latin typeface="Square721 BT" pitchFamily="34" charset="0"/>
            </a:endParaRPr>
          </a:p>
        </p:txBody>
      </p:sp>
      <p:sp>
        <p:nvSpPr>
          <p:cNvPr id="54" name="Texto Explicativo 1 20">
            <a:extLst>
              <a:ext uri="{FF2B5EF4-FFF2-40B4-BE49-F238E27FC236}">
                <a16:creationId xmlns:a16="http://schemas.microsoft.com/office/drawing/2014/main" id="{C5BBBF27-5AA1-4EBB-AF66-C68D9C72D955}"/>
              </a:ext>
            </a:extLst>
          </p:cNvPr>
          <p:cNvSpPr/>
          <p:nvPr/>
        </p:nvSpPr>
        <p:spPr bwMode="auto">
          <a:xfrm>
            <a:off x="5793664" y="2117365"/>
            <a:ext cx="1079897" cy="270272"/>
          </a:xfrm>
          <a:prstGeom prst="borderCallout1">
            <a:avLst>
              <a:gd name="adj1" fmla="val 46969"/>
              <a:gd name="adj2" fmla="val -731"/>
              <a:gd name="adj3" fmla="val 75867"/>
              <a:gd name="adj4" fmla="val -149421"/>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err="1">
                <a:solidFill>
                  <a:srgbClr val="F0265D"/>
                </a:solidFill>
                <a:latin typeface="Gotham HTF Light" pitchFamily="50" charset="0"/>
              </a:rPr>
              <a:t>Workspace</a:t>
            </a:r>
            <a:endParaRPr lang="pt-BR" sz="1200" dirty="0">
              <a:solidFill>
                <a:srgbClr val="F0265D"/>
              </a:solidFill>
              <a:latin typeface="Gotham HTF Light" pitchFamily="50" charset="0"/>
            </a:endParaRPr>
          </a:p>
        </p:txBody>
      </p:sp>
      <p:sp>
        <p:nvSpPr>
          <p:cNvPr id="55" name="Texto Explicativo 1 21">
            <a:extLst>
              <a:ext uri="{FF2B5EF4-FFF2-40B4-BE49-F238E27FC236}">
                <a16:creationId xmlns:a16="http://schemas.microsoft.com/office/drawing/2014/main" id="{6D20B83D-1908-4D75-9E2B-F7C6004865D5}"/>
              </a:ext>
            </a:extLst>
          </p:cNvPr>
          <p:cNvSpPr/>
          <p:nvPr/>
        </p:nvSpPr>
        <p:spPr bwMode="auto">
          <a:xfrm>
            <a:off x="5793664" y="2497175"/>
            <a:ext cx="1079897" cy="269081"/>
          </a:xfrm>
          <a:prstGeom prst="borderCallout1">
            <a:avLst>
              <a:gd name="adj1" fmla="val 46969"/>
              <a:gd name="adj2" fmla="val -731"/>
              <a:gd name="adj3" fmla="val 32530"/>
              <a:gd name="adj4" fmla="val -144886"/>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Projeto</a:t>
            </a:r>
          </a:p>
        </p:txBody>
      </p:sp>
      <p:sp>
        <p:nvSpPr>
          <p:cNvPr id="56" name="Texto Explicativo 1 22">
            <a:extLst>
              <a:ext uri="{FF2B5EF4-FFF2-40B4-BE49-F238E27FC236}">
                <a16:creationId xmlns:a16="http://schemas.microsoft.com/office/drawing/2014/main" id="{2F8102EB-7032-4768-936D-46F955B02D31}"/>
              </a:ext>
            </a:extLst>
          </p:cNvPr>
          <p:cNvSpPr/>
          <p:nvPr/>
        </p:nvSpPr>
        <p:spPr bwMode="auto">
          <a:xfrm>
            <a:off x="5793664" y="2859122"/>
            <a:ext cx="1079897" cy="270272"/>
          </a:xfrm>
          <a:prstGeom prst="borderCallout1">
            <a:avLst>
              <a:gd name="adj1" fmla="val 46969"/>
              <a:gd name="adj2" fmla="val -731"/>
              <a:gd name="adj3" fmla="val 104086"/>
              <a:gd name="adj4" fmla="val -146146"/>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Pacotes</a:t>
            </a:r>
          </a:p>
        </p:txBody>
      </p:sp>
      <p:sp>
        <p:nvSpPr>
          <p:cNvPr id="57" name="Texto Explicativo 1 23">
            <a:extLst>
              <a:ext uri="{FF2B5EF4-FFF2-40B4-BE49-F238E27FC236}">
                <a16:creationId xmlns:a16="http://schemas.microsoft.com/office/drawing/2014/main" id="{8A28FACF-9149-4D89-BD2B-F5FC128BF8E5}"/>
              </a:ext>
            </a:extLst>
          </p:cNvPr>
          <p:cNvSpPr/>
          <p:nvPr/>
        </p:nvSpPr>
        <p:spPr bwMode="auto">
          <a:xfrm>
            <a:off x="7162882" y="1510146"/>
            <a:ext cx="1079897" cy="270272"/>
          </a:xfrm>
          <a:prstGeom prst="borderCallout1">
            <a:avLst>
              <a:gd name="adj1" fmla="val 46969"/>
              <a:gd name="adj2" fmla="val -731"/>
              <a:gd name="adj3" fmla="val 45129"/>
              <a:gd name="adj4" fmla="val -109014"/>
            </a:avLst>
          </a:prstGeom>
          <a:solidFill>
            <a:schemeClr val="bg1"/>
          </a:solidFill>
          <a:ln>
            <a:solidFill>
              <a:schemeClr val="bg1">
                <a:lumMod val="65000"/>
              </a:schemeClr>
            </a:solidFill>
            <a:headEnd type="none" w="med" len="med"/>
            <a:tailEnd type="oval" w="med" len="med"/>
          </a:ln>
        </p:spPr>
        <p:style>
          <a:lnRef idx="1">
            <a:schemeClr val="accent1"/>
          </a:lnRef>
          <a:fillRef idx="2">
            <a:schemeClr val="accent1"/>
          </a:fillRef>
          <a:effectRef idx="1">
            <a:schemeClr val="accent1"/>
          </a:effectRef>
          <a:fontRef idx="minor">
            <a:schemeClr val="dk1"/>
          </a:fontRef>
        </p:style>
        <p:txBody>
          <a:bodyPr wrap="none" bIns="0"/>
          <a:lstStyle/>
          <a:p>
            <a:pPr algn="ctr">
              <a:defRPr/>
            </a:pPr>
            <a:r>
              <a:rPr lang="pt-BR" sz="1200" dirty="0">
                <a:solidFill>
                  <a:srgbClr val="F0265D"/>
                </a:solidFill>
                <a:latin typeface="Gotham HTF Light" pitchFamily="50" charset="0"/>
              </a:rPr>
              <a:t>Classes</a:t>
            </a:r>
          </a:p>
        </p:txBody>
      </p:sp>
      <p:sp>
        <p:nvSpPr>
          <p:cNvPr id="58" name="TextBox 59">
            <a:extLst>
              <a:ext uri="{FF2B5EF4-FFF2-40B4-BE49-F238E27FC236}">
                <a16:creationId xmlns:a16="http://schemas.microsoft.com/office/drawing/2014/main" id="{7266EBA5-2840-4E1F-8D3A-B3FD69EAE12A}"/>
              </a:ext>
            </a:extLst>
          </p:cNvPr>
          <p:cNvSpPr txBox="1"/>
          <p:nvPr/>
        </p:nvSpPr>
        <p:spPr>
          <a:xfrm>
            <a:off x="273008" y="1596427"/>
            <a:ext cx="2441700"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IDE – WORKSPACE </a:t>
            </a:r>
            <a:r>
              <a:rPr lang="pt-BR" dirty="0">
                <a:solidFill>
                  <a:srgbClr val="ED145B"/>
                </a:solidFill>
                <a:latin typeface="Gotham HTF" pitchFamily="50" charset="0"/>
                <a:cs typeface="Gotham HTF Light"/>
              </a:rPr>
              <a:t>FÍSICA</a:t>
            </a:r>
          </a:p>
        </p:txBody>
      </p:sp>
    </p:spTree>
    <p:extLst>
      <p:ext uri="{BB962C8B-B14F-4D97-AF65-F5344CB8AC3E}">
        <p14:creationId xmlns:p14="http://schemas.microsoft.com/office/powerpoint/2010/main" val="23214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pic>
        <p:nvPicPr>
          <p:cNvPr id="39" name="Picture 2">
            <a:extLst>
              <a:ext uri="{FF2B5EF4-FFF2-40B4-BE49-F238E27FC236}">
                <a16:creationId xmlns:a16="http://schemas.microsoft.com/office/drawing/2014/main" id="{E786ED78-FC1C-4F91-A6F0-82D9C3F1A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090" y="2130074"/>
            <a:ext cx="4935821" cy="227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Placeholder 1">
            <a:extLst>
              <a:ext uri="{FF2B5EF4-FFF2-40B4-BE49-F238E27FC236}">
                <a16:creationId xmlns:a16="http://schemas.microsoft.com/office/drawing/2014/main" id="{19327E5A-1AF1-4C48-97C7-9931BA212867}"/>
              </a:ext>
            </a:extLst>
          </p:cNvPr>
          <p:cNvSpPr txBox="1">
            <a:spLocks/>
          </p:cNvSpPr>
          <p:nvPr/>
        </p:nvSpPr>
        <p:spPr>
          <a:xfrm>
            <a:off x="939416" y="1038844"/>
            <a:ext cx="5931589" cy="11785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350" dirty="0" err="1">
                <a:solidFill>
                  <a:schemeClr val="tx1">
                    <a:lumMod val="65000"/>
                    <a:lumOff val="35000"/>
                  </a:schemeClr>
                </a:solidFill>
                <a:latin typeface="Gotham HTF Light" pitchFamily="50" charset="0"/>
              </a:rPr>
              <a:t>Abrir</a:t>
            </a:r>
            <a:r>
              <a:rPr lang="en-GB" sz="1350" dirty="0">
                <a:solidFill>
                  <a:schemeClr val="tx1">
                    <a:lumMod val="65000"/>
                    <a:lumOff val="35000"/>
                  </a:schemeClr>
                </a:solidFill>
                <a:latin typeface="Gotham HTF Light" pitchFamily="50" charset="0"/>
              </a:rPr>
              <a:t> o Eclipse e selecionar um local </a:t>
            </a:r>
            <a:r>
              <a:rPr lang="en-GB" sz="1350" dirty="0" err="1">
                <a:solidFill>
                  <a:schemeClr val="tx1">
                    <a:lumMod val="65000"/>
                    <a:lumOff val="35000"/>
                  </a:schemeClr>
                </a:solidFill>
                <a:latin typeface="Gotham HTF Light" pitchFamily="50" charset="0"/>
              </a:rPr>
              <a:t>como</a:t>
            </a:r>
            <a:r>
              <a:rPr lang="en-GB" sz="1350" dirty="0">
                <a:solidFill>
                  <a:schemeClr val="tx1">
                    <a:lumMod val="65000"/>
                    <a:lumOff val="35000"/>
                  </a:schemeClr>
                </a:solidFill>
                <a:latin typeface="Gotham HTF Light" pitchFamily="50" charset="0"/>
              </a:rPr>
              <a:t> </a:t>
            </a:r>
            <a:r>
              <a:rPr lang="en-GB" sz="1350" dirty="0" err="1">
                <a:solidFill>
                  <a:schemeClr val="tx1">
                    <a:lumMod val="65000"/>
                    <a:lumOff val="35000"/>
                  </a:schemeClr>
                </a:solidFill>
                <a:latin typeface="Gotham HTF Light" pitchFamily="50" charset="0"/>
              </a:rPr>
              <a:t>Espa</a:t>
            </a:r>
            <a:r>
              <a:rPr lang="pt-BR" sz="1350" dirty="0" err="1">
                <a:solidFill>
                  <a:schemeClr val="tx1">
                    <a:lumMod val="65000"/>
                    <a:lumOff val="35000"/>
                  </a:schemeClr>
                </a:solidFill>
                <a:latin typeface="Gotham HTF Light" pitchFamily="50" charset="0"/>
              </a:rPr>
              <a:t>ço</a:t>
            </a:r>
            <a:r>
              <a:rPr lang="pt-BR" sz="1350" dirty="0">
                <a:solidFill>
                  <a:schemeClr val="tx1">
                    <a:lumMod val="65000"/>
                    <a:lumOff val="35000"/>
                  </a:schemeClr>
                </a:solidFill>
                <a:latin typeface="Gotham HTF Light" pitchFamily="50" charset="0"/>
              </a:rPr>
              <a:t> de Trabalho (</a:t>
            </a:r>
            <a:r>
              <a:rPr lang="pt-BR" sz="1350" dirty="0" err="1">
                <a:solidFill>
                  <a:schemeClr val="tx1">
                    <a:lumMod val="65000"/>
                    <a:lumOff val="35000"/>
                  </a:schemeClr>
                </a:solidFill>
                <a:latin typeface="Gotham HTF Light" pitchFamily="50" charset="0"/>
              </a:rPr>
              <a:t>workspace</a:t>
            </a:r>
            <a:r>
              <a:rPr lang="pt-BR" sz="1350" dirty="0">
                <a:solidFill>
                  <a:schemeClr val="tx1">
                    <a:lumMod val="65000"/>
                    <a:lumOff val="35000"/>
                  </a:schemeClr>
                </a:solidFill>
                <a:latin typeface="Gotham HTF Light" pitchFamily="50" charset="0"/>
              </a:rPr>
              <a:t>)</a:t>
            </a:r>
          </a:p>
          <a:p>
            <a:pPr marL="2381" indent="0">
              <a:lnSpc>
                <a:spcPct val="150000"/>
              </a:lnSpc>
              <a:buNone/>
            </a:pPr>
            <a:endParaRPr lang="pt-BR" sz="1350" dirty="0">
              <a:solidFill>
                <a:schemeClr val="tx1">
                  <a:lumMod val="65000"/>
                  <a:lumOff val="35000"/>
                </a:schemeClr>
              </a:solidFill>
              <a:latin typeface="Gotham HTF Light" pitchFamily="50" charset="0"/>
            </a:endParaRPr>
          </a:p>
          <a:p>
            <a:pPr marL="0" indent="0" algn="just">
              <a:lnSpc>
                <a:spcPct val="150000"/>
              </a:lnSpc>
              <a:buNone/>
              <a:defRPr/>
            </a:pPr>
            <a:endParaRPr lang="pt-BR" sz="1350"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38592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939417" y="1139439"/>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Crie um Novo Projeto.</a:t>
            </a:r>
          </a:p>
          <a:p>
            <a:pPr marL="2381" indent="0">
              <a:buNone/>
            </a:pPr>
            <a:endParaRPr lang="pt-BR" sz="1350" dirty="0">
              <a:solidFill>
                <a:schemeClr val="tx1">
                  <a:lumMod val="65000"/>
                  <a:lumOff val="35000"/>
                </a:schemeClr>
              </a:solidFill>
              <a:latin typeface="Gotham HTF Light" pitchFamily="50" charset="0"/>
            </a:endParaRPr>
          </a:p>
          <a:p>
            <a:pPr marL="0" indent="0" algn="just">
              <a:buNone/>
              <a:defRPr/>
            </a:pPr>
            <a:endParaRPr lang="pt-BR" sz="1350" dirty="0" err="1">
              <a:solidFill>
                <a:schemeClr val="tx1">
                  <a:lumMod val="65000"/>
                  <a:lumOff val="35000"/>
                </a:schemeClr>
              </a:solidFill>
              <a:latin typeface="Gotham HTF Light" pitchFamily="50" charset="0"/>
            </a:endParaRPr>
          </a:p>
        </p:txBody>
      </p:sp>
      <p:pic>
        <p:nvPicPr>
          <p:cNvPr id="6" name="Picture 6">
            <a:extLst>
              <a:ext uri="{FF2B5EF4-FFF2-40B4-BE49-F238E27FC236}">
                <a16:creationId xmlns:a16="http://schemas.microsoft.com/office/drawing/2014/main" id="{7582ECA8-FACD-406E-9378-7780A0968F6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b="3780"/>
          <a:stretch>
            <a:fillRect/>
          </a:stretch>
        </p:blipFill>
        <p:spPr bwMode="auto">
          <a:xfrm>
            <a:off x="1838156" y="1645881"/>
            <a:ext cx="5143424" cy="313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77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939417" y="1139439"/>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Crie um Projeto JSE.</a:t>
            </a:r>
          </a:p>
          <a:p>
            <a:pPr marL="2381" indent="0">
              <a:buNone/>
            </a:pPr>
            <a:endParaRPr lang="pt-BR" sz="1350" dirty="0">
              <a:solidFill>
                <a:schemeClr val="tx1">
                  <a:lumMod val="65000"/>
                  <a:lumOff val="35000"/>
                </a:schemeClr>
              </a:solidFill>
              <a:latin typeface="Gotham HTF Light" pitchFamily="50" charset="0"/>
            </a:endParaRPr>
          </a:p>
          <a:p>
            <a:pPr marL="0" indent="0" algn="just">
              <a:buNone/>
              <a:defRPr/>
            </a:pPr>
            <a:endParaRPr lang="pt-BR" sz="1350" dirty="0" err="1">
              <a:solidFill>
                <a:schemeClr val="tx1">
                  <a:lumMod val="65000"/>
                  <a:lumOff val="35000"/>
                </a:schemeClr>
              </a:solidFill>
              <a:latin typeface="Gotham HTF Light" pitchFamily="50" charset="0"/>
            </a:endParaRPr>
          </a:p>
        </p:txBody>
      </p:sp>
      <p:pic>
        <p:nvPicPr>
          <p:cNvPr id="7" name="Picture 5">
            <a:extLst>
              <a:ext uri="{FF2B5EF4-FFF2-40B4-BE49-F238E27FC236}">
                <a16:creationId xmlns:a16="http://schemas.microsoft.com/office/drawing/2014/main" id="{3DF27AFE-31CE-46F7-93D3-DF98CF25D07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26536" y="1618263"/>
            <a:ext cx="3445665" cy="32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1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110046" y="1256189"/>
            <a:ext cx="3761792" cy="10264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Dar um nome ao Projeto, selecionar a opção </a:t>
            </a:r>
            <a:r>
              <a:rPr lang="en-GB" sz="1050" i="1" dirty="0">
                <a:solidFill>
                  <a:srgbClr val="F0265D"/>
                </a:solidFill>
                <a:latin typeface="Gotham HTF Light" pitchFamily="50" charset="0"/>
              </a:rPr>
              <a:t>Use default JRE</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e </a:t>
            </a:r>
            <a:r>
              <a:rPr lang="en-GB" sz="1050" dirty="0" err="1">
                <a:solidFill>
                  <a:schemeClr val="tx1">
                    <a:lumMod val="65000"/>
                    <a:lumOff val="35000"/>
                  </a:schemeClr>
                </a:solidFill>
                <a:latin typeface="Gotham HTF Light" pitchFamily="50" charset="0"/>
              </a:rPr>
              <a:t>clicar</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em</a:t>
            </a:r>
            <a:r>
              <a:rPr lang="en-GB" sz="1050" dirty="0">
                <a:solidFill>
                  <a:schemeClr val="tx1">
                    <a:lumMod val="65000"/>
                    <a:lumOff val="35000"/>
                  </a:schemeClr>
                </a:solidFill>
                <a:latin typeface="Gotham HTF Light" pitchFamily="50" charset="0"/>
              </a:rPr>
              <a:t> </a:t>
            </a:r>
            <a:r>
              <a:rPr lang="en-GB" sz="1050" i="1" dirty="0">
                <a:solidFill>
                  <a:srgbClr val="F0265D"/>
                </a:solidFill>
                <a:latin typeface="Gotham HTF Light" pitchFamily="50" charset="0"/>
              </a:rPr>
              <a:t>Finish</a:t>
            </a:r>
            <a:r>
              <a:rPr lang="en-GB" sz="1050" dirty="0">
                <a:solidFill>
                  <a:schemeClr val="tx1">
                    <a:lumMod val="65000"/>
                    <a:lumOff val="35000"/>
                  </a:schemeClr>
                </a:solidFill>
                <a:latin typeface="Gotham HTF Light" pitchFamily="50" charset="0"/>
              </a:rPr>
              <a:t>.</a:t>
            </a: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500" dirty="0" err="1">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E05A93CC-4C73-4179-A636-ECC159D01EC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7" y="1256189"/>
            <a:ext cx="2454584" cy="330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7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5899E261-3473-4516-986C-81014878528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810" y="372702"/>
            <a:ext cx="5904381" cy="440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2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ABSTRAÇÃO</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327513"/>
            <a:ext cx="7737311" cy="159856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Abstração é a habilidade de concentrar nos aspectos essenciais de um contexto qualquer, ignorando características menos importantes. Em modelagem orientada a objetos, uma classe é uma abstração de entidades existentes no domínio de um sistema de software.</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Classes são estruturas das linguagens de programação O.O. para descrever, em determinado modelo, os dados que devem ser representados e as operações que devem ser efetuadas com estes dados. Cada classe deve ter um nome que seja facilmente associável ao modelo que a classe representa.</a:t>
            </a:r>
          </a:p>
          <a:p>
            <a:pPr lvl="2">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Classes são somente moldes ou formas que representam os modelos abstratamente.</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Em outros termos, uma classe descreve os serviços providos por seus objetos e quais informações eles podem armazenar.</a:t>
            </a:r>
          </a:p>
        </p:txBody>
      </p:sp>
    </p:spTree>
    <p:extLst>
      <p:ext uri="{BB962C8B-B14F-4D97-AF65-F5344CB8AC3E}">
        <p14:creationId xmlns:p14="http://schemas.microsoft.com/office/powerpoint/2010/main" val="173730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280624"/>
            <a:ext cx="5564891" cy="1859019"/>
          </a:xfrm>
          <a:prstGeom prst="rect">
            <a:avLst/>
          </a:prstGeom>
          <a:noFill/>
        </p:spPr>
        <p:txBody>
          <a:bodyPr wrap="square" tIns="35100" rtlCol="0">
            <a:spAutoFit/>
          </a:bodyPr>
          <a:lstStyle/>
          <a:p>
            <a:r>
              <a:rPr lang="pt-BR" sz="1050" dirty="0">
                <a:solidFill>
                  <a:schemeClr val="tx1">
                    <a:lumMod val="65000"/>
                    <a:lumOff val="35000"/>
                  </a:schemeClr>
                </a:solidFill>
                <a:latin typeface="Gotham HTF Light" pitchFamily="50" charset="0"/>
              </a:rPr>
              <a:t>Um mecanismo de propósito geral para organizar elementos em grupos.</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Um elemento do modelo que pode conter outros elementos do modelo.</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O pacote pode ser usado:</a:t>
            </a:r>
          </a:p>
          <a:p>
            <a:pPr lvl="1"/>
            <a:endParaRPr lang="pt-BR" sz="1050" dirty="0">
              <a:solidFill>
                <a:schemeClr val="tx1">
                  <a:lumMod val="65000"/>
                  <a:lumOff val="35000"/>
                </a:schemeClr>
              </a:solidFill>
              <a:latin typeface="Gotham HTF Light" pitchFamily="50" charset="0"/>
            </a:endParaRPr>
          </a:p>
          <a:p>
            <a:pPr lvl="1"/>
            <a:r>
              <a:rPr lang="pt-BR" sz="1050" dirty="0">
                <a:solidFill>
                  <a:schemeClr val="tx1">
                    <a:lumMod val="65000"/>
                    <a:lumOff val="35000"/>
                  </a:schemeClr>
                </a:solidFill>
                <a:latin typeface="Gotham HTF Light" pitchFamily="50" charset="0"/>
              </a:rPr>
              <a:t>Para organizar o modelo em desenvolvimento;</a:t>
            </a:r>
          </a:p>
          <a:p>
            <a:pPr lvl="1"/>
            <a:endParaRPr lang="pt-BR" sz="1050" dirty="0">
              <a:solidFill>
                <a:schemeClr val="tx1">
                  <a:lumMod val="65000"/>
                  <a:lumOff val="35000"/>
                </a:schemeClr>
              </a:solidFill>
              <a:latin typeface="Gotham HTF Light" pitchFamily="50" charset="0"/>
            </a:endParaRPr>
          </a:p>
          <a:p>
            <a:pPr lvl="1"/>
            <a:r>
              <a:rPr lang="pt-BR" sz="1050" dirty="0">
                <a:solidFill>
                  <a:schemeClr val="tx1">
                    <a:lumMod val="65000"/>
                    <a:lumOff val="35000"/>
                  </a:schemeClr>
                </a:solidFill>
                <a:latin typeface="Gotham HTF Light" pitchFamily="50" charset="0"/>
              </a:rPr>
              <a:t>Como uma unidade de gerenciamento de configuração.</a:t>
            </a:r>
          </a:p>
          <a:p>
            <a:endParaRPr lang="pt-BR" sz="1050" dirty="0">
              <a:solidFill>
                <a:schemeClr val="tx1">
                  <a:lumMod val="65000"/>
                  <a:lumOff val="35000"/>
                </a:schemeClr>
              </a:solidFill>
              <a:latin typeface="Gotham HTF Light" pitchFamily="50" charset="0"/>
            </a:endParaRPr>
          </a:p>
          <a:p>
            <a:r>
              <a:rPr lang="pt-BR" sz="1050" dirty="0">
                <a:solidFill>
                  <a:schemeClr val="tx1">
                    <a:lumMod val="65000"/>
                    <a:lumOff val="35000"/>
                  </a:schemeClr>
                </a:solidFill>
                <a:latin typeface="Gotham HTF Light" pitchFamily="50" charset="0"/>
              </a:rPr>
              <a:t>Representação Gráfica:</a:t>
            </a:r>
          </a:p>
        </p:txBody>
      </p:sp>
      <p:pic>
        <p:nvPicPr>
          <p:cNvPr id="11" name="Imagem 10">
            <a:extLst>
              <a:ext uri="{FF2B5EF4-FFF2-40B4-BE49-F238E27FC236}">
                <a16:creationId xmlns:a16="http://schemas.microsoft.com/office/drawing/2014/main" id="{D1C96CE9-C6CC-4E94-AE77-E8144BD5E8B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400248" y="3142995"/>
            <a:ext cx="2343504" cy="1795025"/>
          </a:xfrm>
          <a:prstGeom prst="rect">
            <a:avLst/>
          </a:prstGeom>
        </p:spPr>
      </p:pic>
    </p:spTree>
    <p:extLst>
      <p:ext uri="{BB962C8B-B14F-4D97-AF65-F5344CB8AC3E}">
        <p14:creationId xmlns:p14="http://schemas.microsoft.com/office/powerpoint/2010/main" val="286506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448539"/>
            <a:ext cx="5564891" cy="607009"/>
          </a:xfrm>
          <a:prstGeom prst="rect">
            <a:avLst/>
          </a:prstGeom>
          <a:noFill/>
        </p:spPr>
        <p:txBody>
          <a:bodyPr wrap="square" tIns="35100" rtlCol="0">
            <a:spAutoFit/>
          </a:bodyPr>
          <a:lstStyle/>
          <a:p>
            <a:pPr>
              <a:lnSpc>
                <a:spcPct val="150000"/>
              </a:lnSpc>
            </a:pPr>
            <a:r>
              <a:rPr lang="pt-BR" sz="1200" dirty="0">
                <a:solidFill>
                  <a:schemeClr val="tx1">
                    <a:lumMod val="65000"/>
                    <a:lumOff val="35000"/>
                  </a:schemeClr>
                </a:solidFill>
                <a:latin typeface="Gotham HTF Light" pitchFamily="50" charset="0"/>
              </a:rPr>
              <a:t>Um pacote pode conter classes e outros pacotes</a:t>
            </a:r>
          </a:p>
          <a:p>
            <a:pPr lvl="1">
              <a:lnSpc>
                <a:spcPct val="150000"/>
              </a:lnSpc>
            </a:pPr>
            <a:r>
              <a:rPr lang="pt-BR" sz="1200" dirty="0">
                <a:solidFill>
                  <a:schemeClr val="tx1">
                    <a:lumMod val="65000"/>
                    <a:lumOff val="35000"/>
                  </a:schemeClr>
                </a:solidFill>
                <a:latin typeface="Gotham HTF Light" pitchFamily="50" charset="0"/>
              </a:rPr>
              <a:t>O pacote </a:t>
            </a:r>
            <a:r>
              <a:rPr lang="pt-BR" sz="1200" dirty="0">
                <a:solidFill>
                  <a:srgbClr val="F0265D"/>
                </a:solidFill>
                <a:latin typeface="Gotham HTF Light" pitchFamily="50" charset="0"/>
              </a:rPr>
              <a:t>Universidade</a:t>
            </a:r>
            <a:r>
              <a:rPr lang="pt-BR" sz="1200" i="1" dirty="0">
                <a:solidFill>
                  <a:schemeClr val="tx1">
                    <a:lumMod val="65000"/>
                    <a:lumOff val="35000"/>
                  </a:schemeClr>
                </a:solidFill>
                <a:latin typeface="Gotham HTF Light" pitchFamily="50" charset="0"/>
              </a:rPr>
              <a:t> </a:t>
            </a:r>
            <a:r>
              <a:rPr lang="pt-BR" sz="1200" dirty="0">
                <a:solidFill>
                  <a:schemeClr val="tx1">
                    <a:lumMod val="65000"/>
                    <a:lumOff val="35000"/>
                  </a:schemeClr>
                </a:solidFill>
                <a:latin typeface="Gotham HTF Light" pitchFamily="50" charset="0"/>
              </a:rPr>
              <a:t>contém um pacote e três classes</a:t>
            </a:r>
          </a:p>
        </p:txBody>
      </p:sp>
      <p:pic>
        <p:nvPicPr>
          <p:cNvPr id="11" name="Imagem 10">
            <a:extLst>
              <a:ext uri="{FF2B5EF4-FFF2-40B4-BE49-F238E27FC236}">
                <a16:creationId xmlns:a16="http://schemas.microsoft.com/office/drawing/2014/main" id="{D4A7665C-EA00-4F98-B90B-644F498E792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7218" y="2216021"/>
            <a:ext cx="4969565" cy="2633163"/>
          </a:xfrm>
          <a:prstGeom prst="rect">
            <a:avLst/>
          </a:prstGeom>
        </p:spPr>
      </p:pic>
    </p:spTree>
    <p:extLst>
      <p:ext uri="{BB962C8B-B14F-4D97-AF65-F5344CB8AC3E}">
        <p14:creationId xmlns:p14="http://schemas.microsoft.com/office/powerpoint/2010/main" val="1766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041036"/>
            <a:ext cx="5564891" cy="1753157"/>
          </a:xfrm>
          <a:prstGeom prst="rect">
            <a:avLst/>
          </a:prstGeom>
          <a:noFill/>
        </p:spPr>
        <p:txBody>
          <a:bodyPr wrap="square" tIns="35100" rtlCol="0">
            <a:spAutoFit/>
          </a:bodyPr>
          <a:lstStyle/>
          <a:p>
            <a:pPr>
              <a:lnSpc>
                <a:spcPct val="150000"/>
              </a:lnSpc>
            </a:pPr>
            <a:r>
              <a:rPr lang="pt-BR" sz="1050" dirty="0">
                <a:solidFill>
                  <a:schemeClr val="tx1">
                    <a:lumMod val="65000"/>
                    <a:lumOff val="35000"/>
                  </a:schemeClr>
                </a:solidFill>
                <a:latin typeface="Gotham HTF Light" pitchFamily="50" charset="0"/>
              </a:rPr>
              <a:t>Além das classes, o Java provê um recurso adicional que ajuda a modularidade: o uso de pacotes.</a:t>
            </a:r>
          </a:p>
          <a:p>
            <a:pPr>
              <a:lnSpc>
                <a:spcPct val="150000"/>
              </a:lnSpc>
            </a:pPr>
            <a:endParaRPr lang="pt-BR" sz="1050" dirty="0">
              <a:solidFill>
                <a:schemeClr val="tx1">
                  <a:lumMod val="65000"/>
                  <a:lumOff val="35000"/>
                </a:schemeClr>
              </a:solidFill>
              <a:latin typeface="Gotham HTF Light" pitchFamily="50" charset="0"/>
            </a:endParaRP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Pacotes permitem a criação de espaços de nomes, além de mecanismos de controle de acesso.</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Pacotes são tipicamente implementados como diretórios.</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Os arquivos das classes pertencentes ao pacote devem ficar em seu diretório.</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Hierarquias de pacotes são construídas por meio de hierarquias de diretórios.</a:t>
            </a:r>
          </a:p>
          <a:p>
            <a:pPr>
              <a:lnSpc>
                <a:spcPct val="150000"/>
              </a:lnSpc>
            </a:pPr>
            <a:endParaRPr lang="pt-BR" sz="10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54221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3" name="TextBox 3">
            <a:extLst>
              <a:ext uri="{FF2B5EF4-FFF2-40B4-BE49-F238E27FC236}">
                <a16:creationId xmlns:a16="http://schemas.microsoft.com/office/drawing/2014/main" id="{263F3777-65B4-4BFB-BCE3-E9247663B74C}"/>
              </a:ext>
            </a:extLst>
          </p:cNvPr>
          <p:cNvSpPr txBox="1"/>
          <p:nvPr/>
        </p:nvSpPr>
        <p:spPr>
          <a:xfrm>
            <a:off x="939416" y="1041036"/>
            <a:ext cx="5564891" cy="2969900"/>
          </a:xfrm>
          <a:prstGeom prst="rect">
            <a:avLst/>
          </a:prstGeom>
          <a:noFill/>
        </p:spPr>
        <p:txBody>
          <a:bodyPr wrap="square" tIns="35100" rtlCol="0">
            <a:spAutoFit/>
          </a:bodyPr>
          <a:lstStyle/>
          <a:p>
            <a:pPr>
              <a:lnSpc>
                <a:spcPct val="150000"/>
              </a:lnSpc>
            </a:pPr>
            <a:r>
              <a:rPr lang="pt-BR" sz="1050" dirty="0">
                <a:solidFill>
                  <a:schemeClr val="tx1">
                    <a:lumMod val="65000"/>
                    <a:lumOff val="35000"/>
                  </a:schemeClr>
                </a:solidFill>
                <a:latin typeface="Gotham HTF Light" pitchFamily="50" charset="0"/>
              </a:rPr>
              <a:t>“Empacotando” uma Classe:</a:t>
            </a:r>
          </a:p>
          <a:p>
            <a:pPr>
              <a:lnSpc>
                <a:spcPct val="150000"/>
              </a:lnSpc>
            </a:pPr>
            <a:r>
              <a:rPr lang="pt-BR" sz="1050" dirty="0">
                <a:solidFill>
                  <a:schemeClr val="tx1">
                    <a:lumMod val="65000"/>
                    <a:lumOff val="35000"/>
                  </a:schemeClr>
                </a:solidFill>
                <a:latin typeface="Gotham HTF Light" pitchFamily="50" charset="0"/>
              </a:rPr>
              <a:t>Para declararmos uma classe como pertencente a um pacote, devemos:</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declará-la em um arquivo dentro do diretório que representa o pacote;</a:t>
            </a:r>
          </a:p>
          <a:p>
            <a:pPr marL="214313" indent="-214313">
              <a:lnSpc>
                <a:spcPct val="150000"/>
              </a:lnSpc>
              <a:buClr>
                <a:srgbClr val="F0265D"/>
              </a:buClr>
              <a:buFont typeface="Arial" panose="020B0604020202020204" pitchFamily="34" charset="0"/>
              <a:buChar char="•"/>
            </a:pPr>
            <a:r>
              <a:rPr lang="pt-BR" sz="1050" dirty="0">
                <a:solidFill>
                  <a:schemeClr val="tx1">
                    <a:lumMod val="65000"/>
                    <a:lumOff val="35000"/>
                  </a:schemeClr>
                </a:solidFill>
                <a:latin typeface="Gotham HTF Light" pitchFamily="50" charset="0"/>
              </a:rPr>
              <a:t>declarar, na primeira linha do arquivo, que a classe pertence ao pacote.</a:t>
            </a:r>
          </a:p>
          <a:p>
            <a:pPr>
              <a:lnSpc>
                <a:spcPct val="150000"/>
              </a:lnSpc>
              <a:buClr>
                <a:srgbClr val="F0265D"/>
              </a:buClr>
            </a:pPr>
            <a:endParaRPr lang="pt-BR" sz="1050" dirty="0">
              <a:solidFill>
                <a:schemeClr val="tx1">
                  <a:lumMod val="65000"/>
                  <a:lumOff val="35000"/>
                </a:schemeClr>
              </a:solidFill>
              <a:latin typeface="Gotham HTF Light" pitchFamily="50" charset="0"/>
            </a:endParaRPr>
          </a:p>
          <a:p>
            <a:pPr>
              <a:lnSpc>
                <a:spcPct val="150000"/>
              </a:lnSpc>
            </a:pPr>
            <a:r>
              <a:rPr lang="pt-BR" sz="1050" dirty="0">
                <a:solidFill>
                  <a:schemeClr val="tx1">
                    <a:lumMod val="65000"/>
                    <a:lumOff val="35000"/>
                  </a:schemeClr>
                </a:solidFill>
                <a:latin typeface="Gotham HTF Light" pitchFamily="50" charset="0"/>
              </a:rPr>
              <a:t>Importação de Pacotes:</a:t>
            </a:r>
          </a:p>
          <a:p>
            <a:pPr>
              <a:lnSpc>
                <a:spcPct val="150000"/>
              </a:lnSpc>
            </a:pPr>
            <a:r>
              <a:rPr lang="pt-BR" sz="1050" dirty="0">
                <a:solidFill>
                  <a:schemeClr val="tx1">
                    <a:lumMod val="65000"/>
                    <a:lumOff val="35000"/>
                  </a:schemeClr>
                </a:solidFill>
                <a:latin typeface="Gotham HTF Light" pitchFamily="50" charset="0"/>
              </a:rPr>
              <a:t>Podemos usar o nome simples (não qualificado) de uma classe que pertença a um pacote se importarmos a classe.</a:t>
            </a:r>
          </a:p>
          <a:p>
            <a:pPr>
              <a:lnSpc>
                <a:spcPct val="150000"/>
              </a:lnSpc>
            </a:pPr>
            <a:endParaRPr lang="pt-BR" sz="1050" dirty="0">
              <a:solidFill>
                <a:schemeClr val="tx1">
                  <a:lumMod val="65000"/>
                  <a:lumOff val="35000"/>
                </a:schemeClr>
              </a:solidFill>
              <a:latin typeface="Gotham HTF Light" pitchFamily="50" charset="0"/>
            </a:endParaRPr>
          </a:p>
          <a:p>
            <a:pPr>
              <a:lnSpc>
                <a:spcPct val="150000"/>
              </a:lnSpc>
            </a:pPr>
            <a:r>
              <a:rPr lang="pt-BR" sz="1050" dirty="0">
                <a:solidFill>
                  <a:schemeClr val="tx1">
                    <a:lumMod val="65000"/>
                    <a:lumOff val="35000"/>
                  </a:schemeClr>
                </a:solidFill>
                <a:latin typeface="Gotham HTF Light" pitchFamily="50" charset="0"/>
              </a:rPr>
              <a:t>A importação de uma classe (ou classes de um pacote) pode ser feita no início do arquivo, após a declaração do pacote (se houver).</a:t>
            </a:r>
          </a:p>
          <a:p>
            <a:pPr>
              <a:lnSpc>
                <a:spcPct val="150000"/>
              </a:lnSpc>
            </a:pPr>
            <a:r>
              <a:rPr lang="pt-BR" sz="1050" dirty="0">
                <a:solidFill>
                  <a:schemeClr val="tx1">
                    <a:lumMod val="65000"/>
                    <a:lumOff val="35000"/>
                  </a:schemeClr>
                </a:solidFill>
                <a:latin typeface="Gotham HTF Light" pitchFamily="50" charset="0"/>
              </a:rPr>
              <a:t>As classes do pacote padrão </a:t>
            </a:r>
            <a:r>
              <a:rPr lang="pt-BR" sz="1050" dirty="0" err="1">
                <a:solidFill>
                  <a:srgbClr val="F0265D"/>
                </a:solidFill>
                <a:latin typeface="Courier New" panose="02070309020205020404" pitchFamily="49" charset="0"/>
                <a:cs typeface="Courier New" panose="02070309020205020404" pitchFamily="49" charset="0"/>
              </a:rPr>
              <a:t>java.lang</a:t>
            </a:r>
            <a:r>
              <a:rPr lang="pt-BR" sz="1050" dirty="0">
                <a:solidFill>
                  <a:srgbClr val="F0265D"/>
                </a:solidFill>
                <a:latin typeface="Gotham HTF Light" pitchFamily="50" charset="0"/>
              </a:rPr>
              <a:t> </a:t>
            </a:r>
            <a:r>
              <a:rPr lang="pt-BR" sz="1050" dirty="0">
                <a:solidFill>
                  <a:schemeClr val="tx1">
                    <a:lumMod val="65000"/>
                    <a:lumOff val="35000"/>
                  </a:schemeClr>
                </a:solidFill>
                <a:latin typeface="Gotham HTF Light" pitchFamily="50" charset="0"/>
              </a:rPr>
              <a:t>não precisam ser importadas (Ex.: </a:t>
            </a:r>
            <a:r>
              <a:rPr lang="pt-BR" sz="1050" dirty="0" err="1">
                <a:solidFill>
                  <a:srgbClr val="F0265D"/>
                </a:solidFill>
                <a:latin typeface="Courier New" panose="02070309020205020404" pitchFamily="49" charset="0"/>
                <a:cs typeface="Courier New" panose="02070309020205020404" pitchFamily="49" charset="0"/>
              </a:rPr>
              <a:t>String</a:t>
            </a:r>
            <a:r>
              <a:rPr lang="pt-BR" sz="1050"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29711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pic>
        <p:nvPicPr>
          <p:cNvPr id="4" name="Picture 4">
            <a:extLst>
              <a:ext uri="{FF2B5EF4-FFF2-40B4-BE49-F238E27FC236}">
                <a16:creationId xmlns:a16="http://schemas.microsoft.com/office/drawing/2014/main" id="{8ECF1416-3E14-48BC-882C-1C6B73E9DA6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96891" y="1152323"/>
            <a:ext cx="4950219" cy="2017698"/>
          </a:xfrm>
          <a:prstGeom prst="rect">
            <a:avLst/>
          </a:prstGeom>
          <a:ln w="12700">
            <a:solidFill>
              <a:schemeClr val="bg1">
                <a:lumMod val="85000"/>
              </a:schemeClr>
            </a:solidFill>
            <a:headEnd/>
            <a:tailEnd/>
          </a:ln>
        </p:spPr>
        <p:style>
          <a:lnRef idx="2">
            <a:schemeClr val="dk1"/>
          </a:lnRef>
          <a:fillRef idx="1">
            <a:schemeClr val="lt1"/>
          </a:fillRef>
          <a:effectRef idx="0">
            <a:schemeClr val="dk1"/>
          </a:effectRef>
          <a:fontRef idx="minor">
            <a:schemeClr val="dk1"/>
          </a:fontRef>
        </p:style>
      </p:pic>
      <p:pic>
        <p:nvPicPr>
          <p:cNvPr id="5" name="Picture 6">
            <a:extLst>
              <a:ext uri="{FF2B5EF4-FFF2-40B4-BE49-F238E27FC236}">
                <a16:creationId xmlns:a16="http://schemas.microsoft.com/office/drawing/2014/main" id="{23F7866A-7C7A-4984-9366-19D3A1250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891" y="3693999"/>
            <a:ext cx="2072889" cy="663653"/>
          </a:xfrm>
          <a:prstGeom prst="rect">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pic>
      <p:pic>
        <p:nvPicPr>
          <p:cNvPr id="6" name="Picture 7">
            <a:extLst>
              <a:ext uri="{FF2B5EF4-FFF2-40B4-BE49-F238E27FC236}">
                <a16:creationId xmlns:a16="http://schemas.microsoft.com/office/drawing/2014/main" id="{44CFC1B0-544B-4E43-B667-50F59AEF4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808" y="3418455"/>
            <a:ext cx="1146896" cy="1276017"/>
          </a:xfrm>
          <a:prstGeom prst="rect">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pic>
      <p:sp>
        <p:nvSpPr>
          <p:cNvPr id="7" name="CaixaDeTexto 6">
            <a:extLst>
              <a:ext uri="{FF2B5EF4-FFF2-40B4-BE49-F238E27FC236}">
                <a16:creationId xmlns:a16="http://schemas.microsoft.com/office/drawing/2014/main" id="{6F1669EE-DEAD-4AC3-90B3-11229088C376}"/>
              </a:ext>
            </a:extLst>
          </p:cNvPr>
          <p:cNvSpPr txBox="1">
            <a:spLocks noChangeArrowheads="1"/>
          </p:cNvSpPr>
          <p:nvPr/>
        </p:nvSpPr>
        <p:spPr bwMode="auto">
          <a:xfrm>
            <a:off x="4301132" y="3545883"/>
            <a:ext cx="529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sz="5400" dirty="0">
                <a:solidFill>
                  <a:srgbClr val="F0265D"/>
                </a:solidFill>
                <a:latin typeface="Gotham HTF Light" pitchFamily="50" charset="0"/>
              </a:rPr>
              <a:t>=</a:t>
            </a:r>
          </a:p>
        </p:txBody>
      </p:sp>
    </p:spTree>
    <p:extLst>
      <p:ext uri="{BB962C8B-B14F-4D97-AF65-F5344CB8AC3E}">
        <p14:creationId xmlns:p14="http://schemas.microsoft.com/office/powerpoint/2010/main" val="10242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6036402A-E4DF-45D8-B192-67C1C3FFEB72}"/>
              </a:ext>
            </a:extLst>
          </p:cNvPr>
          <p:cNvSpPr txBox="1"/>
          <p:nvPr/>
        </p:nvSpPr>
        <p:spPr>
          <a:xfrm>
            <a:off x="939417" y="557641"/>
            <a:ext cx="399039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PACOTES</a:t>
            </a:r>
            <a:endParaRPr lang="pt-BR" dirty="0">
              <a:solidFill>
                <a:srgbClr val="ED145B"/>
              </a:solidFill>
              <a:latin typeface="Gotham HTF" pitchFamily="50" charset="0"/>
              <a:cs typeface="Gotham HTF Light"/>
            </a:endParaRPr>
          </a:p>
        </p:txBody>
      </p:sp>
      <p:sp>
        <p:nvSpPr>
          <p:cNvPr id="10" name="Text Placeholder 1">
            <a:extLst>
              <a:ext uri="{FF2B5EF4-FFF2-40B4-BE49-F238E27FC236}">
                <a16:creationId xmlns:a16="http://schemas.microsoft.com/office/drawing/2014/main" id="{CFF8D8A5-2301-4B68-8CD1-1412F4247E64}"/>
              </a:ext>
            </a:extLst>
          </p:cNvPr>
          <p:cNvSpPr txBox="1">
            <a:spLocks/>
          </p:cNvSpPr>
          <p:nvPr/>
        </p:nvSpPr>
        <p:spPr bwMode="auto">
          <a:xfrm>
            <a:off x="3773437" y="1820433"/>
            <a:ext cx="3887967"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spcBef>
                <a:spcPct val="30000"/>
              </a:spcBef>
              <a:buClr>
                <a:schemeClr val="bg2"/>
              </a:buClr>
              <a:buFont typeface="Wingdings" pitchFamily="2" charset="2"/>
              <a:buNone/>
            </a:pPr>
            <a:r>
              <a:rPr lang="pt-BR" sz="1050" b="1" dirty="0" err="1">
                <a:solidFill>
                  <a:srgbClr val="800080"/>
                </a:solidFill>
                <a:latin typeface="Courier New" pitchFamily="49" charset="0"/>
                <a:cs typeface="Courier New" pitchFamily="49" charset="0"/>
              </a:rPr>
              <a:t>package</a:t>
            </a:r>
            <a:r>
              <a:rPr lang="pt-BR" sz="1050" b="1" dirty="0">
                <a:solidFill>
                  <a:srgbClr val="800080"/>
                </a:solidFill>
                <a:latin typeface="Courier New" pitchFamily="49" charset="0"/>
                <a:cs typeface="Courier New" pitchFamily="49" charset="0"/>
              </a:rPr>
              <a:t> </a:t>
            </a:r>
            <a:r>
              <a:rPr lang="pt-BR" sz="1050" b="1" dirty="0">
                <a:solidFill>
                  <a:srgbClr val="000000"/>
                </a:solidFill>
                <a:latin typeface="Courier New" pitchFamily="49" charset="0"/>
                <a:cs typeface="Courier New" pitchFamily="49" charset="0"/>
              </a:rPr>
              <a:t>br.com.fiap.tds.ltp.aulapacote.pacote1</a:t>
            </a:r>
            <a:r>
              <a:rPr lang="pt-BR" sz="1050" dirty="0">
                <a:solidFill>
                  <a:srgbClr val="000000"/>
                </a:solidFill>
                <a:latin typeface="Calibri" pitchFamily="34" charset="0"/>
              </a:rPr>
              <a:t>;</a:t>
            </a:r>
          </a:p>
        </p:txBody>
      </p:sp>
      <p:sp>
        <p:nvSpPr>
          <p:cNvPr id="11" name="Text Placeholder 1">
            <a:extLst>
              <a:ext uri="{FF2B5EF4-FFF2-40B4-BE49-F238E27FC236}">
                <a16:creationId xmlns:a16="http://schemas.microsoft.com/office/drawing/2014/main" id="{EAAC2EF9-40E6-4079-906B-3EEC3EDD067D}"/>
              </a:ext>
            </a:extLst>
          </p:cNvPr>
          <p:cNvSpPr txBox="1">
            <a:spLocks/>
          </p:cNvSpPr>
          <p:nvPr/>
        </p:nvSpPr>
        <p:spPr bwMode="auto">
          <a:xfrm>
            <a:off x="3773437" y="3613987"/>
            <a:ext cx="3914162"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90000"/>
              </a:lnSpc>
              <a:spcBef>
                <a:spcPct val="30000"/>
              </a:spcBef>
              <a:buClr>
                <a:schemeClr val="bg2"/>
              </a:buClr>
              <a:buFont typeface="Wingdings" pitchFamily="2" charset="2"/>
              <a:buNone/>
            </a:pPr>
            <a:r>
              <a:rPr lang="pt-BR" sz="1050" b="1" dirty="0" err="1">
                <a:solidFill>
                  <a:srgbClr val="800080"/>
                </a:solidFill>
                <a:latin typeface="Courier New" pitchFamily="49" charset="0"/>
                <a:cs typeface="Courier New" pitchFamily="49" charset="0"/>
              </a:rPr>
              <a:t>package</a:t>
            </a:r>
            <a:r>
              <a:rPr lang="pt-BR" sz="1050" b="1" dirty="0">
                <a:solidFill>
                  <a:srgbClr val="800080"/>
                </a:solidFill>
                <a:latin typeface="Courier New" pitchFamily="49" charset="0"/>
                <a:cs typeface="Courier New" pitchFamily="49" charset="0"/>
              </a:rPr>
              <a:t> </a:t>
            </a:r>
            <a:r>
              <a:rPr lang="pt-BR" sz="1050" b="1" dirty="0">
                <a:solidFill>
                  <a:srgbClr val="000000"/>
                </a:solidFill>
                <a:latin typeface="Courier New" pitchFamily="49" charset="0"/>
                <a:cs typeface="Courier New" pitchFamily="49" charset="0"/>
              </a:rPr>
              <a:t>br.com.fiap.tds.ltp.aulapacote.pacote2</a:t>
            </a:r>
            <a:r>
              <a:rPr lang="pt-BR" sz="1050" dirty="0">
                <a:solidFill>
                  <a:srgbClr val="000000"/>
                </a:solidFill>
                <a:latin typeface="Calibri" pitchFamily="34" charset="0"/>
              </a:rPr>
              <a:t>;</a:t>
            </a:r>
          </a:p>
        </p:txBody>
      </p:sp>
      <p:pic>
        <p:nvPicPr>
          <p:cNvPr id="12" name="Imagem 11">
            <a:extLst>
              <a:ext uri="{FF2B5EF4-FFF2-40B4-BE49-F238E27FC236}">
                <a16:creationId xmlns:a16="http://schemas.microsoft.com/office/drawing/2014/main" id="{52BFA097-1B0E-4918-8A84-5F71C450BA4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6402" y="1116896"/>
            <a:ext cx="2193031" cy="3473726"/>
          </a:xfrm>
          <a:prstGeom prst="rect">
            <a:avLst/>
          </a:prstGeom>
        </p:spPr>
      </p:pic>
    </p:spTree>
    <p:extLst>
      <p:ext uri="{BB962C8B-B14F-4D97-AF65-F5344CB8AC3E}">
        <p14:creationId xmlns:p14="http://schemas.microsoft.com/office/powerpoint/2010/main" val="14979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6038191" y="1240777"/>
            <a:ext cx="2539279" cy="12741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Clique com o </a:t>
            </a:r>
            <a:r>
              <a:rPr lang="en-GB" sz="1050" dirty="0" err="1">
                <a:solidFill>
                  <a:schemeClr val="tx1">
                    <a:lumMod val="65000"/>
                    <a:lumOff val="35000"/>
                  </a:schemeClr>
                </a:solidFill>
                <a:latin typeface="Gotham HTF Light" pitchFamily="50" charset="0"/>
              </a:rPr>
              <a:t>botão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direito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sobre</a:t>
            </a:r>
            <a:r>
              <a:rPr lang="en-GB" sz="1050" dirty="0">
                <a:solidFill>
                  <a:schemeClr val="tx1">
                    <a:lumMod val="65000"/>
                    <a:lumOff val="35000"/>
                  </a:schemeClr>
                </a:solidFill>
                <a:latin typeface="Gotham HTF Light" pitchFamily="50" charset="0"/>
              </a:rPr>
              <a:t> a pasta </a:t>
            </a:r>
            <a:r>
              <a:rPr lang="en-GB" sz="1050" dirty="0">
                <a:solidFill>
                  <a:srgbClr val="F0265D"/>
                </a:solidFill>
                <a:latin typeface="Gotham HTF Light" pitchFamily="50" charset="0"/>
              </a:rPr>
              <a:t>“</a:t>
            </a:r>
            <a:r>
              <a:rPr lang="en-GB" sz="1050" dirty="0" err="1">
                <a:solidFill>
                  <a:srgbClr val="F0265D"/>
                </a:solidFill>
                <a:latin typeface="Gotham HTF Light" pitchFamily="50" charset="0"/>
              </a:rPr>
              <a:t>src</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(source) e </a:t>
            </a:r>
            <a:r>
              <a:rPr lang="en-GB" sz="1050" dirty="0" err="1">
                <a:solidFill>
                  <a:schemeClr val="tx1">
                    <a:lumMod val="65000"/>
                    <a:lumOff val="35000"/>
                  </a:schemeClr>
                </a:solidFill>
                <a:latin typeface="Gotham HTF Light" pitchFamily="50" charset="0"/>
              </a:rPr>
              <a:t>adicione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uma</a:t>
            </a:r>
            <a:r>
              <a:rPr lang="en-GB" sz="1050" dirty="0">
                <a:solidFill>
                  <a:schemeClr val="tx1">
                    <a:lumMod val="65000"/>
                    <a:lumOff val="35000"/>
                  </a:schemeClr>
                </a:solidFill>
                <a:latin typeface="Gotham HTF Light" pitchFamily="50" charset="0"/>
              </a:rPr>
              <a:t> nova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a:t>
            </a:r>
            <a:endParaRPr lang="en-GB" sz="1050" i="1"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rgbClr val="F0265D"/>
              </a:solidFill>
              <a:latin typeface="Gotham HTF Light" pitchFamily="50" charset="0"/>
            </a:endParaRPr>
          </a:p>
        </p:txBody>
      </p:sp>
      <p:pic>
        <p:nvPicPr>
          <p:cNvPr id="7" name="Picture 3">
            <a:extLst>
              <a:ext uri="{FF2B5EF4-FFF2-40B4-BE49-F238E27FC236}">
                <a16:creationId xmlns:a16="http://schemas.microsoft.com/office/drawing/2014/main" id="{435152F8-C74E-4D94-AD53-018AE4C8FD5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6" y="1240778"/>
            <a:ext cx="4933461" cy="334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49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572001" y="1164900"/>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err="1">
                <a:solidFill>
                  <a:schemeClr val="tx1">
                    <a:lumMod val="65000"/>
                    <a:lumOff val="35000"/>
                  </a:schemeClr>
                </a:solidFill>
                <a:latin typeface="Gotham HTF Light" pitchFamily="50" charset="0"/>
              </a:rPr>
              <a:t>Defina</a:t>
            </a:r>
            <a:r>
              <a:rPr lang="en-GB" sz="1050" dirty="0">
                <a:solidFill>
                  <a:schemeClr val="tx1">
                    <a:lumMod val="65000"/>
                    <a:lumOff val="35000"/>
                  </a:schemeClr>
                </a:solidFill>
                <a:latin typeface="Gotham HTF Light" pitchFamily="50" charset="0"/>
              </a:rPr>
              <a:t>  o nome da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como</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Produto</a:t>
            </a:r>
            <a:r>
              <a:rPr lang="en-GB" sz="1050" b="1" dirty="0">
                <a:latin typeface="Gotham HTF Light" pitchFamily="50" charset="0"/>
              </a:rPr>
              <a:t>.</a:t>
            </a:r>
            <a:endParaRPr lang="en-GB" sz="1050" b="1" i="1" dirty="0">
              <a:latin typeface="Gotham HTF Light" pitchFamily="50" charset="0"/>
            </a:endParaRPr>
          </a:p>
          <a:p>
            <a:pPr marL="0" indent="0">
              <a:lnSpc>
                <a:spcPct val="150000"/>
              </a:lnSpc>
              <a:spcBef>
                <a:spcPct val="30000"/>
              </a:spcBef>
              <a:buClr>
                <a:schemeClr val="bg2"/>
              </a:buClr>
              <a:buNone/>
            </a:pPr>
            <a:endParaRPr lang="pt-BR" sz="1050" dirty="0">
              <a:solidFill>
                <a:srgbClr val="F0265D"/>
              </a:solidFill>
              <a:latin typeface="Gotham HTF Light" pitchFamily="50" charset="0"/>
            </a:endParaRPr>
          </a:p>
          <a:p>
            <a:pPr marL="0" indent="0" algn="just">
              <a:lnSpc>
                <a:spcPct val="150000"/>
              </a:lnSpc>
              <a:buNone/>
              <a:defRPr/>
            </a:pPr>
            <a:endParaRPr lang="pt-BR" sz="1050" dirty="0" err="1">
              <a:solidFill>
                <a:srgbClr val="F0265D"/>
              </a:solidFill>
              <a:latin typeface="Gotham HTF Light" pitchFamily="50" charset="0"/>
            </a:endParaRPr>
          </a:p>
        </p:txBody>
      </p:sp>
      <p:pic>
        <p:nvPicPr>
          <p:cNvPr id="6" name="Picture 2">
            <a:extLst>
              <a:ext uri="{FF2B5EF4-FFF2-40B4-BE49-F238E27FC236}">
                <a16:creationId xmlns:a16="http://schemas.microsoft.com/office/drawing/2014/main" id="{AD7D438C-BD6C-4E2F-909A-7629964EFAE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1574" y="1212290"/>
            <a:ext cx="2907026" cy="34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0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5791638" y="1175019"/>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a:solidFill>
                  <a:schemeClr val="tx1">
                    <a:lumMod val="65000"/>
                    <a:lumOff val="35000"/>
                  </a:schemeClr>
                </a:solidFill>
                <a:latin typeface="Gotham HTF Light" pitchFamily="50" charset="0"/>
              </a:rPr>
              <a:t>Clique com o </a:t>
            </a:r>
            <a:r>
              <a:rPr lang="en-GB" sz="1050" dirty="0" err="1">
                <a:solidFill>
                  <a:schemeClr val="tx1">
                    <a:lumMod val="65000"/>
                    <a:lumOff val="35000"/>
                  </a:schemeClr>
                </a:solidFill>
                <a:latin typeface="Gotham HTF Light" pitchFamily="50" charset="0"/>
              </a:rPr>
              <a:t>botão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direito</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sobre</a:t>
            </a:r>
            <a:r>
              <a:rPr lang="en-GB" sz="1050" dirty="0">
                <a:solidFill>
                  <a:schemeClr val="tx1">
                    <a:lumMod val="65000"/>
                    <a:lumOff val="35000"/>
                  </a:schemeClr>
                </a:solidFill>
                <a:latin typeface="Gotham HTF Light" pitchFamily="50" charset="0"/>
              </a:rPr>
              <a:t> a pasta </a:t>
            </a:r>
            <a:r>
              <a:rPr lang="en-GB" sz="1050" dirty="0">
                <a:solidFill>
                  <a:srgbClr val="F0265D"/>
                </a:solidFill>
                <a:latin typeface="Gotham HTF Light" pitchFamily="50" charset="0"/>
              </a:rPr>
              <a:t>“</a:t>
            </a:r>
            <a:r>
              <a:rPr lang="en-GB" sz="1050" dirty="0" err="1">
                <a:solidFill>
                  <a:srgbClr val="F0265D"/>
                </a:solidFill>
                <a:latin typeface="Gotham HTF Light" pitchFamily="50" charset="0"/>
              </a:rPr>
              <a:t>src</a:t>
            </a:r>
            <a:r>
              <a:rPr lang="en-GB" sz="1050" dirty="0">
                <a:solidFill>
                  <a:srgbClr val="F0265D"/>
                </a:solidFill>
                <a:latin typeface="Gotham HTF Light" pitchFamily="50" charset="0"/>
              </a:rPr>
              <a:t>” </a:t>
            </a:r>
            <a:r>
              <a:rPr lang="en-GB" sz="1050" dirty="0">
                <a:solidFill>
                  <a:schemeClr val="tx1">
                    <a:lumMod val="65000"/>
                    <a:lumOff val="35000"/>
                  </a:schemeClr>
                </a:solidFill>
                <a:latin typeface="Gotham HTF Light" pitchFamily="50" charset="0"/>
              </a:rPr>
              <a:t>(source) e </a:t>
            </a:r>
            <a:r>
              <a:rPr lang="en-GB" sz="1050" dirty="0" err="1">
                <a:solidFill>
                  <a:schemeClr val="tx1">
                    <a:lumMod val="65000"/>
                    <a:lumOff val="35000"/>
                  </a:schemeClr>
                </a:solidFill>
                <a:latin typeface="Gotham HTF Light" pitchFamily="50" charset="0"/>
              </a:rPr>
              <a:t>adicione</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outra</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a:t>
            </a:r>
            <a:endParaRPr lang="en-GB" sz="1050" i="1" dirty="0">
              <a:solidFill>
                <a:schemeClr val="tx1">
                  <a:lumMod val="65000"/>
                  <a:lumOff val="35000"/>
                </a:schemeClr>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7" name="Picture 3">
            <a:extLst>
              <a:ext uri="{FF2B5EF4-FFF2-40B4-BE49-F238E27FC236}">
                <a16:creationId xmlns:a16="http://schemas.microsoft.com/office/drawing/2014/main" id="{02ADD495-16C9-410A-9AC8-462124771AB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73937" y="1175019"/>
            <a:ext cx="4933461" cy="334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48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5" name="Text Placeholder 1">
            <a:extLst>
              <a:ext uri="{FF2B5EF4-FFF2-40B4-BE49-F238E27FC236}">
                <a16:creationId xmlns:a16="http://schemas.microsoft.com/office/drawing/2014/main" id="{2E93FDD6-983F-432F-9EF0-A14CE540CD2B}"/>
              </a:ext>
            </a:extLst>
          </p:cNvPr>
          <p:cNvSpPr txBox="1">
            <a:spLocks/>
          </p:cNvSpPr>
          <p:nvPr/>
        </p:nvSpPr>
        <p:spPr>
          <a:xfrm>
            <a:off x="4572001" y="1174839"/>
            <a:ext cx="2907026" cy="6699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30000"/>
              </a:spcBef>
              <a:buClr>
                <a:schemeClr val="bg2"/>
              </a:buClr>
              <a:buNone/>
            </a:pPr>
            <a:r>
              <a:rPr lang="en-GB" sz="1050" dirty="0" err="1">
                <a:solidFill>
                  <a:schemeClr val="tx1">
                    <a:lumMod val="65000"/>
                    <a:lumOff val="35000"/>
                  </a:schemeClr>
                </a:solidFill>
                <a:latin typeface="Gotham HTF Light" pitchFamily="50" charset="0"/>
              </a:rPr>
              <a:t>Defina</a:t>
            </a:r>
            <a:r>
              <a:rPr lang="en-GB" sz="1050" dirty="0">
                <a:solidFill>
                  <a:schemeClr val="tx1">
                    <a:lumMod val="65000"/>
                    <a:lumOff val="35000"/>
                  </a:schemeClr>
                </a:solidFill>
                <a:latin typeface="Gotham HTF Light" pitchFamily="50" charset="0"/>
              </a:rPr>
              <a:t>  o nome da </a:t>
            </a:r>
            <a:r>
              <a:rPr lang="en-GB" sz="1050" dirty="0" err="1">
                <a:solidFill>
                  <a:schemeClr val="tx1">
                    <a:lumMod val="65000"/>
                    <a:lumOff val="35000"/>
                  </a:schemeClr>
                </a:solidFill>
                <a:latin typeface="Gotham HTF Light" pitchFamily="50" charset="0"/>
              </a:rPr>
              <a:t>classe</a:t>
            </a:r>
            <a:r>
              <a:rPr lang="en-GB" sz="1050" dirty="0">
                <a:solidFill>
                  <a:schemeClr val="tx1">
                    <a:lumMod val="65000"/>
                    <a:lumOff val="35000"/>
                  </a:schemeClr>
                </a:solidFill>
                <a:latin typeface="Gotham HTF Light" pitchFamily="50" charset="0"/>
              </a:rPr>
              <a:t> </a:t>
            </a:r>
            <a:r>
              <a:rPr lang="en-GB" sz="1050" dirty="0" err="1">
                <a:solidFill>
                  <a:schemeClr val="tx1">
                    <a:lumMod val="65000"/>
                    <a:lumOff val="35000"/>
                  </a:schemeClr>
                </a:solidFill>
                <a:latin typeface="Gotham HTF Light" pitchFamily="50" charset="0"/>
              </a:rPr>
              <a:t>como</a:t>
            </a:r>
            <a:r>
              <a:rPr lang="en-GB" sz="1050" dirty="0">
                <a:solidFill>
                  <a:schemeClr val="tx1">
                    <a:lumMod val="65000"/>
                    <a:lumOff val="35000"/>
                  </a:schemeClr>
                </a:solidFill>
                <a:latin typeface="Gotham HTF Light" pitchFamily="50" charset="0"/>
              </a:rPr>
              <a:t> </a:t>
            </a:r>
            <a:r>
              <a:rPr lang="en-GB" sz="1050" dirty="0" err="1">
                <a:solidFill>
                  <a:srgbClr val="F0265D"/>
                </a:solidFill>
                <a:latin typeface="Gotham HTF Light" pitchFamily="50" charset="0"/>
              </a:rPr>
              <a:t>ExerClass</a:t>
            </a:r>
            <a:r>
              <a:rPr lang="en-GB" sz="1050" dirty="0">
                <a:solidFill>
                  <a:srgbClr val="000000"/>
                </a:solidFill>
                <a:latin typeface="Gotham HTF Light" pitchFamily="50" charset="0"/>
              </a:rPr>
              <a:t>.</a:t>
            </a:r>
            <a:endParaRPr lang="en-GB" sz="1050" b="1" i="1" dirty="0">
              <a:solidFill>
                <a:srgbClr val="FF0000"/>
              </a:solidFill>
              <a:latin typeface="Gotham HTF Light" pitchFamily="50" charset="0"/>
            </a:endParaRPr>
          </a:p>
          <a:p>
            <a:pPr marL="0" indent="0">
              <a:lnSpc>
                <a:spcPct val="150000"/>
              </a:lnSpc>
              <a:spcBef>
                <a:spcPct val="30000"/>
              </a:spcBef>
              <a:buClr>
                <a:schemeClr val="bg2"/>
              </a:buClr>
              <a:buNone/>
            </a:pPr>
            <a:endParaRPr lang="pt-BR" sz="1050" dirty="0">
              <a:solidFill>
                <a:schemeClr val="tx1">
                  <a:lumMod val="65000"/>
                  <a:lumOff val="35000"/>
                </a:schemeClr>
              </a:solidFill>
              <a:latin typeface="Gotham HTF Light" pitchFamily="50" charset="0"/>
            </a:endParaRPr>
          </a:p>
          <a:p>
            <a:pPr marL="0" indent="0" algn="just">
              <a:lnSpc>
                <a:spcPct val="150000"/>
              </a:lnSpc>
              <a:buNone/>
              <a:defRPr/>
            </a:pPr>
            <a:endParaRPr lang="pt-BR" sz="1050" dirty="0" err="1">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9039CFAE-1FCA-44BF-A4F9-065FFC5C85E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6" y="1175019"/>
            <a:ext cx="2758811" cy="324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0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pic>
        <p:nvPicPr>
          <p:cNvPr id="6" name="Imagem 3">
            <a:extLst>
              <a:ext uri="{FF2B5EF4-FFF2-40B4-BE49-F238E27FC236}">
                <a16:creationId xmlns:a16="http://schemas.microsoft.com/office/drawing/2014/main" id="{42A856D8-C5AB-4C13-BDFF-0F0E36CBEB2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95283" y="1223401"/>
            <a:ext cx="5353435" cy="372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67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DECLARAÇÃO </a:t>
            </a:r>
            <a:r>
              <a:rPr lang="pt-BR" dirty="0">
                <a:solidFill>
                  <a:srgbClr val="ED145B"/>
                </a:solidFill>
                <a:latin typeface="Gotham HTF" pitchFamily="50" charset="0"/>
                <a:cs typeface="Gotham HTF Bold"/>
              </a:rPr>
              <a:t>DE CLASSES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705649" y="2727111"/>
            <a:ext cx="7946317" cy="2374662"/>
          </a:xfrm>
          <a:prstGeom prst="rect">
            <a:avLst/>
          </a:prstGeom>
        </p:spPr>
        <p:txBody>
          <a:bodyPr>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50000"/>
              </a:lnSpc>
              <a:buClr>
                <a:srgbClr val="ED145B"/>
              </a:buClr>
              <a:buSzPct val="80000"/>
              <a:buNone/>
              <a:defRPr/>
            </a:pPr>
            <a:r>
              <a:rPr lang="pt-BR" sz="3200" dirty="0" err="1">
                <a:solidFill>
                  <a:srgbClr val="7030A0"/>
                </a:solidFill>
                <a:latin typeface="Courier" pitchFamily="2" charset="0"/>
              </a:rPr>
              <a:t>public</a:t>
            </a:r>
            <a:r>
              <a:rPr lang="pt-BR" sz="3200" dirty="0">
                <a:solidFill>
                  <a:srgbClr val="7030A0"/>
                </a:solidFill>
                <a:latin typeface="Courier" pitchFamily="2" charset="0"/>
              </a:rPr>
              <a:t> </a:t>
            </a:r>
            <a:r>
              <a:rPr lang="pt-BR" sz="3200" dirty="0" err="1">
                <a:solidFill>
                  <a:srgbClr val="7030A0"/>
                </a:solidFill>
                <a:latin typeface="Courier" pitchFamily="2" charset="0"/>
              </a:rPr>
              <a:t>class</a:t>
            </a:r>
            <a:r>
              <a:rPr lang="pt-BR" sz="3200" dirty="0">
                <a:solidFill>
                  <a:schemeClr val="tx1">
                    <a:lumMod val="65000"/>
                    <a:lumOff val="35000"/>
                  </a:schemeClr>
                </a:solidFill>
                <a:latin typeface="Courier" pitchFamily="2" charset="0"/>
              </a:rPr>
              <a:t> Veiculo{</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double</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public</a:t>
            </a:r>
            <a:r>
              <a:rPr lang="pt-BR" sz="3200" dirty="0">
                <a:solidFill>
                  <a:schemeClr val="tx1">
                    <a:lumMod val="65000"/>
                    <a:lumOff val="35000"/>
                  </a:schemeClr>
                </a:solidFill>
                <a:latin typeface="Courier" pitchFamily="2" charset="0"/>
              </a:rPr>
              <a:t> Veiculo(){</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 = </a:t>
            </a:r>
            <a:r>
              <a:rPr lang="pt-BR" sz="3200" dirty="0">
                <a:solidFill>
                  <a:srgbClr val="ED145B"/>
                </a:solidFill>
                <a:latin typeface="Courier" pitchFamily="2" charset="0"/>
              </a:rPr>
              <a:t>100d</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		</a:t>
            </a:r>
          </a:p>
          <a:p>
            <a:pPr marL="457200" lvl="1" indent="0">
              <a:lnSpc>
                <a:spcPct val="150000"/>
              </a:lnSpc>
              <a:buClr>
                <a:srgbClr val="ED145B"/>
              </a:buClr>
              <a:buSzPct val="80000"/>
              <a:buNone/>
              <a:defRPr/>
            </a:pPr>
            <a:endParaRPr lang="pt-BR" sz="3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rgbClr val="7030A0"/>
                </a:solidFill>
                <a:latin typeface="Courier" pitchFamily="2" charset="0"/>
              </a:rPr>
              <a:t>void</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setCargaMaxima</a:t>
            </a:r>
            <a:r>
              <a:rPr lang="pt-BR" sz="3200" dirty="0">
                <a:solidFill>
                  <a:schemeClr val="tx1">
                    <a:lumMod val="65000"/>
                    <a:lumOff val="35000"/>
                  </a:schemeClr>
                </a:solidFill>
                <a:latin typeface="Courier" pitchFamily="2" charset="0"/>
              </a:rPr>
              <a:t>(</a:t>
            </a:r>
            <a:r>
              <a:rPr lang="pt-BR" sz="3200" dirty="0" err="1">
                <a:solidFill>
                  <a:srgbClr val="7030A0"/>
                </a:solidFill>
                <a:latin typeface="Courier" pitchFamily="2" charset="0"/>
              </a:rPr>
              <a:t>double</a:t>
            </a: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novoPeso</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r>
              <a:rPr lang="pt-BR" sz="3200" dirty="0" err="1">
                <a:solidFill>
                  <a:schemeClr val="tx1">
                    <a:lumMod val="65000"/>
                    <a:lumOff val="35000"/>
                  </a:schemeClr>
                </a:solidFill>
                <a:latin typeface="Courier" pitchFamily="2" charset="0"/>
              </a:rPr>
              <a:t>cargaMaxima</a:t>
            </a:r>
            <a:r>
              <a:rPr lang="pt-BR" sz="3200" dirty="0">
                <a:solidFill>
                  <a:schemeClr val="tx1">
                    <a:lumMod val="65000"/>
                    <a:lumOff val="35000"/>
                  </a:schemeClr>
                </a:solidFill>
                <a:latin typeface="Courier" pitchFamily="2" charset="0"/>
              </a:rPr>
              <a:t> = </a:t>
            </a:r>
            <a:r>
              <a:rPr lang="pt-BR" sz="3200" dirty="0" err="1">
                <a:solidFill>
                  <a:schemeClr val="tx1">
                    <a:lumMod val="65000"/>
                    <a:lumOff val="35000"/>
                  </a:schemeClr>
                </a:solidFill>
                <a:latin typeface="Courier" pitchFamily="2" charset="0"/>
              </a:rPr>
              <a:t>novoPeso</a:t>
            </a: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	}</a:t>
            </a:r>
          </a:p>
          <a:p>
            <a:pPr marL="457200" lvl="1" indent="0">
              <a:lnSpc>
                <a:spcPct val="150000"/>
              </a:lnSpc>
              <a:buClr>
                <a:srgbClr val="ED145B"/>
              </a:buClr>
              <a:buSzPct val="80000"/>
              <a:buNone/>
              <a:defRPr/>
            </a:pPr>
            <a:r>
              <a:rPr lang="pt-BR" sz="3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24" name="Texto Explicativo 1 23"/>
          <p:cNvSpPr/>
          <p:nvPr/>
        </p:nvSpPr>
        <p:spPr bwMode="auto">
          <a:xfrm>
            <a:off x="7285458" y="1875844"/>
            <a:ext cx="1240216" cy="365257"/>
          </a:xfrm>
          <a:prstGeom prst="borderCallout1">
            <a:avLst>
              <a:gd name="adj1" fmla="val 46969"/>
              <a:gd name="adj2" fmla="val -731"/>
              <a:gd name="adj3" fmla="val 228007"/>
              <a:gd name="adj4" fmla="val -4504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Classe</a:t>
            </a:r>
          </a:p>
        </p:txBody>
      </p:sp>
      <p:sp>
        <p:nvSpPr>
          <p:cNvPr id="25" name="Retângulo 24"/>
          <p:cNvSpPr/>
          <p:nvPr/>
        </p:nvSpPr>
        <p:spPr bwMode="auto">
          <a:xfrm>
            <a:off x="1042988" y="2716648"/>
            <a:ext cx="5688632" cy="2269009"/>
          </a:xfrm>
          <a:prstGeom prst="rect">
            <a:avLst/>
          </a:prstGeom>
          <a:noFill/>
          <a:ln>
            <a:solidFill>
              <a:srgbClr val="797979"/>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sp>
        <p:nvSpPr>
          <p:cNvPr id="26" name="Texto Explicativo 1 25"/>
          <p:cNvSpPr/>
          <p:nvPr/>
        </p:nvSpPr>
        <p:spPr bwMode="auto">
          <a:xfrm>
            <a:off x="7285458" y="2764572"/>
            <a:ext cx="1240216" cy="365257"/>
          </a:xfrm>
          <a:prstGeom prst="borderCallout1">
            <a:avLst>
              <a:gd name="adj1" fmla="val 46969"/>
              <a:gd name="adj2" fmla="val -731"/>
              <a:gd name="adj3" fmla="val 126931"/>
              <a:gd name="adj4" fmla="val -350713"/>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Atributo</a:t>
            </a:r>
          </a:p>
        </p:txBody>
      </p:sp>
      <p:sp>
        <p:nvSpPr>
          <p:cNvPr id="27" name="Texto Explicativo 1 26"/>
          <p:cNvSpPr/>
          <p:nvPr/>
        </p:nvSpPr>
        <p:spPr bwMode="auto">
          <a:xfrm>
            <a:off x="7285458" y="4462021"/>
            <a:ext cx="1240216" cy="365257"/>
          </a:xfrm>
          <a:prstGeom prst="borderCallout1">
            <a:avLst>
              <a:gd name="adj1" fmla="val 46969"/>
              <a:gd name="adj2" fmla="val -731"/>
              <a:gd name="adj3" fmla="val -16409"/>
              <a:gd name="adj4" fmla="val -249595"/>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Método</a:t>
            </a:r>
          </a:p>
        </p:txBody>
      </p:sp>
      <p:sp>
        <p:nvSpPr>
          <p:cNvPr id="28" name="Chave direita 17"/>
          <p:cNvSpPr/>
          <p:nvPr/>
        </p:nvSpPr>
        <p:spPr bwMode="auto">
          <a:xfrm>
            <a:off x="2590242" y="3101511"/>
            <a:ext cx="218830" cy="262596"/>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latin typeface="Square721 BT" pitchFamily="34" charset="0"/>
            </a:endParaRPr>
          </a:p>
        </p:txBody>
      </p:sp>
      <p:sp>
        <p:nvSpPr>
          <p:cNvPr id="29" name="Chave direita 18"/>
          <p:cNvSpPr/>
          <p:nvPr/>
        </p:nvSpPr>
        <p:spPr bwMode="auto">
          <a:xfrm>
            <a:off x="3898059" y="4227903"/>
            <a:ext cx="190774" cy="343393"/>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effectLst/>
              <a:latin typeface="Square721 BT" pitchFamily="34" charset="0"/>
            </a:endParaRPr>
          </a:p>
        </p:txBody>
      </p:sp>
      <p:sp>
        <p:nvSpPr>
          <p:cNvPr id="30" name="Texto Explicativo 1 29"/>
          <p:cNvSpPr/>
          <p:nvPr/>
        </p:nvSpPr>
        <p:spPr bwMode="auto">
          <a:xfrm>
            <a:off x="7285458" y="3615767"/>
            <a:ext cx="1240216" cy="365257"/>
          </a:xfrm>
          <a:prstGeom prst="borderCallout1">
            <a:avLst>
              <a:gd name="adj1" fmla="val 46969"/>
              <a:gd name="adj2" fmla="val -731"/>
              <a:gd name="adj3" fmla="val 19375"/>
              <a:gd name="adj4" fmla="val -313025"/>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Construtor</a:t>
            </a:r>
          </a:p>
        </p:txBody>
      </p:sp>
      <p:sp>
        <p:nvSpPr>
          <p:cNvPr id="39" name="Chave direita 20"/>
          <p:cNvSpPr/>
          <p:nvPr/>
        </p:nvSpPr>
        <p:spPr bwMode="auto">
          <a:xfrm>
            <a:off x="3078132" y="3527098"/>
            <a:ext cx="188816" cy="324054"/>
          </a:xfrm>
          <a:prstGeom prst="rightBrace">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latin typeface="Square721 BT" pitchFamily="34" charset="0"/>
            </a:endParaRPr>
          </a:p>
        </p:txBody>
      </p:sp>
      <p:sp>
        <p:nvSpPr>
          <p:cNvPr id="40" name="Text Placeholder 1">
            <a:extLst>
              <a:ext uri="{FF2B5EF4-FFF2-40B4-BE49-F238E27FC236}">
                <a16:creationId xmlns:a16="http://schemas.microsoft.com/office/drawing/2014/main" id="{6FB834F2-AEE4-4EAD-8CC0-5E556053056F}"/>
              </a:ext>
            </a:extLst>
          </p:cNvPr>
          <p:cNvSpPr txBox="1">
            <a:spLocks/>
          </p:cNvSpPr>
          <p:nvPr/>
        </p:nvSpPr>
        <p:spPr>
          <a:xfrm>
            <a:off x="644689" y="1242119"/>
            <a:ext cx="7946317" cy="143251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Sintaxe básica para declaração de uma classe em Java:</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&lt;modificador&gt; </a:t>
            </a:r>
            <a:r>
              <a:rPr lang="pt-BR" sz="800" dirty="0" err="1">
                <a:solidFill>
                  <a:schemeClr val="tx1">
                    <a:lumMod val="65000"/>
                    <a:lumOff val="35000"/>
                  </a:schemeClr>
                </a:solidFill>
                <a:latin typeface="Courier" pitchFamily="2" charset="0"/>
              </a:rPr>
              <a:t>class</a:t>
            </a:r>
            <a:r>
              <a:rPr lang="pt-BR" sz="800" dirty="0">
                <a:solidFill>
                  <a:schemeClr val="tx1">
                    <a:lumMod val="65000"/>
                    <a:lumOff val="35000"/>
                  </a:schemeClr>
                </a:solidFill>
                <a:latin typeface="Courier" pitchFamily="2" charset="0"/>
              </a:rPr>
              <a:t> &lt;</a:t>
            </a:r>
            <a:r>
              <a:rPr lang="pt-BR" sz="800" dirty="0" err="1">
                <a:solidFill>
                  <a:schemeClr val="tx1">
                    <a:lumMod val="65000"/>
                    <a:lumOff val="35000"/>
                  </a:schemeClr>
                </a:solidFill>
                <a:latin typeface="Courier" pitchFamily="2" charset="0"/>
              </a:rPr>
              <a:t>NomeDaClasse</a:t>
            </a:r>
            <a:r>
              <a:rPr lang="pt-BR" sz="800" dirty="0">
                <a:solidFill>
                  <a:schemeClr val="tx1">
                    <a:lumMod val="65000"/>
                    <a:lumOff val="35000"/>
                  </a:schemeClr>
                </a:solidFill>
                <a:latin typeface="Courier" pitchFamily="2" charset="0"/>
              </a:rPr>
              <a:t>&gt;{</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de atributos]</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dos construtores]</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	[</a:t>
            </a:r>
            <a:r>
              <a:rPr lang="pt-BR" sz="800" dirty="0" err="1">
                <a:solidFill>
                  <a:schemeClr val="tx1">
                    <a:lumMod val="65000"/>
                    <a:lumOff val="35000"/>
                  </a:schemeClr>
                </a:solidFill>
                <a:latin typeface="Courier" pitchFamily="2" charset="0"/>
              </a:rPr>
              <a:t>declaracao</a:t>
            </a:r>
            <a:r>
              <a:rPr lang="pt-BR" sz="800" dirty="0">
                <a:solidFill>
                  <a:schemeClr val="tx1">
                    <a:lumMod val="65000"/>
                    <a:lumOff val="35000"/>
                  </a:schemeClr>
                </a:solidFill>
                <a:latin typeface="Courier" pitchFamily="2" charset="0"/>
              </a:rPr>
              <a:t> dos </a:t>
            </a:r>
            <a:r>
              <a:rPr lang="pt-BR" sz="800" dirty="0" err="1">
                <a:solidFill>
                  <a:schemeClr val="tx1">
                    <a:lumMod val="65000"/>
                    <a:lumOff val="35000"/>
                  </a:schemeClr>
                </a:solidFill>
                <a:latin typeface="Courier" pitchFamily="2" charset="0"/>
              </a:rPr>
              <a:t>metodos</a:t>
            </a:r>
            <a:r>
              <a:rPr lang="pt-BR" sz="8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8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64453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DECLARAÇÃO </a:t>
            </a:r>
            <a:r>
              <a:rPr lang="pt-BR" dirty="0">
                <a:solidFill>
                  <a:srgbClr val="ED145B"/>
                </a:solidFill>
                <a:latin typeface="Gotham HTF" pitchFamily="50" charset="0"/>
                <a:cs typeface="Gotham HTF Bold"/>
              </a:rPr>
              <a:t>DE CLASSES</a:t>
            </a:r>
            <a:endParaRPr lang="pt-BR" dirty="0">
              <a:solidFill>
                <a:srgbClr val="ED145B"/>
              </a:solidFill>
              <a:latin typeface="Gotham HTF" pitchFamily="50" charset="0"/>
              <a:cs typeface="Gotham HTF Light"/>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35" y="1085021"/>
            <a:ext cx="4459731" cy="3814243"/>
          </a:xfrm>
          <a:prstGeom prst="rect">
            <a:avLst/>
          </a:prstGeom>
        </p:spPr>
      </p:pic>
    </p:spTree>
    <p:extLst>
      <p:ext uri="{BB962C8B-B14F-4D97-AF65-F5344CB8AC3E}">
        <p14:creationId xmlns:p14="http://schemas.microsoft.com/office/powerpoint/2010/main" val="20100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ATRIBUTOS</a:t>
            </a:r>
          </a:p>
        </p:txBody>
      </p:sp>
      <p:sp>
        <p:nvSpPr>
          <p:cNvPr id="4" name="CaixaDeTexto 3"/>
          <p:cNvSpPr txBox="1">
            <a:spLocks noChangeArrowheads="1"/>
          </p:cNvSpPr>
          <p:nvPr/>
        </p:nvSpPr>
        <p:spPr bwMode="auto">
          <a:xfrm>
            <a:off x="4716016" y="1327622"/>
            <a:ext cx="3670300" cy="2123658"/>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pt-BR" sz="1200" dirty="0" err="1">
                <a:solidFill>
                  <a:schemeClr val="tx1">
                    <a:lumMod val="65000"/>
                    <a:lumOff val="35000"/>
                  </a:schemeClr>
                </a:solidFill>
                <a:latin typeface="Courier New" pitchFamily="49" charset="0"/>
                <a:cs typeface="Courier New" pitchFamily="49" charset="0"/>
              </a:rPr>
              <a:t>public</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class</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ContaCorrente</a:t>
            </a:r>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int</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numeroAgencia</a:t>
            </a:r>
            <a:r>
              <a:rPr lang="pt-BR" sz="1200" dirty="0">
                <a:solidFill>
                  <a:schemeClr val="tx1">
                    <a:lumMod val="65000"/>
                    <a:lumOff val="35000"/>
                  </a:schemeClr>
                </a:solidFill>
                <a:latin typeface="Courier New" pitchFamily="49" charset="0"/>
                <a:cs typeface="Courier New" pitchFamily="49" charset="0"/>
              </a:rPr>
              <a:t> = 307;</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String</a:t>
            </a:r>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numeroConta</a:t>
            </a:r>
            <a:r>
              <a:rPr lang="pt-BR" sz="1200" dirty="0">
                <a:solidFill>
                  <a:schemeClr val="tx1">
                    <a:lumMod val="65000"/>
                    <a:lumOff val="35000"/>
                  </a:schemeClr>
                </a:solidFill>
                <a:latin typeface="Courier New" pitchFamily="49" charset="0"/>
                <a:cs typeface="Courier New" pitchFamily="49" charset="0"/>
              </a:rPr>
              <a:t>;</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double</a:t>
            </a:r>
            <a:r>
              <a:rPr lang="pt-BR" sz="1200" dirty="0">
                <a:solidFill>
                  <a:schemeClr val="tx1">
                    <a:lumMod val="65000"/>
                    <a:lumOff val="35000"/>
                  </a:schemeClr>
                </a:solidFill>
                <a:latin typeface="Courier New" pitchFamily="49" charset="0"/>
                <a:cs typeface="Courier New" pitchFamily="49" charset="0"/>
              </a:rPr>
              <a:t> saldo;</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   </a:t>
            </a:r>
            <a:r>
              <a:rPr lang="pt-BR" sz="1200" dirty="0" err="1">
                <a:solidFill>
                  <a:schemeClr val="tx1">
                    <a:lumMod val="65000"/>
                    <a:lumOff val="35000"/>
                  </a:schemeClr>
                </a:solidFill>
                <a:latin typeface="Courier New" pitchFamily="49" charset="0"/>
                <a:cs typeface="Courier New" pitchFamily="49" charset="0"/>
              </a:rPr>
              <a:t>boolean</a:t>
            </a:r>
            <a:r>
              <a:rPr lang="pt-BR" sz="1200" dirty="0">
                <a:solidFill>
                  <a:schemeClr val="tx1">
                    <a:lumMod val="65000"/>
                    <a:lumOff val="35000"/>
                  </a:schemeClr>
                </a:solidFill>
                <a:latin typeface="Courier New" pitchFamily="49" charset="0"/>
                <a:cs typeface="Courier New" pitchFamily="49" charset="0"/>
              </a:rPr>
              <a:t> ativa = </a:t>
            </a:r>
            <a:r>
              <a:rPr lang="pt-BR" sz="1200" dirty="0" err="1">
                <a:solidFill>
                  <a:schemeClr val="tx1">
                    <a:lumMod val="65000"/>
                    <a:lumOff val="35000"/>
                  </a:schemeClr>
                </a:solidFill>
                <a:latin typeface="Courier New" pitchFamily="49" charset="0"/>
                <a:cs typeface="Courier New" pitchFamily="49" charset="0"/>
              </a:rPr>
              <a:t>true</a:t>
            </a:r>
            <a:r>
              <a:rPr lang="pt-BR" sz="1200" dirty="0">
                <a:solidFill>
                  <a:schemeClr val="tx1">
                    <a:lumMod val="65000"/>
                    <a:lumOff val="35000"/>
                  </a:schemeClr>
                </a:solidFill>
                <a:latin typeface="Courier New" pitchFamily="49" charset="0"/>
                <a:cs typeface="Courier New" pitchFamily="49" charset="0"/>
              </a:rPr>
              <a:t>;</a:t>
            </a:r>
          </a:p>
          <a:p>
            <a:pPr eaLnBrk="1" hangingPunct="1"/>
            <a:r>
              <a:rPr lang="pt-BR" sz="1200" dirty="0">
                <a:solidFill>
                  <a:schemeClr val="tx1">
                    <a:lumMod val="65000"/>
                    <a:lumOff val="35000"/>
                  </a:schemeClr>
                </a:solidFill>
                <a:latin typeface="Courier New" pitchFamily="49" charset="0"/>
                <a:cs typeface="Courier New" pitchFamily="49" charset="0"/>
              </a:rPr>
              <a:t>	 </a:t>
            </a:r>
          </a:p>
          <a:p>
            <a:pPr eaLnBrk="1" hangingPunct="1"/>
            <a:r>
              <a:rPr lang="pt-BR" sz="1200" dirty="0">
                <a:solidFill>
                  <a:schemeClr val="tx1">
                    <a:lumMod val="65000"/>
                    <a:lumOff val="35000"/>
                  </a:schemeClr>
                </a:solidFill>
                <a:latin typeface="Courier New" pitchFamily="49" charset="0"/>
                <a:cs typeface="Courier New" pitchFamily="49" charset="0"/>
              </a:rPr>
              <a:t>}</a:t>
            </a:r>
            <a:endParaRPr lang="pt-BR" sz="1200" dirty="0">
              <a:solidFill>
                <a:schemeClr val="tx1">
                  <a:lumMod val="65000"/>
                  <a:lumOff val="35000"/>
                </a:schemeClr>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88" y="1202974"/>
            <a:ext cx="2861979" cy="2742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331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ATRIBUTOS</a:t>
            </a:r>
          </a:p>
        </p:txBody>
      </p:sp>
      <p:sp>
        <p:nvSpPr>
          <p:cNvPr id="6" name="CaixaDeTexto 5"/>
          <p:cNvSpPr txBox="1">
            <a:spLocks noChangeArrowheads="1"/>
          </p:cNvSpPr>
          <p:nvPr/>
        </p:nvSpPr>
        <p:spPr bwMode="auto">
          <a:xfrm>
            <a:off x="4947346" y="1339063"/>
            <a:ext cx="3312368" cy="1477328"/>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schemeClr val="tx1">
                    <a:lumMod val="65000"/>
                    <a:lumOff val="35000"/>
                  </a:schemeClr>
                </a:solidFill>
                <a:latin typeface="Courier New" pitchFamily="49" charset="0"/>
                <a:cs typeface="Courier New" pitchFamily="49" charset="0"/>
              </a:rPr>
              <a:t>public class </a:t>
            </a:r>
            <a:r>
              <a:rPr lang="en-US" sz="1200" dirty="0" err="1">
                <a:solidFill>
                  <a:schemeClr val="tx1">
                    <a:lumMod val="65000"/>
                    <a:lumOff val="35000"/>
                  </a:schemeClr>
                </a:solidFill>
                <a:latin typeface="Courier New" pitchFamily="49" charset="0"/>
                <a:cs typeface="Courier New" pitchFamily="49" charset="0"/>
              </a:rPr>
              <a:t>Carro</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String </a:t>
            </a:r>
            <a:r>
              <a:rPr lang="en-US" sz="1200" dirty="0" err="1">
                <a:solidFill>
                  <a:schemeClr val="tx1">
                    <a:lumMod val="65000"/>
                    <a:lumOff val="35000"/>
                  </a:schemeClr>
                </a:solidFill>
                <a:latin typeface="Courier New" pitchFamily="49" charset="0"/>
                <a:cs typeface="Courier New" pitchFamily="49" charset="0"/>
              </a:rPr>
              <a:t>modelo</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double motor;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200" dirty="0">
                <a:latin typeface="Courier New" pitchFamily="49" charset="0"/>
                <a:cs typeface="Courier New" pitchFamily="49" charset="0"/>
              </a:rPr>
              <a:t> </a:t>
            </a:r>
            <a:endParaRPr lang="pt-BR" sz="12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52" y="1187341"/>
            <a:ext cx="2649043" cy="219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5059" y="3463606"/>
            <a:ext cx="1789112" cy="163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ector angulado 18"/>
          <p:cNvCxnSpPr/>
          <p:nvPr/>
        </p:nvCxnSpPr>
        <p:spPr bwMode="auto">
          <a:xfrm rot="16200000" flipH="1">
            <a:off x="1352682" y="2614887"/>
            <a:ext cx="1287791" cy="537370"/>
          </a:xfrm>
          <a:prstGeom prst="bentConnector3">
            <a:avLst>
              <a:gd name="adj1" fmla="val 50000"/>
            </a:avLst>
          </a:prstGeom>
          <a:ln>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CaixaDeTexto 9"/>
          <p:cNvSpPr txBox="1">
            <a:spLocks noChangeArrowheads="1"/>
          </p:cNvSpPr>
          <p:nvPr/>
        </p:nvSpPr>
        <p:spPr bwMode="auto">
          <a:xfrm>
            <a:off x="4947346" y="3883322"/>
            <a:ext cx="3312368" cy="984885"/>
          </a:xfrm>
          <a:prstGeom prst="rect">
            <a:avLst/>
          </a:prstGeom>
          <a:noFill/>
          <a:ln w="127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schemeClr val="tx1">
                    <a:lumMod val="65000"/>
                    <a:lumOff val="35000"/>
                  </a:schemeClr>
                </a:solidFill>
                <a:latin typeface="Courier New" pitchFamily="49" charset="0"/>
                <a:cs typeface="Courier New" pitchFamily="49" charset="0"/>
              </a:rPr>
              <a:t>public class </a:t>
            </a:r>
            <a:r>
              <a:rPr lang="en-US" sz="1200" dirty="0" err="1">
                <a:solidFill>
                  <a:schemeClr val="tx1">
                    <a:lumMod val="65000"/>
                    <a:lumOff val="35000"/>
                  </a:schemeClr>
                </a:solidFill>
                <a:latin typeface="Courier New" pitchFamily="49" charset="0"/>
                <a:cs typeface="Courier New" pitchFamily="49" charset="0"/>
              </a:rPr>
              <a:t>Cor</a:t>
            </a:r>
            <a:r>
              <a:rPr lang="en-US" sz="1200" dirty="0">
                <a:solidFill>
                  <a:schemeClr val="tx1">
                    <a:lumMod val="65000"/>
                    <a:lumOff val="35000"/>
                  </a:schemeClr>
                </a:solidFill>
                <a:latin typeface="Courier New" pitchFamily="49" charset="0"/>
                <a:cs typeface="Courier New" pitchFamily="49" charset="0"/>
              </a:rPr>
              <a:t> {</a:t>
            </a:r>
          </a:p>
          <a:p>
            <a:pPr eaLnBrk="1" hangingPunct="1">
              <a:lnSpc>
                <a:spcPct val="150000"/>
              </a:lnSpc>
            </a:pPr>
            <a:r>
              <a:rPr lang="en-US" sz="1200" dirty="0">
                <a:solidFill>
                  <a:schemeClr val="tx1">
                    <a:lumMod val="65000"/>
                    <a:lumOff val="35000"/>
                  </a:schemeClr>
                </a:solidFill>
                <a:latin typeface="Courier New" pitchFamily="49" charset="0"/>
                <a:cs typeface="Courier New" pitchFamily="49" charset="0"/>
              </a:rPr>
              <a:t>   String </a:t>
            </a:r>
            <a:r>
              <a:rPr lang="en-US" sz="1200" dirty="0" err="1">
                <a:solidFill>
                  <a:schemeClr val="tx1">
                    <a:lumMod val="65000"/>
                    <a:lumOff val="35000"/>
                  </a:schemeClr>
                </a:solidFill>
                <a:latin typeface="Courier New" pitchFamily="49" charset="0"/>
                <a:cs typeface="Courier New" pitchFamily="49" charset="0"/>
              </a:rPr>
              <a:t>nome</a:t>
            </a:r>
            <a:r>
              <a:rPr lang="en-US" sz="1200" dirty="0">
                <a:solidFill>
                  <a:schemeClr val="tx1">
                    <a:lumMod val="65000"/>
                    <a:lumOff val="35000"/>
                  </a:schemeClr>
                </a:solidFill>
                <a:latin typeface="Courier New" pitchFamily="49" charset="0"/>
                <a:cs typeface="Courier New" pitchFamily="49" charset="0"/>
              </a:rPr>
              <a:t>;	 </a:t>
            </a:r>
          </a:p>
          <a:p>
            <a:pPr eaLnBrk="1" hangingPunct="1"/>
            <a:r>
              <a:rPr lang="en-US" sz="1200" dirty="0">
                <a:solidFill>
                  <a:schemeClr val="tx1">
                    <a:lumMod val="65000"/>
                    <a:lumOff val="35000"/>
                  </a:schemeClr>
                </a:solidFill>
                <a:latin typeface="Courier New" pitchFamily="49" charset="0"/>
                <a:cs typeface="Courier New" pitchFamily="49" charset="0"/>
              </a:rPr>
              <a:t>}</a:t>
            </a:r>
          </a:p>
          <a:p>
            <a:pPr eaLnBrk="1" hangingPunct="1"/>
            <a:r>
              <a:rPr lang="en-US" sz="1600" b="1" dirty="0">
                <a:latin typeface="Courier New" pitchFamily="49" charset="0"/>
                <a:cs typeface="Courier New" pitchFamily="49" charset="0"/>
              </a:rPr>
              <a:t> </a:t>
            </a:r>
            <a:endParaRPr lang="pt-BR" sz="1600" b="1" dirty="0"/>
          </a:p>
        </p:txBody>
      </p:sp>
      <p:cxnSp>
        <p:nvCxnSpPr>
          <p:cNvPr id="12" name="Conector angulado 18"/>
          <p:cNvCxnSpPr/>
          <p:nvPr/>
        </p:nvCxnSpPr>
        <p:spPr bwMode="auto">
          <a:xfrm rot="16200000" flipH="1">
            <a:off x="5220537" y="2620895"/>
            <a:ext cx="1368782" cy="965615"/>
          </a:xfrm>
          <a:prstGeom prst="bentConnector3">
            <a:avLst>
              <a:gd name="adj1" fmla="val 50000"/>
            </a:avLst>
          </a:prstGeom>
          <a:ln>
            <a:solidFill>
              <a:srgbClr val="ED145B"/>
            </a:solidFill>
            <a:headEnd type="none" w="med" len="med"/>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878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939417" y="1014464"/>
            <a:ext cx="5931589" cy="7468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en-GB" sz="1350" dirty="0" err="1">
                <a:solidFill>
                  <a:schemeClr val="tx1">
                    <a:lumMod val="65000"/>
                    <a:lumOff val="35000"/>
                  </a:schemeClr>
                </a:solidFill>
                <a:latin typeface="Gotham HTF Light" pitchFamily="50" charset="0"/>
              </a:rPr>
              <a:t>Deixe</a:t>
            </a:r>
            <a:r>
              <a:rPr lang="en-GB" sz="1350" dirty="0">
                <a:solidFill>
                  <a:schemeClr val="tx1">
                    <a:lumMod val="65000"/>
                    <a:lumOff val="35000"/>
                  </a:schemeClr>
                </a:solidFill>
                <a:latin typeface="Gotham HTF Light" pitchFamily="50" charset="0"/>
              </a:rPr>
              <a:t> as classes </a:t>
            </a:r>
            <a:r>
              <a:rPr lang="en-GB" sz="1350" dirty="0" err="1">
                <a:solidFill>
                  <a:schemeClr val="tx1">
                    <a:lumMod val="65000"/>
                    <a:lumOff val="35000"/>
                  </a:schemeClr>
                </a:solidFill>
                <a:latin typeface="Gotham HTF Light" pitchFamily="50" charset="0"/>
              </a:rPr>
              <a:t>como</a:t>
            </a:r>
            <a:r>
              <a:rPr lang="en-GB" sz="1350" dirty="0">
                <a:solidFill>
                  <a:schemeClr val="tx1">
                    <a:lumMod val="65000"/>
                    <a:lumOff val="35000"/>
                  </a:schemeClr>
                </a:solidFill>
                <a:latin typeface="Gotham HTF Light" pitchFamily="50" charset="0"/>
              </a:rPr>
              <a:t> as imagens </a:t>
            </a:r>
            <a:r>
              <a:rPr lang="en-GB" sz="1350" dirty="0" err="1">
                <a:solidFill>
                  <a:schemeClr val="tx1">
                    <a:lumMod val="65000"/>
                    <a:lumOff val="35000"/>
                  </a:schemeClr>
                </a:solidFill>
                <a:latin typeface="Gotham HTF Light" pitchFamily="50" charset="0"/>
              </a:rPr>
              <a:t>abaixo</a:t>
            </a:r>
            <a:r>
              <a:rPr lang="en-GB" sz="1350" dirty="0">
                <a:solidFill>
                  <a:schemeClr val="tx1">
                    <a:lumMod val="65000"/>
                    <a:lumOff val="35000"/>
                  </a:schemeClr>
                </a:solidFill>
                <a:latin typeface="Gotham HTF Light" pitchFamily="50" charset="0"/>
              </a:rPr>
              <a:t>:</a:t>
            </a:r>
            <a:endParaRPr lang="en-GB" sz="1350" b="1" i="1" dirty="0">
              <a:solidFill>
                <a:schemeClr val="tx1">
                  <a:lumMod val="65000"/>
                  <a:lumOff val="35000"/>
                </a:schemeClr>
              </a:solidFill>
              <a:latin typeface="Gotham HTF Light" pitchFamily="50" charset="0"/>
            </a:endParaRPr>
          </a:p>
        </p:txBody>
      </p:sp>
      <p:pic>
        <p:nvPicPr>
          <p:cNvPr id="8" name="Picture 2">
            <a:extLst>
              <a:ext uri="{FF2B5EF4-FFF2-40B4-BE49-F238E27FC236}">
                <a16:creationId xmlns:a16="http://schemas.microsoft.com/office/drawing/2014/main" id="{C48F715E-172D-4778-A5E9-E1147A4D8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7" y="1547347"/>
            <a:ext cx="2991278" cy="174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D6B4761-3B82-476C-8D3B-508C93833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988" y="3287425"/>
            <a:ext cx="4443413"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65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1C84E4-594B-4A9B-9EDE-D18BB3B17974}"/>
              </a:ext>
            </a:extLst>
          </p:cNvPr>
          <p:cNvPicPr>
            <a:picLocks noChangeAspect="1"/>
          </p:cNvPicPr>
          <p:nvPr/>
        </p:nvPicPr>
        <p:blipFill rotWithShape="1">
          <a:blip r:embed="rId3"/>
          <a:srcRect l="778" t="17631" r="12174" b="6721"/>
          <a:stretch/>
        </p:blipFill>
        <p:spPr>
          <a:xfrm>
            <a:off x="0" y="0"/>
            <a:ext cx="9144000" cy="5143500"/>
          </a:xfrm>
          <a:prstGeom prst="rect">
            <a:avLst/>
          </a:prstGeom>
        </p:spPr>
      </p:pic>
      <p:sp>
        <p:nvSpPr>
          <p:cNvPr id="12" name="Retângulo 11">
            <a:extLst>
              <a:ext uri="{FF2B5EF4-FFF2-40B4-BE49-F238E27FC236}">
                <a16:creationId xmlns:a16="http://schemas.microsoft.com/office/drawing/2014/main" id="{D16990D2-538F-493C-AAFC-C843F7DB4214}"/>
              </a:ext>
            </a:extLst>
          </p:cNvPr>
          <p:cNvSpPr/>
          <p:nvPr/>
        </p:nvSpPr>
        <p:spPr>
          <a:xfrm>
            <a:off x="1" y="-1"/>
            <a:ext cx="9144000" cy="5143501"/>
          </a:xfrm>
          <a:prstGeom prst="rect">
            <a:avLst/>
          </a:prstGeom>
          <a:gradFill flip="none" rotWithShape="1">
            <a:gsLst>
              <a:gs pos="16000">
                <a:schemeClr val="tx1">
                  <a:lumMod val="0"/>
                  <a:alpha val="70000"/>
                </a:schemeClr>
              </a:gs>
              <a:gs pos="93000">
                <a:srgbClr val="000000">
                  <a:alpha val="1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TextBox 6">
            <a:extLst>
              <a:ext uri="{FF2B5EF4-FFF2-40B4-BE49-F238E27FC236}">
                <a16:creationId xmlns:a16="http://schemas.microsoft.com/office/drawing/2014/main" id="{E4E3DAFB-919F-4421-A4EF-3EFEF69E9ADE}"/>
              </a:ext>
            </a:extLst>
          </p:cNvPr>
          <p:cNvSpPr txBox="1"/>
          <p:nvPr/>
        </p:nvSpPr>
        <p:spPr>
          <a:xfrm>
            <a:off x="539440" y="4156521"/>
            <a:ext cx="4032560" cy="523220"/>
          </a:xfrm>
          <a:prstGeom prst="rect">
            <a:avLst/>
          </a:prstGeom>
          <a:noFill/>
        </p:spPr>
        <p:txBody>
          <a:bodyPr wrap="square" rtlCol="0">
            <a:spAutoFit/>
          </a:bodyPr>
          <a:lstStyle/>
          <a:p>
            <a:pPr defTabSz="342878" eaLnBrk="1" fontAlgn="auto" hangingPunct="1">
              <a:spcBef>
                <a:spcPts val="0"/>
              </a:spcBef>
              <a:spcAft>
                <a:spcPts val="0"/>
              </a:spcAft>
            </a:pPr>
            <a:r>
              <a:rPr lang="en-US" sz="2800" i="0" dirty="0">
                <a:solidFill>
                  <a:srgbClr val="E8E8E8"/>
                </a:solidFill>
                <a:latin typeface="Gotham HTF" pitchFamily="50" charset="0"/>
                <a:ea typeface="+mn-ea"/>
                <a:cs typeface="Gotham HTF Light"/>
              </a:rPr>
              <a:t>DÚVIDAS….</a:t>
            </a:r>
            <a:endParaRPr lang="en-US" sz="2800" b="0" i="0" dirty="0">
              <a:solidFill>
                <a:srgbClr val="E8E8E8"/>
              </a:solidFill>
              <a:latin typeface="Gotham HTF" pitchFamily="50" charset="0"/>
              <a:ea typeface="+mn-ea"/>
              <a:cs typeface="Gotham HTF Light"/>
            </a:endParaRPr>
          </a:p>
        </p:txBody>
      </p:sp>
    </p:spTree>
    <p:extLst>
      <p:ext uri="{BB962C8B-B14F-4D97-AF65-F5344CB8AC3E}">
        <p14:creationId xmlns:p14="http://schemas.microsoft.com/office/powerpoint/2010/main" val="60266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9DC14DB0-6FC9-4AED-AF7E-7602971DCF4C}"/>
              </a:ext>
            </a:extLst>
          </p:cNvPr>
          <p:cNvSpPr txBox="1"/>
          <p:nvPr/>
        </p:nvSpPr>
        <p:spPr>
          <a:xfrm>
            <a:off x="4572000" y="1352945"/>
            <a:ext cx="2890684" cy="2607830"/>
          </a:xfrm>
          <a:prstGeom prst="rect">
            <a:avLst/>
          </a:prstGeom>
          <a:noFill/>
        </p:spPr>
        <p:txBody>
          <a:bodyPr wrap="square" tIns="46800" rtlCol="0">
            <a:spAutoFit/>
          </a:bodyPr>
          <a:lstStyle/>
          <a:p>
            <a:pPr>
              <a:lnSpc>
                <a:spcPct val="150000"/>
              </a:lnSpc>
              <a:spcAft>
                <a:spcPts val="1200"/>
              </a:spcAft>
              <a:buClr>
                <a:srgbClr val="ED145B"/>
              </a:buClr>
            </a:pPr>
            <a:r>
              <a:rPr lang="pt-BR" sz="1200" dirty="0">
                <a:solidFill>
                  <a:srgbClr val="ED145B"/>
                </a:solidFill>
                <a:latin typeface="Gotham HTF Medium" pitchFamily="50" charset="0"/>
                <a:cs typeface="Roboto Light"/>
              </a:rPr>
              <a:t>Java 2 Aprenda em 21 dias</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Rogers </a:t>
            </a:r>
            <a:r>
              <a:rPr lang="pt-BR" sz="1200" dirty="0" err="1">
                <a:solidFill>
                  <a:schemeClr val="tx1">
                    <a:lumMod val="65000"/>
                    <a:lumOff val="35000"/>
                  </a:schemeClr>
                </a:solidFill>
                <a:latin typeface="Gotham HTF Light" pitchFamily="50" charset="0"/>
                <a:cs typeface="Roboto Light"/>
              </a:rPr>
              <a:t>Cadenhead</a:t>
            </a:r>
            <a:r>
              <a:rPr lang="pt-BR" sz="1200" dirty="0">
                <a:solidFill>
                  <a:schemeClr val="tx1">
                    <a:lumMod val="65000"/>
                    <a:lumOff val="35000"/>
                  </a:schemeClr>
                </a:solidFill>
                <a:latin typeface="Gotham HTF Light" pitchFamily="50" charset="0"/>
                <a:cs typeface="Roboto Light"/>
              </a:rPr>
              <a:t>, Laura </a:t>
            </a:r>
            <a:r>
              <a:rPr lang="pt-BR" sz="1200" dirty="0" err="1">
                <a:solidFill>
                  <a:schemeClr val="tx1">
                    <a:lumMod val="65000"/>
                    <a:lumOff val="35000"/>
                  </a:schemeClr>
                </a:solidFill>
                <a:latin typeface="Gotham HTF Light" pitchFamily="50" charset="0"/>
                <a:cs typeface="Roboto Light"/>
              </a:rPr>
              <a:t>Lemay</a:t>
            </a:r>
            <a:r>
              <a:rPr lang="pt-BR" sz="1200" dirty="0">
                <a:solidFill>
                  <a:schemeClr val="tx1">
                    <a:lumMod val="65000"/>
                    <a:lumOff val="35000"/>
                  </a:schemeClr>
                </a:solidFill>
                <a:latin typeface="Gotham HTF Light" pitchFamily="50" charset="0"/>
                <a:cs typeface="Roboto Light"/>
              </a:rPr>
              <a:t> - Editora Campus</a:t>
            </a:r>
          </a:p>
          <a:p>
            <a:pPr>
              <a:lnSpc>
                <a:spcPct val="150000"/>
              </a:lnSpc>
              <a:spcAft>
                <a:spcPts val="1200"/>
              </a:spcAft>
              <a:buClr>
                <a:srgbClr val="ED145B"/>
              </a:buClr>
            </a:pPr>
            <a:endParaRPr lang="pt-BR" sz="1200" dirty="0">
              <a:solidFill>
                <a:schemeClr val="tx1">
                  <a:lumMod val="65000"/>
                  <a:lumOff val="35000"/>
                </a:schemeClr>
              </a:solidFill>
              <a:latin typeface="Gotham HTF Light" pitchFamily="50" charset="0"/>
              <a:cs typeface="Roboto Light"/>
            </a:endParaRPr>
          </a:p>
          <a:p>
            <a:pPr>
              <a:lnSpc>
                <a:spcPct val="150000"/>
              </a:lnSpc>
              <a:spcAft>
                <a:spcPts val="1200"/>
              </a:spcAft>
              <a:buClr>
                <a:srgbClr val="ED145B"/>
              </a:buClr>
            </a:pPr>
            <a:r>
              <a:rPr lang="pt-BR" sz="1200" dirty="0">
                <a:solidFill>
                  <a:srgbClr val="ED145B"/>
                </a:solidFill>
                <a:latin typeface="Gotham HTF Medium" pitchFamily="50" charset="0"/>
                <a:cs typeface="Roboto Light"/>
              </a:rPr>
              <a:t>Aprendendo Java</a:t>
            </a:r>
          </a:p>
          <a:p>
            <a:pPr marL="171450" indent="-171450">
              <a:lnSpc>
                <a:spcPct val="150000"/>
              </a:lnSpc>
              <a:spcAft>
                <a:spcPts val="1200"/>
              </a:spcAft>
              <a:buClr>
                <a:srgbClr val="ED145B"/>
              </a:buClr>
              <a:buFont typeface="Arial"/>
              <a:buChar char="•"/>
            </a:pPr>
            <a:r>
              <a:rPr lang="pt-BR" sz="1200" dirty="0">
                <a:solidFill>
                  <a:schemeClr val="tx1">
                    <a:lumMod val="65000"/>
                    <a:lumOff val="35000"/>
                  </a:schemeClr>
                </a:solidFill>
                <a:latin typeface="Gotham HTF Light" pitchFamily="50" charset="0"/>
                <a:cs typeface="Roboto Light"/>
              </a:rPr>
              <a:t>Niemeyer &amp; </a:t>
            </a:r>
            <a:r>
              <a:rPr lang="pt-BR" sz="1200" dirty="0" err="1">
                <a:solidFill>
                  <a:schemeClr val="tx1">
                    <a:lumMod val="65000"/>
                    <a:lumOff val="35000"/>
                  </a:schemeClr>
                </a:solidFill>
                <a:latin typeface="Gotham HTF Light" pitchFamily="50" charset="0"/>
                <a:cs typeface="Roboto Light"/>
              </a:rPr>
              <a:t>Kundsen</a:t>
            </a:r>
            <a:r>
              <a:rPr lang="pt-BR" sz="1200" dirty="0">
                <a:solidFill>
                  <a:schemeClr val="tx1">
                    <a:lumMod val="65000"/>
                    <a:lumOff val="35000"/>
                  </a:schemeClr>
                </a:solidFill>
                <a:latin typeface="Gotham HTF Light" pitchFamily="50" charset="0"/>
                <a:cs typeface="Roboto Light"/>
              </a:rPr>
              <a:t>, Editora Campos</a:t>
            </a:r>
          </a:p>
        </p:txBody>
      </p:sp>
      <p:grpSp>
        <p:nvGrpSpPr>
          <p:cNvPr id="2" name="Agrupar 1">
            <a:extLst>
              <a:ext uri="{FF2B5EF4-FFF2-40B4-BE49-F238E27FC236}">
                <a16:creationId xmlns:a16="http://schemas.microsoft.com/office/drawing/2014/main" id="{0E9DEA49-85A5-4D30-A80C-08903984A5D0}"/>
              </a:ext>
            </a:extLst>
          </p:cNvPr>
          <p:cNvGrpSpPr/>
          <p:nvPr/>
        </p:nvGrpSpPr>
        <p:grpSpPr>
          <a:xfrm>
            <a:off x="828490" y="1010264"/>
            <a:ext cx="3460902" cy="3487993"/>
            <a:chOff x="344951" y="925105"/>
            <a:chExt cx="4155631" cy="4188161"/>
          </a:xfrm>
        </p:grpSpPr>
        <p:pic>
          <p:nvPicPr>
            <p:cNvPr id="7" name="Picture 3" descr="caomputador.png">
              <a:extLst>
                <a:ext uri="{FF2B5EF4-FFF2-40B4-BE49-F238E27FC236}">
                  <a16:creationId xmlns:a16="http://schemas.microsoft.com/office/drawing/2014/main" id="{13D7A116-1716-480E-8B3C-7AAF50748E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463" y="925105"/>
              <a:ext cx="3062891" cy="2733630"/>
            </a:xfrm>
            <a:prstGeom prst="rect">
              <a:avLst/>
            </a:prstGeom>
          </p:spPr>
        </p:pic>
        <p:pic>
          <p:nvPicPr>
            <p:cNvPr id="9" name="Picture 4" descr="chicara.png">
              <a:extLst>
                <a:ext uri="{FF2B5EF4-FFF2-40B4-BE49-F238E27FC236}">
                  <a16:creationId xmlns:a16="http://schemas.microsoft.com/office/drawing/2014/main" id="{30331B6A-E3AE-4134-AB23-347A40746E7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0276259">
              <a:off x="2941023" y="2380297"/>
              <a:ext cx="1559559" cy="1650015"/>
            </a:xfrm>
            <a:prstGeom prst="rect">
              <a:avLst/>
            </a:prstGeom>
          </p:spPr>
        </p:pic>
        <p:pic>
          <p:nvPicPr>
            <p:cNvPr id="10" name="Picture 6" descr="livros.png">
              <a:extLst>
                <a:ext uri="{FF2B5EF4-FFF2-40B4-BE49-F238E27FC236}">
                  <a16:creationId xmlns:a16="http://schemas.microsoft.com/office/drawing/2014/main" id="{265F6915-3435-4375-91B0-1F1431CFDC7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87626">
              <a:off x="344951" y="3412331"/>
              <a:ext cx="2064241" cy="1700935"/>
            </a:xfrm>
            <a:prstGeom prst="rect">
              <a:avLst/>
            </a:prstGeom>
          </p:spPr>
        </p:pic>
      </p:grpSp>
      <p:sp>
        <p:nvSpPr>
          <p:cNvPr id="12" name="TextBox 59">
            <a:extLst>
              <a:ext uri="{FF2B5EF4-FFF2-40B4-BE49-F238E27FC236}">
                <a16:creationId xmlns:a16="http://schemas.microsoft.com/office/drawing/2014/main" id="{0E988961-634F-4D72-88F7-034BFAC9193E}"/>
              </a:ext>
            </a:extLst>
          </p:cNvPr>
          <p:cNvSpPr txBox="1"/>
          <p:nvPr/>
        </p:nvSpPr>
        <p:spPr>
          <a:xfrm>
            <a:off x="936052" y="555773"/>
            <a:ext cx="6821600"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REFERÊNCIAS </a:t>
            </a:r>
            <a:r>
              <a:rPr lang="pt-BR" dirty="0">
                <a:solidFill>
                  <a:srgbClr val="ED145B"/>
                </a:solidFill>
                <a:latin typeface="Gotham HTF" pitchFamily="50" charset="0"/>
                <a:cs typeface="Gotham HTF Light"/>
              </a:rPr>
              <a:t>BIBLIOGRÁFICAS</a:t>
            </a:r>
          </a:p>
        </p:txBody>
      </p:sp>
    </p:spTree>
    <p:extLst>
      <p:ext uri="{BB962C8B-B14F-4D97-AF65-F5344CB8AC3E}">
        <p14:creationId xmlns:p14="http://schemas.microsoft.com/office/powerpoint/2010/main" val="122165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4979" y="739692"/>
            <a:ext cx="2046785" cy="2399480"/>
          </a:xfrm>
          <a:prstGeom prst="rect">
            <a:avLst/>
          </a:prstGeom>
        </p:spPr>
      </p:pic>
      <p:sp>
        <p:nvSpPr>
          <p:cNvPr id="7" name="TextBox 6"/>
          <p:cNvSpPr txBox="1"/>
          <p:nvPr/>
        </p:nvSpPr>
        <p:spPr>
          <a:xfrm>
            <a:off x="1593272" y="1989356"/>
            <a:ext cx="5957456" cy="630942"/>
          </a:xfrm>
          <a:prstGeom prst="rect">
            <a:avLst/>
          </a:prstGeom>
          <a:noFill/>
        </p:spPr>
        <p:txBody>
          <a:bodyPr wrap="square" rtlCol="0">
            <a:spAutoFit/>
          </a:bodyPr>
          <a:lstStyle/>
          <a:p>
            <a:pPr algn="ctr"/>
            <a:r>
              <a:rPr lang="en-US" sz="3500" dirty="0">
                <a:solidFill>
                  <a:schemeClr val="tx1">
                    <a:lumMod val="65000"/>
                    <a:lumOff val="35000"/>
                  </a:schemeClr>
                </a:solidFill>
                <a:latin typeface="Gotham HTF Light"/>
                <a:cs typeface="Gotham HTF Medium"/>
              </a:rPr>
              <a:t>3. MÉT</a:t>
            </a:r>
            <a:r>
              <a:rPr lang="en-US" sz="3500" dirty="0">
                <a:solidFill>
                  <a:srgbClr val="FF417F"/>
                </a:solidFill>
                <a:latin typeface="Gotham HTF Light"/>
                <a:cs typeface="Gotham HTF Medium"/>
              </a:rPr>
              <a:t>ODOS</a:t>
            </a:r>
            <a:endParaRPr lang="en-US" sz="3500" dirty="0">
              <a:solidFill>
                <a:srgbClr val="FF417F"/>
              </a:solidFill>
              <a:latin typeface="Gotham HTF Medium"/>
              <a:cs typeface="Gotham HTF Medium"/>
            </a:endParaRPr>
          </a:p>
        </p:txBody>
      </p:sp>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8572" y="2192778"/>
            <a:ext cx="2017354" cy="2382006"/>
          </a:xfrm>
          <a:prstGeom prst="rect">
            <a:avLst/>
          </a:prstGeom>
        </p:spPr>
      </p:pic>
    </p:spTree>
    <p:extLst>
      <p:ext uri="{BB962C8B-B14F-4D97-AF65-F5344CB8AC3E}">
        <p14:creationId xmlns:p14="http://schemas.microsoft.com/office/powerpoint/2010/main" val="180343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rgbClr val="ED145B"/>
                </a:solidFill>
                <a:latin typeface="Gotham HTF" pitchFamily="50" charset="0"/>
                <a:cs typeface="Gotham HTF Light"/>
              </a:rPr>
              <a:t>MÉTODOS</a:t>
            </a: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705649" y="2763396"/>
            <a:ext cx="7946317" cy="23746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ts val="1400"/>
              </a:lnSpc>
              <a:spcBef>
                <a:spcPts val="0"/>
              </a:spcBef>
              <a:buClr>
                <a:srgbClr val="ED145B"/>
              </a:buClr>
              <a:buSzPct val="80000"/>
              <a:buNone/>
              <a:defRPr/>
            </a:pPr>
            <a:r>
              <a:rPr lang="pt-BR" sz="1200" dirty="0" err="1">
                <a:solidFill>
                  <a:srgbClr val="7030A0"/>
                </a:solidFill>
                <a:latin typeface="Courier" pitchFamily="2" charset="0"/>
              </a:rPr>
              <a:t>public</a:t>
            </a:r>
            <a:r>
              <a:rPr lang="pt-BR" sz="1200" dirty="0">
                <a:solidFill>
                  <a:srgbClr val="7030A0"/>
                </a:solidFill>
                <a:latin typeface="Courier" pitchFamily="2" charset="0"/>
              </a:rPr>
              <a:t> </a:t>
            </a:r>
            <a:r>
              <a:rPr lang="pt-BR" sz="1200" dirty="0" err="1">
                <a:solidFill>
                  <a:srgbClr val="7030A0"/>
                </a:solidFill>
                <a:latin typeface="Courier" pitchFamily="2" charset="0"/>
              </a:rPr>
              <a:t>class</a:t>
            </a:r>
            <a:r>
              <a:rPr lang="pt-BR" sz="1200" dirty="0">
                <a:solidFill>
                  <a:schemeClr val="tx1">
                    <a:lumMod val="65000"/>
                    <a:lumOff val="35000"/>
                  </a:schemeClr>
                </a:solidFill>
                <a:latin typeface="Courier" pitchFamily="2" charset="0"/>
              </a:rPr>
              <a:t> Cachorro{</a:t>
            </a:r>
          </a:p>
          <a:p>
            <a:pPr marL="457200" lvl="1" indent="0">
              <a:lnSpc>
                <a:spcPts val="1400"/>
              </a:lnSpc>
              <a:spcBef>
                <a:spcPts val="0"/>
              </a:spcBef>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rgbClr val="7030A0"/>
                </a:solidFill>
                <a:latin typeface="Courier" pitchFamily="2" charset="0"/>
              </a:rPr>
              <a:t>double</a:t>
            </a:r>
            <a:r>
              <a:rPr lang="pt-BR" sz="1200" dirty="0">
                <a:solidFill>
                  <a:schemeClr val="tx1">
                    <a:lumMod val="65000"/>
                    <a:lumOff val="35000"/>
                  </a:schemeClr>
                </a:solidFill>
                <a:latin typeface="Courier" pitchFamily="2" charset="0"/>
              </a:rPr>
              <a:t> peso = </a:t>
            </a:r>
            <a:r>
              <a:rPr lang="pt-BR" sz="1200" dirty="0">
                <a:solidFill>
                  <a:srgbClr val="ED145B"/>
                </a:solidFill>
                <a:latin typeface="Courier" pitchFamily="2" charset="0"/>
              </a:rPr>
              <a:t>0.0d</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rgbClr val="7030A0"/>
                </a:solidFill>
                <a:latin typeface="Courier" pitchFamily="2" charset="0"/>
              </a:rPr>
              <a:t>double</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getPeso</a:t>
            </a:r>
            <a:r>
              <a:rPr lang="pt-BR" sz="1200" dirty="0">
                <a:solidFill>
                  <a:schemeClr val="tx1">
                    <a:lumMod val="65000"/>
                    <a:lumOff val="35000"/>
                  </a:schemeClr>
                </a:solidFill>
                <a:latin typeface="Courier" pitchFamily="2" charset="0"/>
              </a:rPr>
              <a:t>(){</a:t>
            </a:r>
            <a:br>
              <a:rPr lang="pt-BR" sz="1200" dirty="0">
                <a:solidFill>
                  <a:schemeClr val="tx1">
                    <a:lumMod val="65000"/>
                    <a:lumOff val="35000"/>
                  </a:schemeClr>
                </a:solidFill>
                <a:latin typeface="Courier" pitchFamily="2" charset="0"/>
              </a:rPr>
            </a:b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return</a:t>
            </a:r>
            <a:r>
              <a:rPr lang="pt-BR" sz="1200" dirty="0">
                <a:solidFill>
                  <a:schemeClr val="tx1">
                    <a:lumMod val="65000"/>
                    <a:lumOff val="35000"/>
                  </a:schemeClr>
                </a:solidFill>
                <a:latin typeface="Courier" pitchFamily="2" charset="0"/>
              </a:rPr>
              <a:t> peso;</a:t>
            </a:r>
            <a:br>
              <a:rPr lang="pt-BR" sz="1200" dirty="0">
                <a:solidFill>
                  <a:schemeClr val="tx1">
                    <a:lumMod val="65000"/>
                    <a:lumOff val="35000"/>
                  </a:schemeClr>
                </a:solidFill>
                <a:latin typeface="Courier" pitchFamily="2" charset="0"/>
              </a:rPr>
            </a:b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void</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setPeso</a:t>
            </a:r>
            <a:r>
              <a:rPr lang="pt-BR" sz="1200" dirty="0">
                <a:solidFill>
                  <a:schemeClr val="tx1">
                    <a:lumMod val="65000"/>
                    <a:lumOff val="35000"/>
                  </a:schemeClr>
                </a:solidFill>
                <a:latin typeface="Courier" pitchFamily="2" charset="0"/>
              </a:rPr>
              <a:t>(</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novoPeso</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peso = </a:t>
            </a:r>
            <a:r>
              <a:rPr lang="pt-BR" sz="1200" dirty="0" err="1">
                <a:solidFill>
                  <a:schemeClr val="tx1">
                    <a:lumMod val="65000"/>
                    <a:lumOff val="35000"/>
                  </a:schemeClr>
                </a:solidFill>
                <a:latin typeface="Courier" pitchFamily="2" charset="0"/>
              </a:rPr>
              <a:t>novoPeso</a:t>
            </a:r>
            <a:r>
              <a:rPr lang="pt-BR" sz="1200" dirty="0">
                <a:solidFill>
                  <a:schemeClr val="tx1">
                    <a:lumMod val="65000"/>
                    <a:lumOff val="35000"/>
                  </a:schemeClr>
                </a:solidFill>
                <a:latin typeface="Courier" pitchFamily="2" charset="0"/>
              </a:rPr>
              <a:t>;</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ts val="1400"/>
              </a:lnSpc>
              <a:spcBef>
                <a:spcPts val="0"/>
              </a:spcBef>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3200" dirty="0">
              <a:solidFill>
                <a:srgbClr val="7030A0"/>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24" name="Texto Explicativo 1 23"/>
          <p:cNvSpPr/>
          <p:nvPr/>
        </p:nvSpPr>
        <p:spPr bwMode="auto">
          <a:xfrm>
            <a:off x="6508944" y="2936411"/>
            <a:ext cx="1240216" cy="365257"/>
          </a:xfrm>
          <a:prstGeom prst="borderCallout1">
            <a:avLst>
              <a:gd name="adj1" fmla="val 46969"/>
              <a:gd name="adj2" fmla="val -731"/>
              <a:gd name="adj3" fmla="val 80980"/>
              <a:gd name="adj4" fmla="val -97710"/>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Classe</a:t>
            </a:r>
          </a:p>
        </p:txBody>
      </p:sp>
      <p:sp>
        <p:nvSpPr>
          <p:cNvPr id="25" name="Retângulo 24"/>
          <p:cNvSpPr/>
          <p:nvPr/>
        </p:nvSpPr>
        <p:spPr bwMode="auto">
          <a:xfrm>
            <a:off x="1050245" y="2704013"/>
            <a:ext cx="4254726" cy="2320834"/>
          </a:xfrm>
          <a:prstGeom prst="rect">
            <a:avLst/>
          </a:prstGeom>
          <a:noFill/>
          <a:ln>
            <a:solidFill>
              <a:srgbClr val="797979"/>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chemeClr val="tx1"/>
              </a:solidFill>
              <a:effectLst/>
              <a:latin typeface="Square721 BT" pitchFamily="34" charset="0"/>
            </a:endParaRPr>
          </a:p>
        </p:txBody>
      </p:sp>
      <p:sp>
        <p:nvSpPr>
          <p:cNvPr id="27" name="Texto Explicativo 1 26"/>
          <p:cNvSpPr/>
          <p:nvPr/>
        </p:nvSpPr>
        <p:spPr bwMode="auto">
          <a:xfrm>
            <a:off x="6508944" y="4462021"/>
            <a:ext cx="1240216" cy="365257"/>
          </a:xfrm>
          <a:prstGeom prst="borderCallout1">
            <a:avLst>
              <a:gd name="adj1" fmla="val 46969"/>
              <a:gd name="adj2" fmla="val -731"/>
              <a:gd name="adj3" fmla="val -107805"/>
              <a:gd name="adj4" fmla="val -11793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200" u="none" strike="noStrike" cap="none" normalizeH="0" baseline="0" dirty="0">
                <a:ln>
                  <a:noFill/>
                </a:ln>
                <a:solidFill>
                  <a:srgbClr val="797979"/>
                </a:solidFill>
                <a:effectLst/>
                <a:latin typeface="Gotham HTF" pitchFamily="50" charset="0"/>
              </a:rPr>
              <a:t>Método</a:t>
            </a:r>
          </a:p>
        </p:txBody>
      </p:sp>
      <p:sp>
        <p:nvSpPr>
          <p:cNvPr id="29" name="Chave direita 18"/>
          <p:cNvSpPr/>
          <p:nvPr/>
        </p:nvSpPr>
        <p:spPr bwMode="auto">
          <a:xfrm>
            <a:off x="4807538" y="3425371"/>
            <a:ext cx="190774" cy="1299029"/>
          </a:xfrm>
          <a:prstGeom prst="rightBrace">
            <a:avLst>
              <a:gd name="adj1" fmla="val 0"/>
              <a:gd name="adj2" fmla="val 50000"/>
            </a:avLst>
          </a:prstGeom>
          <a:ln w="1905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solidFill>
                <a:srgbClr val="ED145B"/>
              </a:solidFill>
              <a:effectLst/>
              <a:latin typeface="Square721 BT" pitchFamily="34" charset="0"/>
            </a:endParaRPr>
          </a:p>
        </p:txBody>
      </p:sp>
      <p:sp>
        <p:nvSpPr>
          <p:cNvPr id="40" name="Text Placeholder 1">
            <a:extLst>
              <a:ext uri="{FF2B5EF4-FFF2-40B4-BE49-F238E27FC236}">
                <a16:creationId xmlns:a16="http://schemas.microsoft.com/office/drawing/2014/main" id="{6FB834F2-AEE4-4EAD-8CC0-5E556053056F}"/>
              </a:ext>
            </a:extLst>
          </p:cNvPr>
          <p:cNvSpPr txBox="1">
            <a:spLocks/>
          </p:cNvSpPr>
          <p:nvPr/>
        </p:nvSpPr>
        <p:spPr>
          <a:xfrm>
            <a:off x="644689" y="1242120"/>
            <a:ext cx="7946317" cy="124795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Sintaxe básica para declaração de um método</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&lt;modificador&gt; &lt;tipo de retorno&gt; &lt;</a:t>
            </a:r>
            <a:r>
              <a:rPr lang="pt-BR" sz="1200" dirty="0" err="1">
                <a:solidFill>
                  <a:schemeClr val="tx1">
                    <a:lumMod val="65000"/>
                    <a:lumOff val="35000"/>
                  </a:schemeClr>
                </a:solidFill>
                <a:latin typeface="Courier" pitchFamily="2" charset="0"/>
              </a:rPr>
              <a:t>nomeDoMetodo</a:t>
            </a:r>
            <a:r>
              <a:rPr lang="pt-BR" sz="1200" dirty="0">
                <a:solidFill>
                  <a:schemeClr val="tx1">
                    <a:lumMod val="65000"/>
                    <a:lumOff val="35000"/>
                  </a:schemeClr>
                </a:solidFill>
                <a:latin typeface="Courier" pitchFamily="2" charset="0"/>
              </a:rPr>
              <a:t>&gt;(&lt;[lista de argumentos]&gt;){</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instrucoes</a:t>
            </a: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
        <p:nvSpPr>
          <p:cNvPr id="13" name="Text Placeholder 1">
            <a:extLst>
              <a:ext uri="{FF2B5EF4-FFF2-40B4-BE49-F238E27FC236}">
                <a16:creationId xmlns:a16="http://schemas.microsoft.com/office/drawing/2014/main" id="{6FB834F2-AEE4-4EAD-8CC0-5E556053056F}"/>
              </a:ext>
            </a:extLst>
          </p:cNvPr>
          <p:cNvSpPr txBox="1">
            <a:spLocks/>
          </p:cNvSpPr>
          <p:nvPr/>
        </p:nvSpPr>
        <p:spPr>
          <a:xfrm>
            <a:off x="644689" y="2364857"/>
            <a:ext cx="7946317" cy="124795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Exemplos</a:t>
            </a:r>
            <a:endParaRPr lang="pt-BR" sz="12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12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2112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492289" y="1183821"/>
            <a:ext cx="7306237" cy="44565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A </a:t>
            </a:r>
            <a:r>
              <a:rPr lang="pt-BR" sz="1200" dirty="0" err="1">
                <a:solidFill>
                  <a:schemeClr val="tx1">
                    <a:lumMod val="65000"/>
                    <a:lumOff val="35000"/>
                  </a:schemeClr>
                </a:solidFill>
                <a:latin typeface="Gotham HTF Light" pitchFamily="50" charset="0"/>
              </a:rPr>
              <a:t>tag</a:t>
            </a:r>
            <a:r>
              <a:rPr lang="pt-BR" sz="1200" dirty="0">
                <a:solidFill>
                  <a:schemeClr val="tx1">
                    <a:lumMod val="65000"/>
                    <a:lumOff val="35000"/>
                  </a:schemeClr>
                </a:solidFill>
                <a:latin typeface="Gotham HTF Light" pitchFamily="50" charset="0"/>
              </a:rPr>
              <a:t> [lista de argumentos] permite passar valores para o interior de um método</a:t>
            </a: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Os elementos da lista ficam separados por vírgula e, cada um pode ter um tipo de dado distinto</a:t>
            </a:r>
          </a:p>
          <a:p>
            <a:pPr lvl="1">
              <a:lnSpc>
                <a:spcPct val="150000"/>
              </a:lnSpc>
              <a:buClr>
                <a:srgbClr val="ED145B"/>
              </a:buClr>
              <a:buSzPct val="80000"/>
              <a:buFont typeface="Arial" panose="020B0604020202020204" pitchFamily="34" charset="0"/>
              <a:buChar char="•"/>
              <a:defRPr/>
            </a:pPr>
            <a:r>
              <a:rPr lang="pt-BR" sz="1200" dirty="0">
                <a:solidFill>
                  <a:schemeClr val="tx1">
                    <a:lumMod val="65000"/>
                    <a:lumOff val="35000"/>
                  </a:schemeClr>
                </a:solidFill>
                <a:latin typeface="Gotham HTF Light" pitchFamily="50" charset="0"/>
              </a:rPr>
              <a:t>Exemplos:</a:t>
            </a:r>
          </a:p>
          <a:p>
            <a:pPr marL="457200" lvl="1" indent="0">
              <a:lnSpc>
                <a:spcPct val="150000"/>
              </a:lnSpc>
              <a:buClr>
                <a:srgbClr val="ED145B"/>
              </a:buClr>
              <a:buSzPct val="80000"/>
              <a:buNone/>
              <a:defRPr/>
            </a:pPr>
            <a:r>
              <a:rPr lang="pt-BR" sz="1200" dirty="0" err="1">
                <a:solidFill>
                  <a:schemeClr val="tx1">
                    <a:lumMod val="65000"/>
                    <a:lumOff val="35000"/>
                  </a:schemeClr>
                </a:solidFill>
                <a:latin typeface="Courier" pitchFamily="2" charset="0"/>
              </a:rPr>
              <a:t>void</a:t>
            </a:r>
            <a:r>
              <a:rPr lang="pt-BR" sz="1200" dirty="0">
                <a:solidFill>
                  <a:schemeClr val="tx1">
                    <a:lumMod val="65000"/>
                    <a:lumOff val="35000"/>
                  </a:schemeClr>
                </a:solidFill>
                <a:latin typeface="Courier" pitchFamily="2" charset="0"/>
              </a:rPr>
              <a:t> depositar(</a:t>
            </a:r>
            <a:r>
              <a:rPr lang="pt-BR" sz="1200" dirty="0" err="1">
                <a:solidFill>
                  <a:schemeClr val="tx1">
                    <a:lumMod val="65000"/>
                    <a:lumOff val="35000"/>
                  </a:schemeClr>
                </a:solidFill>
                <a:latin typeface="Courier" pitchFamily="2" charset="0"/>
              </a:rPr>
              <a:t>int</a:t>
            </a:r>
            <a:r>
              <a:rPr lang="pt-BR" sz="1200" dirty="0">
                <a:solidFill>
                  <a:schemeClr val="tx1">
                    <a:lumMod val="65000"/>
                    <a:lumOff val="35000"/>
                  </a:schemeClr>
                </a:solidFill>
                <a:latin typeface="Courier" pitchFamily="2" charset="0"/>
              </a:rPr>
              <a:t> agencia, </a:t>
            </a:r>
            <a:r>
              <a:rPr lang="pt-BR" sz="1200" dirty="0" err="1">
                <a:solidFill>
                  <a:schemeClr val="tx1">
                    <a:lumMod val="65000"/>
                    <a:lumOff val="35000"/>
                  </a:schemeClr>
                </a:solidFill>
                <a:latin typeface="Courier" pitchFamily="2" charset="0"/>
              </a:rPr>
              <a:t>String</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numeroConta</a:t>
            </a: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		</a:t>
            </a:r>
          </a:p>
          <a:p>
            <a:pPr marL="457200" lvl="1" indent="0">
              <a:lnSpc>
                <a:spcPct val="150000"/>
              </a:lnSpc>
              <a:buClr>
                <a:srgbClr val="ED145B"/>
              </a:buClr>
              <a:buSzPct val="80000"/>
              <a:buNone/>
              <a:defRPr/>
            </a:pPr>
            <a:r>
              <a:rPr lang="pt-BR" sz="1200" dirty="0">
                <a:solidFill>
                  <a:schemeClr val="tx1">
                    <a:lumMod val="65000"/>
                    <a:lumOff val="35000"/>
                  </a:schemeClr>
                </a:solidFill>
                <a:latin typeface="Courier" pitchFamily="2" charset="0"/>
              </a:rPr>
              <a:t>}</a:t>
            </a: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lnSpc>
                <a:spcPct val="150000"/>
              </a:lnSpc>
              <a:buClr>
                <a:srgbClr val="ED145B"/>
              </a:buClr>
              <a:buSzPct val="80000"/>
              <a:buNone/>
              <a:defRPr/>
            </a:pPr>
            <a:endParaRPr lang="pt-BR" sz="8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somar(</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valor1, </a:t>
            </a:r>
            <a:r>
              <a:rPr lang="pt-BR" sz="1200" dirty="0" err="1">
                <a:solidFill>
                  <a:schemeClr val="tx1">
                    <a:lumMod val="65000"/>
                    <a:lumOff val="35000"/>
                  </a:schemeClr>
                </a:solidFill>
                <a:latin typeface="Courier" pitchFamily="2" charset="0"/>
              </a:rPr>
              <a:t>double</a:t>
            </a:r>
            <a:r>
              <a:rPr lang="pt-BR" sz="1200" dirty="0">
                <a:solidFill>
                  <a:schemeClr val="tx1">
                    <a:lumMod val="65000"/>
                    <a:lumOff val="35000"/>
                  </a:schemeClr>
                </a:solidFill>
                <a:latin typeface="Courier" pitchFamily="2" charset="0"/>
              </a:rPr>
              <a:t> valor2){</a:t>
            </a:r>
          </a:p>
          <a:p>
            <a:pPr marL="457200" lvl="1" indent="0">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a:solidFill>
                  <a:schemeClr val="tx1">
                    <a:lumMod val="65000"/>
                    <a:lumOff val="35000"/>
                  </a:schemeClr>
                </a:solidFill>
                <a:latin typeface="Courier" pitchFamily="2" charset="0"/>
              </a:rPr>
              <a:t>	</a:t>
            </a:r>
            <a:r>
              <a:rPr lang="pt-BR" sz="1200" dirty="0" err="1">
                <a:solidFill>
                  <a:schemeClr val="tx1">
                    <a:lumMod val="65000"/>
                    <a:lumOff val="35000"/>
                  </a:schemeClr>
                </a:solidFill>
                <a:latin typeface="Courier" pitchFamily="2" charset="0"/>
              </a:rPr>
              <a:t>return</a:t>
            </a:r>
            <a:r>
              <a:rPr lang="pt-BR" sz="1200" dirty="0">
                <a:solidFill>
                  <a:schemeClr val="tx1">
                    <a:lumMod val="65000"/>
                    <a:lumOff val="35000"/>
                  </a:schemeClr>
                </a:solidFill>
                <a:latin typeface="Courier" pitchFamily="2" charset="0"/>
              </a:rPr>
              <a:t> (valor1 + valor2);</a:t>
            </a:r>
          </a:p>
          <a:p>
            <a:pPr marL="457200" lvl="1" indent="0">
              <a:buClr>
                <a:srgbClr val="ED145B"/>
              </a:buClr>
              <a:buSzPct val="80000"/>
              <a:buNone/>
              <a:defRPr/>
            </a:pPr>
            <a:endParaRPr lang="pt-BR" sz="1200" dirty="0">
              <a:solidFill>
                <a:schemeClr val="tx1">
                  <a:lumMod val="65000"/>
                  <a:lumOff val="35000"/>
                </a:schemeClr>
              </a:solidFill>
              <a:latin typeface="Courier" pitchFamily="2" charset="0"/>
            </a:endParaRPr>
          </a:p>
          <a:p>
            <a:pPr marL="457200" lvl="1" indent="0">
              <a:buClr>
                <a:srgbClr val="ED145B"/>
              </a:buClr>
              <a:buSzPct val="80000"/>
              <a:buNone/>
              <a:defRPr/>
            </a:pPr>
            <a:r>
              <a:rPr lang="pt-BR" sz="1200" dirty="0">
                <a:solidFill>
                  <a:schemeClr val="tx1">
                    <a:lumMod val="65000"/>
                    <a:lumOff val="35000"/>
                  </a:schemeClr>
                </a:solidFill>
                <a:latin typeface="Courier" pitchFamily="2" charset="0"/>
              </a:rPr>
              <a:t>}</a:t>
            </a: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a:p>
            <a:pPr lvl="1">
              <a:lnSpc>
                <a:spcPct val="150000"/>
              </a:lnSpc>
              <a:buClr>
                <a:srgbClr val="ED145B"/>
              </a:buClr>
              <a:buSzPct val="80000"/>
              <a:buFont typeface="Arial" panose="020B0604020202020204" pitchFamily="34" charset="0"/>
              <a:buChar char="•"/>
              <a:defRPr/>
            </a:pPr>
            <a:endParaRPr lang="pt-BR" sz="120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ARGUMENTOS </a:t>
            </a:r>
            <a:r>
              <a:rPr lang="pt-BR" dirty="0">
                <a:solidFill>
                  <a:srgbClr val="ED145B"/>
                </a:solidFill>
                <a:latin typeface="Gotham HTF" pitchFamily="50" charset="0"/>
                <a:cs typeface="Gotham HTF Bold"/>
              </a:rPr>
              <a:t>DE MÉTODOS</a:t>
            </a:r>
            <a:endParaRPr lang="pt-BR" dirty="0">
              <a:solidFill>
                <a:srgbClr val="ED145B"/>
              </a:solidFill>
              <a:latin typeface="Gotham HTF" pitchFamily="50" charset="0"/>
              <a:cs typeface="Gotham HTF Light"/>
            </a:endParaRPr>
          </a:p>
        </p:txBody>
      </p:sp>
      <p:sp>
        <p:nvSpPr>
          <p:cNvPr id="5" name="Texto Explicativo 1 4"/>
          <p:cNvSpPr/>
          <p:nvPr/>
        </p:nvSpPr>
        <p:spPr bwMode="auto">
          <a:xfrm>
            <a:off x="2956187" y="3357677"/>
            <a:ext cx="1768214" cy="325739"/>
          </a:xfrm>
          <a:prstGeom prst="borderCallout1">
            <a:avLst>
              <a:gd name="adj1" fmla="val 779"/>
              <a:gd name="adj2" fmla="val 34368"/>
              <a:gd name="adj3" fmla="val -212490"/>
              <a:gd name="adj4" fmla="val 6696"/>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Nome do parâmetro</a:t>
            </a:r>
            <a:r>
              <a:rPr kumimoji="0" lang="pt-BR" sz="1000" u="none" strike="noStrike" cap="none" normalizeH="0" dirty="0">
                <a:ln>
                  <a:noFill/>
                </a:ln>
                <a:solidFill>
                  <a:srgbClr val="797979"/>
                </a:solidFill>
                <a:effectLst/>
                <a:latin typeface="Gotham HTF" pitchFamily="50" charset="0"/>
              </a:rPr>
              <a:t> #1</a:t>
            </a:r>
            <a:endParaRPr kumimoji="0" lang="pt-BR" sz="1000" u="none" strike="noStrike" cap="none" normalizeH="0" baseline="0" dirty="0">
              <a:ln>
                <a:noFill/>
              </a:ln>
              <a:solidFill>
                <a:srgbClr val="797979"/>
              </a:solidFill>
              <a:effectLst/>
              <a:latin typeface="Gotham HTF" pitchFamily="50" charset="0"/>
            </a:endParaRPr>
          </a:p>
        </p:txBody>
      </p:sp>
      <p:sp>
        <p:nvSpPr>
          <p:cNvPr id="6" name="Texto Explicativo 1 5"/>
          <p:cNvSpPr/>
          <p:nvPr/>
        </p:nvSpPr>
        <p:spPr bwMode="auto">
          <a:xfrm>
            <a:off x="1042989" y="3357677"/>
            <a:ext cx="1640574" cy="325739"/>
          </a:xfrm>
          <a:prstGeom prst="borderCallout1">
            <a:avLst>
              <a:gd name="adj1" fmla="val 467"/>
              <a:gd name="adj2" fmla="val 36713"/>
              <a:gd name="adj3" fmla="val -209982"/>
              <a:gd name="adj4" fmla="val 93721"/>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000" dirty="0">
                <a:solidFill>
                  <a:srgbClr val="797979"/>
                </a:solidFill>
                <a:latin typeface="Gotham HTF" pitchFamily="50" charset="0"/>
              </a:rPr>
              <a:t>Tipo do parâmetro #1</a:t>
            </a:r>
            <a:endParaRPr kumimoji="0" lang="pt-BR" sz="1000" u="none" strike="noStrike" cap="none" normalizeH="0" baseline="0" dirty="0">
              <a:ln>
                <a:noFill/>
              </a:ln>
              <a:solidFill>
                <a:srgbClr val="797979"/>
              </a:solidFill>
              <a:effectLst/>
              <a:latin typeface="Gotham HTF" pitchFamily="50" charset="0"/>
            </a:endParaRPr>
          </a:p>
        </p:txBody>
      </p:sp>
      <p:sp>
        <p:nvSpPr>
          <p:cNvPr id="8" name="Chave esquerda 19"/>
          <p:cNvSpPr/>
          <p:nvPr/>
        </p:nvSpPr>
        <p:spPr bwMode="auto">
          <a:xfrm rot="16200000">
            <a:off x="4307700" y="1945364"/>
            <a:ext cx="289114" cy="1763485"/>
          </a:xfrm>
          <a:prstGeom prst="leftBrace">
            <a:avLst>
              <a:gd name="adj1" fmla="val 8333"/>
              <a:gd name="adj2" fmla="val 51444"/>
            </a:avLst>
          </a:prstGeom>
          <a:ln w="3810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effectLst/>
              <a:latin typeface="Square721 BT" pitchFamily="34" charset="0"/>
            </a:endParaRPr>
          </a:p>
        </p:txBody>
      </p:sp>
      <p:sp>
        <p:nvSpPr>
          <p:cNvPr id="10" name="Texto Explicativo 1 9"/>
          <p:cNvSpPr/>
          <p:nvPr/>
        </p:nvSpPr>
        <p:spPr bwMode="auto">
          <a:xfrm>
            <a:off x="4984055" y="3351253"/>
            <a:ext cx="1083783" cy="325739"/>
          </a:xfrm>
          <a:prstGeom prst="borderCallout1">
            <a:avLst>
              <a:gd name="adj1" fmla="val -1166"/>
              <a:gd name="adj2" fmla="val 35157"/>
              <a:gd name="adj3" fmla="val -81660"/>
              <a:gd name="adj4" fmla="val -46242"/>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parâmetro</a:t>
            </a:r>
            <a:r>
              <a:rPr kumimoji="0" lang="pt-BR" sz="1000" u="none" strike="noStrike" cap="none" normalizeH="0" dirty="0">
                <a:ln>
                  <a:noFill/>
                </a:ln>
                <a:solidFill>
                  <a:srgbClr val="797979"/>
                </a:solidFill>
                <a:effectLst/>
                <a:latin typeface="Gotham HTF" pitchFamily="50" charset="0"/>
              </a:rPr>
              <a:t> #2</a:t>
            </a:r>
            <a:endParaRPr kumimoji="0" lang="pt-BR" sz="1000" u="none" strike="noStrike" cap="none" normalizeH="0" baseline="0" dirty="0">
              <a:ln>
                <a:noFill/>
              </a:ln>
              <a:solidFill>
                <a:srgbClr val="797979"/>
              </a:solidFill>
              <a:effectLst/>
              <a:latin typeface="Gotham HTF" pitchFamily="50" charset="0"/>
            </a:endParaRPr>
          </a:p>
        </p:txBody>
      </p:sp>
      <p:sp>
        <p:nvSpPr>
          <p:cNvPr id="11" name="Texto Explicativo 1 10"/>
          <p:cNvSpPr/>
          <p:nvPr/>
        </p:nvSpPr>
        <p:spPr bwMode="auto">
          <a:xfrm>
            <a:off x="6327492" y="3351252"/>
            <a:ext cx="1101091" cy="325739"/>
          </a:xfrm>
          <a:prstGeom prst="borderCallout1">
            <a:avLst>
              <a:gd name="adj1" fmla="val -1006"/>
              <a:gd name="adj2" fmla="val 58993"/>
              <a:gd name="adj3" fmla="val -85957"/>
              <a:gd name="adj4" fmla="val -28469"/>
            </a:avLst>
          </a:prstGeom>
          <a:solidFill>
            <a:schemeClr val="bg2">
              <a:lumMod val="90000"/>
            </a:schemeClr>
          </a:solidFill>
          <a:ln>
            <a:solidFill>
              <a:srgbClr val="797979"/>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rgbClr val="797979"/>
                </a:solidFill>
                <a:effectLst/>
                <a:latin typeface="Gotham HTF" pitchFamily="50" charset="0"/>
              </a:rPr>
              <a:t>parâmetro</a:t>
            </a:r>
            <a:r>
              <a:rPr kumimoji="0" lang="pt-BR" sz="1000" u="none" strike="noStrike" cap="none" normalizeH="0" dirty="0">
                <a:ln>
                  <a:noFill/>
                </a:ln>
                <a:solidFill>
                  <a:srgbClr val="797979"/>
                </a:solidFill>
                <a:effectLst/>
                <a:latin typeface="Gotham HTF" pitchFamily="50" charset="0"/>
              </a:rPr>
              <a:t> #3</a:t>
            </a:r>
            <a:endParaRPr kumimoji="0" lang="pt-BR" sz="1000" u="none" strike="noStrike" cap="none" normalizeH="0" baseline="0" dirty="0">
              <a:ln>
                <a:noFill/>
              </a:ln>
              <a:solidFill>
                <a:srgbClr val="797979"/>
              </a:solidFill>
              <a:effectLst/>
              <a:latin typeface="Gotham HTF" pitchFamily="50" charset="0"/>
            </a:endParaRPr>
          </a:p>
        </p:txBody>
      </p:sp>
      <p:sp>
        <p:nvSpPr>
          <p:cNvPr id="12" name="Chave esquerda 19"/>
          <p:cNvSpPr/>
          <p:nvPr/>
        </p:nvSpPr>
        <p:spPr bwMode="auto">
          <a:xfrm rot="16200000">
            <a:off x="5871909" y="2231729"/>
            <a:ext cx="281268" cy="1182914"/>
          </a:xfrm>
          <a:prstGeom prst="leftBrace">
            <a:avLst>
              <a:gd name="adj1" fmla="val 8333"/>
              <a:gd name="adj2" fmla="val 51444"/>
            </a:avLst>
          </a:prstGeom>
          <a:ln w="38100">
            <a:solidFill>
              <a:srgbClr val="ED145B"/>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none" lIns="91440" tIns="45720" rIns="9144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1" i="1" u="none" strike="noStrike" cap="none" normalizeH="0" baseline="0">
              <a:ln>
                <a:noFill/>
              </a:ln>
              <a:effectLst/>
              <a:latin typeface="Square721 BT" pitchFamily="34" charset="0"/>
            </a:endParaRPr>
          </a:p>
        </p:txBody>
      </p:sp>
    </p:spTree>
    <p:extLst>
      <p:ext uri="{BB962C8B-B14F-4D97-AF65-F5344CB8AC3E}">
        <p14:creationId xmlns:p14="http://schemas.microsoft.com/office/powerpoint/2010/main" val="29668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grpId="0"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7274499"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O QUE É </a:t>
            </a:r>
            <a:r>
              <a:rPr lang="pt-BR" dirty="0">
                <a:solidFill>
                  <a:srgbClr val="ED145B"/>
                </a:solidFill>
                <a:latin typeface="Gotham HTF" pitchFamily="50" charset="0"/>
                <a:cs typeface="Gotham HTF Bold"/>
              </a:rPr>
              <a:t>PROGRAMAÇÃO ORIENTADA A OBJETOS?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936051" y="1269391"/>
            <a:ext cx="7150674" cy="34645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rgbClr val="ED145B"/>
              </a:buClr>
              <a:defRPr/>
            </a:pPr>
            <a:r>
              <a:rPr lang="pt-BR" sz="1200" dirty="0">
                <a:solidFill>
                  <a:srgbClr val="ED145B"/>
                </a:solidFill>
                <a:latin typeface="Gotham HTF Medium" pitchFamily="50" charset="0"/>
              </a:rPr>
              <a:t>Programação</a:t>
            </a:r>
            <a:endParaRPr lang="pt-BR" sz="1400" dirty="0">
              <a:solidFill>
                <a:srgbClr val="ED145B"/>
              </a:solidFill>
              <a:latin typeface="Gotham HTF Medium" pitchFamily="50" charset="0"/>
            </a:endParaRP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Uma </a:t>
            </a:r>
            <a:r>
              <a:rPr lang="pt-BR" sz="1200" u="sng" dirty="0">
                <a:solidFill>
                  <a:schemeClr val="tx1">
                    <a:lumMod val="65000"/>
                    <a:lumOff val="35000"/>
                  </a:schemeClr>
                </a:solidFill>
                <a:latin typeface="Gotham HTF Light" pitchFamily="50" charset="0"/>
              </a:rPr>
              <a:t>linguagem de programação</a:t>
            </a:r>
            <a:r>
              <a:rPr lang="pt-BR" sz="1200" dirty="0">
                <a:solidFill>
                  <a:schemeClr val="tx1">
                    <a:lumMod val="65000"/>
                    <a:lumOff val="35000"/>
                  </a:schemeClr>
                </a:solidFill>
                <a:latin typeface="Gotham HTF Light" pitchFamily="50" charset="0"/>
              </a:rPr>
              <a:t> é um método padronizado para expressar instruções para um computador.</a:t>
            </a: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É um conjunto de regras sintáticas (gramatical) e semânticas (significado) usadas para definir um programa de computador.</a:t>
            </a:r>
          </a:p>
          <a:p>
            <a:pPr>
              <a:lnSpc>
                <a:spcPct val="150000"/>
              </a:lnSpc>
              <a:buClr>
                <a:srgbClr val="ED145B"/>
              </a:buClr>
              <a:defRPr/>
            </a:pPr>
            <a:r>
              <a:rPr lang="pt-BR" sz="1200" dirty="0">
                <a:solidFill>
                  <a:srgbClr val="ED145B"/>
                </a:solidFill>
                <a:latin typeface="Gotham HTF Medium" pitchFamily="50" charset="0"/>
              </a:rPr>
              <a:t>Objeto</a:t>
            </a:r>
            <a:endParaRPr lang="pt-BR" sz="1400" dirty="0">
              <a:solidFill>
                <a:srgbClr val="ED145B"/>
              </a:solidFill>
              <a:latin typeface="Gotham HTF Medium" pitchFamily="50" charset="0"/>
            </a:endParaRP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Um objeto representa uma entidade que pode ser física, conceitual ou de software.</a:t>
            </a:r>
          </a:p>
          <a:p>
            <a:pPr>
              <a:lnSpc>
                <a:spcPct val="150000"/>
              </a:lnSpc>
              <a:buClr>
                <a:srgbClr val="ED145B"/>
              </a:buClr>
              <a:defRPr/>
            </a:pPr>
            <a:r>
              <a:rPr lang="pt-BR" sz="1200" dirty="0">
                <a:solidFill>
                  <a:srgbClr val="ED145B"/>
                </a:solidFill>
                <a:latin typeface="Gotham HTF Medium" pitchFamily="50" charset="0"/>
              </a:rPr>
              <a:t>Programação Orientada a Objetos</a:t>
            </a:r>
          </a:p>
          <a:p>
            <a:pPr lvl="1">
              <a:lnSpc>
                <a:spcPct val="150000"/>
              </a:lnSpc>
              <a:buClr>
                <a:srgbClr val="ED145B"/>
              </a:buClr>
              <a:buSzPct val="80000"/>
              <a:buFont typeface="Courier New" panose="02070309020205020404" pitchFamily="49" charset="0"/>
              <a:buChar char="o"/>
              <a:defRPr/>
            </a:pPr>
            <a:r>
              <a:rPr lang="pt-BR" sz="1200" dirty="0">
                <a:solidFill>
                  <a:schemeClr val="tx1">
                    <a:lumMod val="65000"/>
                    <a:lumOff val="35000"/>
                  </a:schemeClr>
                </a:solidFill>
                <a:latin typeface="Gotham HTF Light" pitchFamily="50" charset="0"/>
              </a:rPr>
              <a:t>É um paradigma de </a:t>
            </a:r>
            <a:r>
              <a:rPr lang="pt-BR" sz="1200" u="sng" dirty="0">
                <a:solidFill>
                  <a:schemeClr val="tx1">
                    <a:lumMod val="65000"/>
                    <a:lumOff val="35000"/>
                  </a:schemeClr>
                </a:solidFill>
                <a:latin typeface="Gotham HTF Light" pitchFamily="50" charset="0"/>
              </a:rPr>
              <a:t>análise</a:t>
            </a:r>
            <a:r>
              <a:rPr lang="pt-BR" sz="1200" dirty="0">
                <a:solidFill>
                  <a:schemeClr val="tx1">
                    <a:lumMod val="65000"/>
                    <a:lumOff val="35000"/>
                  </a:schemeClr>
                </a:solidFill>
                <a:latin typeface="Gotham HTF Light" pitchFamily="50" charset="0"/>
              </a:rPr>
              <a:t>, </a:t>
            </a:r>
            <a:r>
              <a:rPr lang="pt-BR" sz="1200" u="sng" dirty="0">
                <a:solidFill>
                  <a:schemeClr val="tx1">
                    <a:lumMod val="65000"/>
                    <a:lumOff val="35000"/>
                  </a:schemeClr>
                </a:solidFill>
                <a:latin typeface="Gotham HTF Light" pitchFamily="50" charset="0"/>
              </a:rPr>
              <a:t>projeto</a:t>
            </a:r>
            <a:r>
              <a:rPr lang="pt-BR" sz="1200" dirty="0">
                <a:solidFill>
                  <a:schemeClr val="tx1">
                    <a:lumMod val="65000"/>
                    <a:lumOff val="35000"/>
                  </a:schemeClr>
                </a:solidFill>
                <a:latin typeface="Gotham HTF Light" pitchFamily="50" charset="0"/>
              </a:rPr>
              <a:t> e </a:t>
            </a:r>
            <a:r>
              <a:rPr lang="pt-BR" sz="1200" u="sng" dirty="0">
                <a:solidFill>
                  <a:schemeClr val="tx1">
                    <a:lumMod val="65000"/>
                    <a:lumOff val="35000"/>
                  </a:schemeClr>
                </a:solidFill>
                <a:latin typeface="Gotham HTF Light" pitchFamily="50" charset="0"/>
              </a:rPr>
              <a:t>programação</a:t>
            </a:r>
            <a:r>
              <a:rPr lang="pt-BR" sz="1200" dirty="0">
                <a:solidFill>
                  <a:schemeClr val="tx1">
                    <a:lumMod val="65000"/>
                    <a:lumOff val="35000"/>
                  </a:schemeClr>
                </a:solidFill>
                <a:latin typeface="Gotham HTF Light" pitchFamily="50" charset="0"/>
              </a:rPr>
              <a:t> de sistemas de informação, baseado na composição e interação entre diversas unidades de software chamadas de </a:t>
            </a:r>
            <a:r>
              <a:rPr lang="pt-BR" sz="1200" u="sng" dirty="0">
                <a:solidFill>
                  <a:schemeClr val="tx1">
                    <a:lumMod val="65000"/>
                    <a:lumOff val="35000"/>
                  </a:schemeClr>
                </a:solidFill>
                <a:latin typeface="Gotham HTF Light" pitchFamily="50" charset="0"/>
              </a:rPr>
              <a:t>objetos.</a:t>
            </a:r>
            <a:endParaRPr lang="pt-BR" sz="140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6098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1000"/>
                                        <p:tgtEl>
                                          <p:spTgt spid="7">
                                            <p:txEl>
                                              <p:pRg st="5" end="5"/>
                                            </p:txEl>
                                          </p:spTgt>
                                        </p:tgtEl>
                                      </p:cBhvr>
                                    </p:animEffect>
                                    <p:anim calcmode="lin" valueType="num">
                                      <p:cBhvr>
                                        <p:cTn id="2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1000"/>
                                        <p:tgtEl>
                                          <p:spTgt spid="7">
                                            <p:txEl>
                                              <p:pRg st="6" end="6"/>
                                            </p:txEl>
                                          </p:spTgt>
                                        </p:tgtEl>
                                      </p:cBhvr>
                                    </p:animEffect>
                                    <p:anim calcmode="lin" valueType="num">
                                      <p:cBhvr>
                                        <p:cTn id="31"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1" y="555773"/>
            <a:ext cx="529493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Bold"/>
              </a:rPr>
              <a:t>EXEMPLO </a:t>
            </a:r>
            <a:r>
              <a:rPr lang="pt-BR" dirty="0">
                <a:solidFill>
                  <a:srgbClr val="ED145B"/>
                </a:solidFill>
                <a:latin typeface="Gotham HTF" pitchFamily="50" charset="0"/>
                <a:cs typeface="Gotham HTF Bold"/>
              </a:rPr>
              <a:t>DE MÉTODOS</a:t>
            </a:r>
            <a:endParaRPr lang="pt-BR" dirty="0">
              <a:solidFill>
                <a:srgbClr val="ED145B"/>
              </a:solidFill>
              <a:latin typeface="Gotham HTF" pitchFamily="50" charset="0"/>
              <a:cs typeface="Gotham HTF Light"/>
            </a:endParaRPr>
          </a:p>
        </p:txBody>
      </p:sp>
      <p:sp>
        <p:nvSpPr>
          <p:cNvPr id="7" name="Text Placeholder 1">
            <a:extLst>
              <a:ext uri="{FF2B5EF4-FFF2-40B4-BE49-F238E27FC236}">
                <a16:creationId xmlns:a16="http://schemas.microsoft.com/office/drawing/2014/main" id="{6FB834F2-AEE4-4EAD-8CC0-5E556053056F}"/>
              </a:ext>
            </a:extLst>
          </p:cNvPr>
          <p:cNvSpPr txBox="1">
            <a:spLocks/>
          </p:cNvSpPr>
          <p:nvPr/>
        </p:nvSpPr>
        <p:spPr>
          <a:xfrm>
            <a:off x="1042988" y="2709372"/>
            <a:ext cx="7946317" cy="445656"/>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200"/>
              </a:lnSpc>
              <a:spcBef>
                <a:spcPts val="0"/>
              </a:spcBef>
              <a:buNone/>
            </a:pPr>
            <a:r>
              <a:rPr lang="en-US" sz="1100" dirty="0">
                <a:solidFill>
                  <a:srgbClr val="797979"/>
                </a:solidFill>
                <a:latin typeface="Courier New" pitchFamily="49" charset="0"/>
                <a:cs typeface="Courier New" pitchFamily="49" charset="0"/>
              </a:rPr>
              <a:t>public class </a:t>
            </a:r>
            <a:r>
              <a:rPr lang="en-US" sz="1100" dirty="0" err="1">
                <a:solidFill>
                  <a:srgbClr val="797979"/>
                </a:solidFill>
                <a:latin typeface="Courier New" pitchFamily="49" charset="0"/>
                <a:cs typeface="Courier New" pitchFamily="49" charset="0"/>
              </a:rPr>
              <a:t>ContaCorrente</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boolean</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sacar</a:t>
            </a:r>
            <a:r>
              <a:rPr lang="en-US" sz="1100" dirty="0">
                <a:solidFill>
                  <a:srgbClr val="797979"/>
                </a:solidFill>
                <a:latin typeface="Courier New" pitchFamily="49" charset="0"/>
                <a:cs typeface="Courier New" pitchFamily="49" charset="0"/>
              </a:rPr>
              <a:t>(double valor)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return false;</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void </a:t>
            </a:r>
            <a:r>
              <a:rPr lang="en-US" sz="1100" dirty="0" err="1">
                <a:solidFill>
                  <a:srgbClr val="797979"/>
                </a:solidFill>
                <a:latin typeface="Courier New" pitchFamily="49" charset="0"/>
                <a:cs typeface="Courier New" pitchFamily="49" charset="0"/>
              </a:rPr>
              <a:t>exibirExtrato</a:t>
            </a:r>
            <a:r>
              <a:rPr lang="en-US" sz="1100" dirty="0">
                <a:solidFill>
                  <a:srgbClr val="797979"/>
                </a:solidFill>
                <a:latin typeface="Courier New" pitchFamily="49" charset="0"/>
                <a:cs typeface="Courier New" pitchFamily="49" charset="0"/>
              </a:rPr>
              <a:t>(</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quantidadeDias</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endParaRPr lang="en-US" sz="1100" dirty="0">
              <a:solidFill>
                <a:srgbClr val="797979"/>
              </a:solidFill>
              <a:latin typeface="Courier New" pitchFamily="49" charset="0"/>
              <a:cs typeface="Courier New" pitchFamily="49" charset="0"/>
            </a:endParaRP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void </a:t>
            </a:r>
            <a:r>
              <a:rPr lang="en-US" sz="1100" dirty="0" err="1">
                <a:solidFill>
                  <a:srgbClr val="797979"/>
                </a:solidFill>
                <a:latin typeface="Courier New" pitchFamily="49" charset="0"/>
                <a:cs typeface="Courier New" pitchFamily="49" charset="0"/>
              </a:rPr>
              <a:t>exibirExtratoAntigo</a:t>
            </a:r>
            <a:r>
              <a:rPr lang="en-US" sz="1100" dirty="0">
                <a:solidFill>
                  <a:srgbClr val="797979"/>
                </a:solidFill>
                <a:latin typeface="Courier New" pitchFamily="49" charset="0"/>
                <a:cs typeface="Courier New" pitchFamily="49" charset="0"/>
              </a:rPr>
              <a:t>(</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quantidadeDias</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mes</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int</a:t>
            </a:r>
            <a:r>
              <a:rPr lang="en-US" sz="1100" dirty="0">
                <a:solidFill>
                  <a:srgbClr val="797979"/>
                </a:solidFill>
                <a:latin typeface="Courier New" pitchFamily="49" charset="0"/>
                <a:cs typeface="Courier New" pitchFamily="49" charset="0"/>
              </a:rPr>
              <a:t> </a:t>
            </a:r>
            <a:r>
              <a:rPr lang="en-US" sz="1100" dirty="0" err="1">
                <a:solidFill>
                  <a:srgbClr val="797979"/>
                </a:solidFill>
                <a:latin typeface="Courier New" pitchFamily="49" charset="0"/>
                <a:cs typeface="Courier New" pitchFamily="49" charset="0"/>
              </a:rPr>
              <a:t>ano</a:t>
            </a: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    } </a:t>
            </a:r>
          </a:p>
          <a:p>
            <a:pPr marL="0" indent="0">
              <a:lnSpc>
                <a:spcPts val="1200"/>
              </a:lnSpc>
              <a:spcBef>
                <a:spcPts val="0"/>
              </a:spcBef>
              <a:buNone/>
            </a:pPr>
            <a:r>
              <a:rPr lang="en-US" sz="1100" dirty="0">
                <a:solidFill>
                  <a:srgbClr val="797979"/>
                </a:solidFill>
                <a:latin typeface="Courier New" pitchFamily="49" charset="0"/>
                <a:cs typeface="Courier New" pitchFamily="49" charset="0"/>
              </a:rPr>
              <a:t>}</a:t>
            </a:r>
            <a:endParaRPr lang="pt-BR" sz="1100" dirty="0">
              <a:solidFill>
                <a:srgbClr val="797979"/>
              </a:solidFill>
            </a:endParaRP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51" y="1086615"/>
            <a:ext cx="6414664" cy="162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32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9">
            <a:extLst>
              <a:ext uri="{FF2B5EF4-FFF2-40B4-BE49-F238E27FC236}">
                <a16:creationId xmlns:a16="http://schemas.microsoft.com/office/drawing/2014/main" id="{9D2685DD-EB45-4FEE-9133-D1AF9EB2EE25}"/>
              </a:ext>
            </a:extLst>
          </p:cNvPr>
          <p:cNvSpPr txBox="1"/>
          <p:nvPr/>
        </p:nvSpPr>
        <p:spPr>
          <a:xfrm>
            <a:off x="939417" y="557641"/>
            <a:ext cx="3822112" cy="646331"/>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a:t>
            </a:r>
            <a:br>
              <a:rPr lang="pt-BR" dirty="0">
                <a:solidFill>
                  <a:srgbClr val="91A3AD"/>
                </a:solidFill>
                <a:latin typeface="Gotham HTF Light"/>
                <a:cs typeface="Gotham HTF Light"/>
              </a:rPr>
            </a:br>
            <a:r>
              <a:rPr lang="pt-BR" dirty="0">
                <a:solidFill>
                  <a:srgbClr val="ED145B"/>
                </a:solidFill>
                <a:latin typeface="Gotham HTF" pitchFamily="50" charset="0"/>
                <a:cs typeface="Gotham HTF Bold"/>
              </a:rPr>
              <a:t>GETTER’S AND SETTER’S</a:t>
            </a:r>
            <a:endParaRPr lang="pt-BR" dirty="0">
              <a:solidFill>
                <a:srgbClr val="ED145B"/>
              </a:solidFill>
              <a:latin typeface="Gotham HTF" pitchFamily="50" charset="0"/>
              <a:cs typeface="Gotham HTF Light"/>
            </a:endParaRPr>
          </a:p>
        </p:txBody>
      </p:sp>
      <p:sp>
        <p:nvSpPr>
          <p:cNvPr id="7" name="TextBox 3">
            <a:extLst>
              <a:ext uri="{FF2B5EF4-FFF2-40B4-BE49-F238E27FC236}">
                <a16:creationId xmlns:a16="http://schemas.microsoft.com/office/drawing/2014/main" id="{D78E269D-4E7A-43A5-AA80-F361297CA879}"/>
              </a:ext>
            </a:extLst>
          </p:cNvPr>
          <p:cNvSpPr txBox="1"/>
          <p:nvPr/>
        </p:nvSpPr>
        <p:spPr>
          <a:xfrm>
            <a:off x="939416" y="1667200"/>
            <a:ext cx="5564891" cy="1526748"/>
          </a:xfrm>
          <a:prstGeom prst="rect">
            <a:avLst/>
          </a:prstGeom>
          <a:noFill/>
        </p:spPr>
        <p:txBody>
          <a:bodyPr wrap="square" tIns="35100" rtlCol="0">
            <a:spAutoFit/>
          </a:bodyPr>
          <a:lstStyle/>
          <a:p>
            <a:pPr marL="171450" indent="-171450">
              <a:lnSpc>
                <a:spcPct val="150000"/>
              </a:lnSpc>
              <a:spcAft>
                <a:spcPts val="900"/>
              </a:spcAft>
              <a:buClr>
                <a:srgbClr val="ED145B"/>
              </a:buClr>
              <a:buFont typeface="Arial" panose="020B0604020202020204" pitchFamily="34" charset="0"/>
              <a:buChar char="•"/>
            </a:pPr>
            <a:r>
              <a:rPr lang="pt-BR" sz="1350" dirty="0">
                <a:solidFill>
                  <a:schemeClr val="tx1">
                    <a:lumMod val="65000"/>
                    <a:lumOff val="35000"/>
                  </a:schemeClr>
                </a:solidFill>
                <a:latin typeface="Gotham HTF Light" pitchFamily="50" charset="0"/>
              </a:rPr>
              <a:t>Crie uma classe chamada Produto com as seguintes variáveis de instâncias: descrição, valor, código e marca. </a:t>
            </a:r>
          </a:p>
          <a:p>
            <a:pPr marL="171450" indent="-171450">
              <a:lnSpc>
                <a:spcPct val="150000"/>
              </a:lnSpc>
              <a:spcAft>
                <a:spcPts val="900"/>
              </a:spcAft>
              <a:buClr>
                <a:srgbClr val="ED145B"/>
              </a:buClr>
              <a:buFont typeface="Arial" panose="020B0604020202020204" pitchFamily="34" charset="0"/>
              <a:buChar char="•"/>
            </a:pPr>
            <a:endParaRPr lang="pt-BR" sz="1350" dirty="0">
              <a:solidFill>
                <a:schemeClr val="tx1">
                  <a:lumMod val="65000"/>
                  <a:lumOff val="35000"/>
                </a:schemeClr>
              </a:solidFill>
              <a:latin typeface="Gotham HTF Light" pitchFamily="50" charset="0"/>
            </a:endParaRPr>
          </a:p>
          <a:p>
            <a:pPr marL="171450" indent="-171450">
              <a:lnSpc>
                <a:spcPct val="150000"/>
              </a:lnSpc>
              <a:spcAft>
                <a:spcPts val="900"/>
              </a:spcAft>
              <a:buClr>
                <a:srgbClr val="ED145B"/>
              </a:buClr>
              <a:buFont typeface="Arial" panose="020B0604020202020204" pitchFamily="34" charset="0"/>
              <a:buChar char="•"/>
            </a:pPr>
            <a:r>
              <a:rPr lang="pt-BR" sz="1350" dirty="0">
                <a:solidFill>
                  <a:schemeClr val="tx1">
                    <a:lumMod val="65000"/>
                    <a:lumOff val="35000"/>
                  </a:schemeClr>
                </a:solidFill>
                <a:latin typeface="Gotham HTF Light" pitchFamily="50" charset="0"/>
              </a:rPr>
              <a:t>Crie a classe pública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 e instancie três objetos da classe Produto.</a:t>
            </a:r>
            <a:endParaRPr lang="pt-BR" sz="825" dirty="0">
              <a:solidFill>
                <a:schemeClr val="tx1">
                  <a:lumMod val="65000"/>
                  <a:lumOff val="35000"/>
                </a:schemeClr>
              </a:solidFill>
              <a:latin typeface="Gotham HTF Light" pitchFamily="50" charset="0"/>
              <a:cs typeface="Roboto Light"/>
            </a:endParaRPr>
          </a:p>
        </p:txBody>
      </p:sp>
    </p:spTree>
    <p:extLst>
      <p:ext uri="{BB962C8B-B14F-4D97-AF65-F5344CB8AC3E}">
        <p14:creationId xmlns:p14="http://schemas.microsoft.com/office/powerpoint/2010/main" val="231225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3" name="Text Placeholder 1">
            <a:extLst>
              <a:ext uri="{FF2B5EF4-FFF2-40B4-BE49-F238E27FC236}">
                <a16:creationId xmlns:a16="http://schemas.microsoft.com/office/drawing/2014/main" id="{7A35E6ED-9586-4A3C-AF4B-56A5BD9F3951}"/>
              </a:ext>
            </a:extLst>
          </p:cNvPr>
          <p:cNvSpPr txBox="1">
            <a:spLocks/>
          </p:cNvSpPr>
          <p:nvPr/>
        </p:nvSpPr>
        <p:spPr>
          <a:xfrm>
            <a:off x="1485903" y="1202534"/>
            <a:ext cx="593158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class</a:t>
            </a:r>
            <a:r>
              <a:rPr lang="pt-BR" sz="1350" dirty="0">
                <a:solidFill>
                  <a:schemeClr val="tx1">
                    <a:lumMod val="65000"/>
                    <a:lumOff val="35000"/>
                  </a:schemeClr>
                </a:solidFill>
                <a:latin typeface="Gotham HTF Light" pitchFamily="50" charset="0"/>
              </a:rPr>
              <a:t> Produto {</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descricao</a:t>
            </a:r>
            <a:r>
              <a:rPr lang="pt-BR" sz="1350" dirty="0">
                <a:solidFill>
                  <a:schemeClr val="tx1">
                    <a:lumMod val="65000"/>
                    <a:lumOff val="35000"/>
                  </a:schemeClr>
                </a:solidFill>
                <a:latin typeface="Gotham HTF Light" pitchFamily="50" charset="0"/>
              </a:rPr>
              <a:t>;</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int</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codigo</a:t>
            </a:r>
            <a:r>
              <a:rPr lang="pt-BR" sz="1350" dirty="0">
                <a:solidFill>
                  <a:schemeClr val="tx1">
                    <a:lumMod val="65000"/>
                    <a:lumOff val="35000"/>
                  </a:schemeClr>
                </a:solidFill>
                <a:latin typeface="Gotham HTF Light" pitchFamily="50" charset="0"/>
              </a:rPr>
              <a:t>;</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marca;</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private</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double</a:t>
            </a:r>
            <a:r>
              <a:rPr lang="pt-BR" sz="1350" dirty="0">
                <a:solidFill>
                  <a:schemeClr val="tx1">
                    <a:lumMod val="65000"/>
                    <a:lumOff val="35000"/>
                  </a:schemeClr>
                </a:solidFill>
                <a:latin typeface="Gotham HTF Light" pitchFamily="50" charset="0"/>
              </a:rPr>
              <a:t> valor;</a:t>
            </a:r>
          </a:p>
          <a:p>
            <a:pPr>
              <a:buFont typeface="Arial" panose="020B0604020202020204" pitchFamily="34" charset="0"/>
              <a:buNone/>
            </a:pPr>
            <a:r>
              <a:rPr lang="pt-BR" sz="1350" b="1"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Medium" pitchFamily="50" charset="0"/>
              </a:rPr>
              <a:t>public</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String</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getDescricao</a:t>
            </a:r>
            <a:r>
              <a:rPr lang="pt-BR" sz="1350" dirty="0">
                <a:solidFill>
                  <a:schemeClr val="tx1">
                    <a:lumMod val="65000"/>
                    <a:lumOff val="35000"/>
                  </a:schemeClr>
                </a:solidFill>
                <a:latin typeface="Gotham HTF Medium" pitchFamily="50" charset="0"/>
              </a:rPr>
              <a:t>(){</a:t>
            </a:r>
          </a:p>
          <a:p>
            <a:pPr>
              <a:buFont typeface="Arial" panose="020B0604020202020204" pitchFamily="34" charset="0"/>
              <a:buNone/>
            </a:pP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return</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descricao</a:t>
            </a:r>
            <a:r>
              <a:rPr lang="pt-BR" sz="1350" dirty="0">
                <a:solidFill>
                  <a:schemeClr val="tx1">
                    <a:lumMod val="65000"/>
                    <a:lumOff val="35000"/>
                  </a:schemeClr>
                </a:solidFill>
                <a:latin typeface="Gotham HTF Medium" pitchFamily="50" charset="0"/>
              </a:rPr>
              <a:t>;</a:t>
            </a:r>
          </a:p>
          <a:p>
            <a:pPr>
              <a:buFont typeface="Arial" panose="020B0604020202020204" pitchFamily="34" charset="0"/>
              <a:buNone/>
            </a:pPr>
            <a:r>
              <a:rPr lang="pt-BR" sz="1350" dirty="0">
                <a:solidFill>
                  <a:schemeClr val="tx1">
                    <a:lumMod val="65000"/>
                    <a:lumOff val="35000"/>
                  </a:schemeClr>
                </a:solidFill>
                <a:latin typeface="Gotham HTF Medium" pitchFamily="50" charset="0"/>
              </a:rPr>
              <a:t>	}</a:t>
            </a:r>
          </a:p>
          <a:p>
            <a:pPr>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getCodigo</a:t>
            </a:r>
            <a:r>
              <a:rPr lang="pt-BR" sz="1350" b="1" dirty="0">
                <a:solidFill>
                  <a:srgbClr val="FF0000"/>
                </a:solidFill>
                <a:latin typeface="Gotham HTF Light" pitchFamily="50" charset="0"/>
              </a:rPr>
              <a:t>(){</a:t>
            </a:r>
          </a:p>
          <a:p>
            <a:pPr>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return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a:t>
            </a:r>
          </a:p>
          <a:p>
            <a:pPr>
              <a:buFont typeface="Arial" panose="020B0604020202020204" pitchFamily="34" charset="0"/>
              <a:buNone/>
            </a:pPr>
            <a:r>
              <a:rPr lang="pt-BR" sz="1350" b="1" dirty="0">
                <a:solidFill>
                  <a:srgbClr val="FF0000"/>
                </a:solidFill>
                <a:latin typeface="Gotham HTF Light" pitchFamily="50" charset="0"/>
              </a:rPr>
              <a:t>	}</a:t>
            </a:r>
          </a:p>
          <a:p>
            <a:pPr>
              <a:buFont typeface="Arial" panose="020B0604020202020204" pitchFamily="34" charset="0"/>
              <a:buNone/>
            </a:pPr>
            <a:r>
              <a:rPr lang="pt-BR" sz="1350" dirty="0">
                <a:solidFill>
                  <a:schemeClr val="tx1">
                    <a:lumMod val="65000"/>
                    <a:lumOff val="35000"/>
                  </a:schemeClr>
                </a:solidFill>
                <a:latin typeface="Gotham HTF Light" pitchFamily="50" charset="0"/>
              </a:rPr>
              <a:t>// Fazer os </a:t>
            </a:r>
            <a:r>
              <a:rPr lang="pt-BR" sz="1350" dirty="0" err="1">
                <a:solidFill>
                  <a:schemeClr val="tx1">
                    <a:lumMod val="65000"/>
                    <a:lumOff val="35000"/>
                  </a:schemeClr>
                </a:solidFill>
                <a:latin typeface="Gotham HTF Light" pitchFamily="50" charset="0"/>
              </a:rPr>
              <a:t>getter´s</a:t>
            </a:r>
            <a:r>
              <a:rPr lang="pt-BR" sz="1350" dirty="0">
                <a:solidFill>
                  <a:schemeClr val="tx1">
                    <a:lumMod val="65000"/>
                    <a:lumOff val="35000"/>
                  </a:schemeClr>
                </a:solidFill>
                <a:latin typeface="Gotham HTF Light" pitchFamily="50" charset="0"/>
              </a:rPr>
              <a:t> para marca e valor</a:t>
            </a:r>
          </a:p>
          <a:p>
            <a:pPr marL="0" indent="0" algn="just">
              <a:buNone/>
            </a:pPr>
            <a:endParaRPr lang="pt-BR" sz="1350" dirty="0">
              <a:latin typeface="Gotham HTF Light" pitchFamily="50" charset="0"/>
            </a:endParaRPr>
          </a:p>
          <a:p>
            <a:pPr marL="0" indent="0" algn="just">
              <a:buNone/>
              <a:defRPr/>
            </a:pPr>
            <a:endParaRPr lang="pt-BR" sz="1350" dirty="0" err="1">
              <a:latin typeface="Gotham HTF Light" pitchFamily="50" charset="0"/>
            </a:endParaRPr>
          </a:p>
        </p:txBody>
      </p:sp>
    </p:spTree>
    <p:extLst>
      <p:ext uri="{BB962C8B-B14F-4D97-AF65-F5344CB8AC3E}">
        <p14:creationId xmlns:p14="http://schemas.microsoft.com/office/powerpoint/2010/main" val="353414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697C2AD9-6A66-4E84-8549-7697F88F4539}"/>
              </a:ext>
            </a:extLst>
          </p:cNvPr>
          <p:cNvSpPr txBox="1">
            <a:spLocks/>
          </p:cNvSpPr>
          <p:nvPr/>
        </p:nvSpPr>
        <p:spPr>
          <a:xfrm>
            <a:off x="1606206" y="1185636"/>
            <a:ext cx="5931589" cy="34980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pt-BR" sz="1350" dirty="0" err="1">
                <a:solidFill>
                  <a:schemeClr val="tx1">
                    <a:lumMod val="65000"/>
                    <a:lumOff val="35000"/>
                  </a:schemeClr>
                </a:solidFill>
                <a:latin typeface="Gotham HTF Medium" pitchFamily="50" charset="0"/>
              </a:rPr>
              <a:t>class</a:t>
            </a:r>
            <a:r>
              <a:rPr lang="pt-BR" sz="1350" dirty="0">
                <a:solidFill>
                  <a:schemeClr val="tx1">
                    <a:lumMod val="65000"/>
                    <a:lumOff val="35000"/>
                  </a:schemeClr>
                </a:solidFill>
                <a:latin typeface="Gotham HTF Medium" pitchFamily="50" charset="0"/>
              </a:rPr>
              <a:t> Produto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 nossos atributos</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 métodos </a:t>
            </a:r>
            <a:r>
              <a:rPr lang="pt-BR" sz="1350" dirty="0" err="1">
                <a:solidFill>
                  <a:schemeClr val="tx1">
                    <a:lumMod val="65000"/>
                    <a:lumOff val="35000"/>
                  </a:schemeClr>
                </a:solidFill>
                <a:latin typeface="Gotham HTF Light" pitchFamily="50" charset="0"/>
              </a:rPr>
              <a:t>getter´s</a:t>
            </a:r>
            <a:endParaRPr lang="pt-BR" sz="1350" dirty="0">
              <a:solidFill>
                <a:schemeClr val="tx1">
                  <a:lumMod val="65000"/>
                  <a:lumOff val="35000"/>
                </a:schemeClr>
              </a:solidFill>
              <a:latin typeface="Gotham HTF Light" pitchFamily="50" charset="0"/>
            </a:endParaRP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Medium" pitchFamily="50" charset="0"/>
              </a:rPr>
              <a:t>public</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void</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setDescricao</a:t>
            </a:r>
            <a:r>
              <a:rPr lang="pt-BR" sz="1350" dirty="0">
                <a:solidFill>
                  <a:schemeClr val="tx1">
                    <a:lumMod val="65000"/>
                    <a:lumOff val="35000"/>
                  </a:schemeClr>
                </a:solidFill>
                <a:latin typeface="Gotham HTF Medium" pitchFamily="50" charset="0"/>
              </a:rPr>
              <a:t>(</a:t>
            </a:r>
            <a:r>
              <a:rPr lang="pt-BR" sz="1350" dirty="0" err="1">
                <a:solidFill>
                  <a:schemeClr val="tx1">
                    <a:lumMod val="65000"/>
                    <a:lumOff val="35000"/>
                  </a:schemeClr>
                </a:solidFill>
                <a:latin typeface="Gotham HTF Medium" pitchFamily="50" charset="0"/>
              </a:rPr>
              <a:t>String</a:t>
            </a: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pDescricao</a:t>
            </a:r>
            <a:r>
              <a:rPr lang="pt-BR" sz="1350" dirty="0">
                <a:solidFill>
                  <a:schemeClr val="tx1">
                    <a:lumMod val="65000"/>
                    <a:lumOff val="35000"/>
                  </a:schemeClr>
                </a:solidFill>
                <a:latin typeface="Gotham HTF Medium" pitchFamily="50" charset="0"/>
              </a:rPr>
              <a:t>){</a:t>
            </a:r>
          </a:p>
          <a:p>
            <a:pPr>
              <a:lnSpc>
                <a:spcPct val="100000"/>
              </a:lnSpc>
              <a:buFont typeface="Arial" panose="020B0604020202020204" pitchFamily="34" charset="0"/>
              <a:buNone/>
            </a:pPr>
            <a:r>
              <a:rPr lang="pt-BR" sz="1350" dirty="0">
                <a:solidFill>
                  <a:schemeClr val="tx1">
                    <a:lumMod val="65000"/>
                    <a:lumOff val="35000"/>
                  </a:schemeClr>
                </a:solidFill>
                <a:latin typeface="Gotham HTF Medium" pitchFamily="50" charset="0"/>
              </a:rPr>
              <a:t>		</a:t>
            </a:r>
            <a:r>
              <a:rPr lang="pt-BR" sz="1350" dirty="0" err="1">
                <a:solidFill>
                  <a:schemeClr val="tx1">
                    <a:lumMod val="65000"/>
                    <a:lumOff val="35000"/>
                  </a:schemeClr>
                </a:solidFill>
                <a:latin typeface="Gotham HTF Medium" pitchFamily="50" charset="0"/>
              </a:rPr>
              <a:t>descricao</a:t>
            </a:r>
            <a:r>
              <a:rPr lang="pt-BR" sz="1350" dirty="0">
                <a:solidFill>
                  <a:schemeClr val="tx1">
                    <a:lumMod val="65000"/>
                    <a:lumOff val="35000"/>
                  </a:schemeClr>
                </a:solidFill>
                <a:latin typeface="Gotham HTF Medium" pitchFamily="50" charset="0"/>
              </a:rPr>
              <a:t> = </a:t>
            </a:r>
            <a:r>
              <a:rPr lang="pt-BR" sz="1350" dirty="0" err="1">
                <a:solidFill>
                  <a:schemeClr val="tx1">
                    <a:lumMod val="65000"/>
                    <a:lumOff val="35000"/>
                  </a:schemeClr>
                </a:solidFill>
                <a:latin typeface="Gotham HTF Medium" pitchFamily="50" charset="0"/>
              </a:rPr>
              <a:t>pDescricao</a:t>
            </a:r>
            <a:r>
              <a:rPr lang="pt-BR" sz="1350" dirty="0">
                <a:solidFill>
                  <a:schemeClr val="tx1">
                    <a:lumMod val="65000"/>
                    <a:lumOff val="35000"/>
                  </a:schemeClr>
                </a:solidFill>
                <a:latin typeface="Gotham HTF Medium" pitchFamily="50" charset="0"/>
              </a:rPr>
              <a:t>;</a:t>
            </a: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	}</a:t>
            </a:r>
          </a:p>
          <a:p>
            <a:pPr>
              <a:lnSpc>
                <a:spcPct val="100000"/>
              </a:lnSpc>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setCodigo</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pCodigo</a:t>
            </a:r>
            <a:r>
              <a:rPr lang="pt-BR" sz="1350" b="1" dirty="0">
                <a:solidFill>
                  <a:srgbClr val="FF0000"/>
                </a:solidFill>
                <a:latin typeface="Gotham HTF Light" pitchFamily="50" charset="0"/>
              </a:rPr>
              <a:t>){</a:t>
            </a:r>
          </a:p>
          <a:p>
            <a:pPr>
              <a:lnSpc>
                <a:spcPct val="100000"/>
              </a:lnSpc>
              <a:buFont typeface="Arial" panose="020B0604020202020204" pitchFamily="34" charset="0"/>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pCodigo</a:t>
            </a:r>
            <a:r>
              <a:rPr lang="pt-BR" sz="1350" b="1" dirty="0">
                <a:solidFill>
                  <a:srgbClr val="FF0000"/>
                </a:solidFill>
                <a:latin typeface="Gotham HTF Light" pitchFamily="50" charset="0"/>
              </a:rPr>
              <a:t>;</a:t>
            </a:r>
          </a:p>
          <a:p>
            <a:pPr>
              <a:lnSpc>
                <a:spcPct val="100000"/>
              </a:lnSpc>
              <a:buFont typeface="Arial" panose="020B0604020202020204" pitchFamily="34" charset="0"/>
              <a:buNone/>
            </a:pPr>
            <a:r>
              <a:rPr lang="pt-BR" sz="1350" b="1" dirty="0">
                <a:solidFill>
                  <a:srgbClr val="FF0000"/>
                </a:solidFill>
                <a:latin typeface="Gotham HTF Light" pitchFamily="50" charset="0"/>
              </a:rPr>
              <a:t>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Fazer os </a:t>
            </a:r>
            <a:r>
              <a:rPr lang="pt-BR" sz="1350" dirty="0" err="1">
                <a:solidFill>
                  <a:schemeClr val="tx1">
                    <a:lumMod val="65000"/>
                    <a:lumOff val="35000"/>
                  </a:schemeClr>
                </a:solidFill>
                <a:latin typeface="Gotham HTF Light" pitchFamily="50" charset="0"/>
              </a:rPr>
              <a:t>setter´s</a:t>
            </a:r>
            <a:r>
              <a:rPr lang="pt-BR" sz="1350" dirty="0">
                <a:solidFill>
                  <a:schemeClr val="tx1">
                    <a:lumMod val="65000"/>
                    <a:lumOff val="35000"/>
                  </a:schemeClr>
                </a:solidFill>
                <a:latin typeface="Gotham HTF Light" pitchFamily="50" charset="0"/>
              </a:rPr>
              <a:t> para marca e valor</a:t>
            </a:r>
          </a:p>
          <a:p>
            <a:pPr>
              <a:lnSpc>
                <a:spcPct val="100000"/>
              </a:lnSpc>
              <a:buFont typeface="Arial" panose="020B0604020202020204" pitchFamily="34" charset="0"/>
              <a:buNone/>
            </a:pPr>
            <a:r>
              <a:rPr lang="pt-BR" sz="1350" b="1" dirty="0">
                <a:solidFill>
                  <a:schemeClr val="tx1">
                    <a:lumMod val="65000"/>
                    <a:lumOff val="35000"/>
                  </a:schemeClr>
                </a:solidFill>
                <a:latin typeface="Gotham HTF Light" pitchFamily="50" charset="0"/>
              </a:rPr>
              <a:t>}</a:t>
            </a:r>
          </a:p>
          <a:p>
            <a:pPr marL="0" indent="0" algn="just">
              <a:lnSpc>
                <a:spcPct val="100000"/>
              </a:lnSpc>
              <a:buNone/>
              <a:defRPr/>
            </a:pPr>
            <a:endParaRPr lang="pt-BR" sz="1350" dirty="0" err="1">
              <a:latin typeface="Gotham HTF Light" pitchFamily="50" charset="0"/>
            </a:endParaRPr>
          </a:p>
        </p:txBody>
      </p:sp>
    </p:spTree>
    <p:extLst>
      <p:ext uri="{BB962C8B-B14F-4D97-AF65-F5344CB8AC3E}">
        <p14:creationId xmlns:p14="http://schemas.microsoft.com/office/powerpoint/2010/main" val="92319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414171CE-9285-4E81-BD4B-028F97514A22}"/>
              </a:ext>
            </a:extLst>
          </p:cNvPr>
          <p:cNvSpPr txBox="1">
            <a:spLocks/>
          </p:cNvSpPr>
          <p:nvPr/>
        </p:nvSpPr>
        <p:spPr>
          <a:xfrm>
            <a:off x="939417" y="1014464"/>
            <a:ext cx="5931589" cy="7468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Teste na classe </a:t>
            </a:r>
            <a:r>
              <a:rPr lang="pt-BR" sz="1350" dirty="0" err="1">
                <a:solidFill>
                  <a:srgbClr val="F0265D"/>
                </a:solidFill>
                <a:latin typeface="Gotham HTF Light" pitchFamily="50" charset="0"/>
              </a:rPr>
              <a:t>ExerClass</a:t>
            </a:r>
            <a:r>
              <a:rPr lang="pt-BR" sz="1350" dirty="0">
                <a:solidFill>
                  <a:srgbClr val="F0265D"/>
                </a:solidFill>
                <a:latin typeface="Gotham HTF Light" pitchFamily="50" charset="0"/>
              </a:rPr>
              <a:t>, os métodos </a:t>
            </a:r>
            <a:r>
              <a:rPr lang="pt-BR" sz="1350" dirty="0" err="1">
                <a:solidFill>
                  <a:srgbClr val="F0265D"/>
                </a:solidFill>
                <a:latin typeface="Gotham HTF Light" pitchFamily="50" charset="0"/>
              </a:rPr>
              <a:t>setter´s</a:t>
            </a:r>
            <a:r>
              <a:rPr lang="pt-BR" sz="1350" dirty="0">
                <a:solidFill>
                  <a:srgbClr val="F0265D"/>
                </a:solidFill>
                <a:latin typeface="Gotham HTF Light" pitchFamily="50" charset="0"/>
              </a:rPr>
              <a:t> criados anteriormente:</a:t>
            </a:r>
          </a:p>
        </p:txBody>
      </p:sp>
      <p:sp>
        <p:nvSpPr>
          <p:cNvPr id="7" name="Retângulo 6">
            <a:extLst>
              <a:ext uri="{FF2B5EF4-FFF2-40B4-BE49-F238E27FC236}">
                <a16:creationId xmlns:a16="http://schemas.microsoft.com/office/drawing/2014/main" id="{C363A89C-1070-430D-9899-6E00392B4375}"/>
              </a:ext>
            </a:extLst>
          </p:cNvPr>
          <p:cNvSpPr/>
          <p:nvPr/>
        </p:nvSpPr>
        <p:spPr>
          <a:xfrm>
            <a:off x="1519089" y="1871883"/>
            <a:ext cx="6083917" cy="286475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Light" pitchFamily="50" charset="0"/>
              </a:rPr>
              <a:t>Dentro do método main()</a:t>
            </a:r>
          </a:p>
          <a:p>
            <a:pPr>
              <a:lnSpc>
                <a:spcPct val="150000"/>
              </a:lnSpc>
              <a:buNone/>
            </a:pPr>
            <a:r>
              <a:rPr lang="pt-BR" sz="1350" dirty="0">
                <a:solidFill>
                  <a:schemeClr val="tx1">
                    <a:lumMod val="65000"/>
                    <a:lumOff val="35000"/>
                  </a:schemeClr>
                </a:solidFill>
                <a:latin typeface="Gotham HTF Light" pitchFamily="50" charset="0"/>
              </a:rPr>
              <a:t>Abaixo da seguinte linha, digite o que está em vermelho:</a:t>
            </a:r>
          </a:p>
          <a:p>
            <a:pPr>
              <a:lnSpc>
                <a:spcPct val="150000"/>
              </a:lnSpc>
              <a:buNone/>
            </a:pPr>
            <a:r>
              <a:rPr lang="pt-BR" sz="1350" dirty="0">
                <a:solidFill>
                  <a:schemeClr val="tx1">
                    <a:lumMod val="65000"/>
                    <a:lumOff val="35000"/>
                  </a:schemeClr>
                </a:solidFill>
                <a:latin typeface="Gotham HTF Medium" pitchFamily="50" charset="0"/>
              </a:rPr>
              <a:t>Produto objProduto = new Produto();</a:t>
            </a:r>
          </a:p>
          <a:p>
            <a:pPr>
              <a:lnSpc>
                <a:spcPct val="150000"/>
              </a:lnSpc>
              <a:buNone/>
            </a:pPr>
            <a:endParaRPr lang="pt-BR" sz="1350" dirty="0">
              <a:solidFill>
                <a:srgbClr val="FF0000"/>
              </a:solidFill>
              <a:latin typeface="Gotham HTF Light" pitchFamily="50" charset="0"/>
            </a:endParaRPr>
          </a:p>
          <a:p>
            <a:pPr>
              <a:lnSpc>
                <a:spcPct val="150000"/>
              </a:lnSpc>
              <a:buNone/>
            </a:pPr>
            <a:r>
              <a:rPr lang="pt-BR" sz="1350" dirty="0" err="1">
                <a:solidFill>
                  <a:srgbClr val="F0265D"/>
                </a:solidFill>
                <a:latin typeface="Gotham HTF Light" pitchFamily="50" charset="0"/>
              </a:rPr>
              <a:t>objProduto.setCodigo</a:t>
            </a:r>
            <a:r>
              <a:rPr lang="pt-BR" sz="1350" dirty="0">
                <a:solidFill>
                  <a:srgbClr val="F0265D"/>
                </a:solidFill>
                <a:latin typeface="Gotham HTF Light" pitchFamily="50" charset="0"/>
              </a:rPr>
              <a:t>(345);</a:t>
            </a:r>
          </a:p>
          <a:p>
            <a:pPr>
              <a:lnSpc>
                <a:spcPct val="150000"/>
              </a:lnSpc>
              <a:buNone/>
            </a:pPr>
            <a:r>
              <a:rPr lang="pt-BR" sz="1350" dirty="0" err="1">
                <a:solidFill>
                  <a:srgbClr val="F0265D"/>
                </a:solidFill>
                <a:latin typeface="Gotham HTF Light" pitchFamily="50" charset="0"/>
              </a:rPr>
              <a:t>objProduto.setDescricao</a:t>
            </a:r>
            <a:r>
              <a:rPr lang="pt-BR" sz="1350" dirty="0">
                <a:solidFill>
                  <a:srgbClr val="F0265D"/>
                </a:solidFill>
                <a:latin typeface="Gotham HTF Light" pitchFamily="50" charset="0"/>
              </a:rPr>
              <a:t>(“Churros”);</a:t>
            </a:r>
          </a:p>
          <a:p>
            <a:pPr>
              <a:lnSpc>
                <a:spcPct val="150000"/>
              </a:lnSpc>
              <a:buNone/>
            </a:pPr>
            <a:r>
              <a:rPr lang="pt-BR" sz="1350" dirty="0" err="1">
                <a:solidFill>
                  <a:srgbClr val="F0265D"/>
                </a:solidFill>
                <a:latin typeface="Gotham HTF Light" pitchFamily="50" charset="0"/>
              </a:rPr>
              <a:t>objProduto.setValor</a:t>
            </a:r>
            <a:r>
              <a:rPr lang="pt-BR" sz="1350" dirty="0">
                <a:solidFill>
                  <a:srgbClr val="F0265D"/>
                </a:solidFill>
                <a:latin typeface="Gotham HTF Light" pitchFamily="50" charset="0"/>
              </a:rPr>
              <a:t>(2.5);</a:t>
            </a:r>
          </a:p>
          <a:p>
            <a:pPr>
              <a:lnSpc>
                <a:spcPct val="150000"/>
              </a:lnSpc>
              <a:buNone/>
            </a:pPr>
            <a:r>
              <a:rPr lang="pt-BR" sz="1350" dirty="0" err="1">
                <a:solidFill>
                  <a:srgbClr val="F0265D"/>
                </a:solidFill>
                <a:latin typeface="Gotham HTF Light" pitchFamily="50" charset="0"/>
              </a:rPr>
              <a:t>objProduto.setMarca</a:t>
            </a:r>
            <a:r>
              <a:rPr lang="pt-BR" sz="1350" dirty="0">
                <a:solidFill>
                  <a:srgbClr val="F0265D"/>
                </a:solidFill>
                <a:latin typeface="Gotham HTF Light" pitchFamily="50" charset="0"/>
              </a:rPr>
              <a:t>(“</a:t>
            </a:r>
            <a:r>
              <a:rPr lang="pt-BR" sz="1350" dirty="0" err="1">
                <a:solidFill>
                  <a:srgbClr val="F0265D"/>
                </a:solidFill>
                <a:latin typeface="Gotham HTF Light" pitchFamily="50" charset="0"/>
              </a:rPr>
              <a:t>DietaJá</a:t>
            </a:r>
            <a:r>
              <a:rPr lang="pt-BR" sz="1350" dirty="0">
                <a:solidFill>
                  <a:srgbClr val="F0265D"/>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24827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DE VOLTA A IDE</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5260369" y="1012477"/>
            <a:ext cx="2897087" cy="11068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ct val="30000"/>
              </a:spcBef>
              <a:buClr>
                <a:schemeClr val="bg2"/>
              </a:buClr>
              <a:buNone/>
            </a:pPr>
            <a:r>
              <a:rPr lang="pt-BR" sz="1050" dirty="0">
                <a:solidFill>
                  <a:schemeClr val="tx1">
                    <a:lumMod val="65000"/>
                    <a:lumOff val="35000"/>
                  </a:schemeClr>
                </a:solidFill>
                <a:latin typeface="Gotham HTF Light" pitchFamily="50" charset="0"/>
              </a:rPr>
              <a:t>Na classe </a:t>
            </a:r>
            <a:r>
              <a:rPr lang="pt-BR" sz="1050" dirty="0">
                <a:solidFill>
                  <a:srgbClr val="F0265D"/>
                </a:solidFill>
                <a:latin typeface="Gotham HTF Light" pitchFamily="50" charset="0"/>
              </a:rPr>
              <a:t>Produto</a:t>
            </a:r>
            <a:r>
              <a:rPr lang="pt-BR" sz="1050" dirty="0">
                <a:solidFill>
                  <a:schemeClr val="tx1">
                    <a:lumMod val="65000"/>
                    <a:lumOff val="35000"/>
                  </a:schemeClr>
                </a:solidFill>
                <a:latin typeface="Gotham HTF Light" pitchFamily="50" charset="0"/>
              </a:rPr>
              <a:t>, escolha o menu </a:t>
            </a:r>
            <a:r>
              <a:rPr lang="pt-BR" sz="1050" dirty="0" err="1">
                <a:solidFill>
                  <a:srgbClr val="F0265D"/>
                </a:solidFill>
                <a:latin typeface="Gotham HTF Light" pitchFamily="50" charset="0"/>
              </a:rPr>
              <a:t>Source</a:t>
            </a:r>
            <a:r>
              <a:rPr lang="pt-BR" sz="1050" b="1" dirty="0">
                <a:solidFill>
                  <a:schemeClr val="tx1">
                    <a:lumMod val="65000"/>
                    <a:lumOff val="35000"/>
                  </a:schemeClr>
                </a:solidFill>
                <a:latin typeface="Gotham HTF Light" pitchFamily="50" charset="0"/>
              </a:rPr>
              <a:t> </a:t>
            </a:r>
            <a:r>
              <a:rPr lang="pt-BR" sz="1050" dirty="0">
                <a:solidFill>
                  <a:schemeClr val="tx1">
                    <a:lumMod val="65000"/>
                    <a:lumOff val="35000"/>
                  </a:schemeClr>
                </a:solidFill>
                <a:latin typeface="Gotham HTF Light" pitchFamily="50" charset="0"/>
              </a:rPr>
              <a:t>e a opção </a:t>
            </a:r>
            <a:r>
              <a:rPr lang="pt-BR" sz="1050" dirty="0" err="1">
                <a:solidFill>
                  <a:srgbClr val="F0265D"/>
                </a:solidFill>
                <a:latin typeface="Gotham HTF Light" pitchFamily="50" charset="0"/>
              </a:rPr>
              <a:t>Generate</a:t>
            </a:r>
            <a:r>
              <a:rPr lang="pt-BR" sz="1050" dirty="0">
                <a:solidFill>
                  <a:srgbClr val="F0265D"/>
                </a:solidFill>
                <a:latin typeface="Gotham HTF Light" pitchFamily="50" charset="0"/>
              </a:rPr>
              <a:t> </a:t>
            </a:r>
            <a:r>
              <a:rPr lang="pt-BR" sz="1050" dirty="0" err="1">
                <a:solidFill>
                  <a:srgbClr val="F0265D"/>
                </a:solidFill>
                <a:latin typeface="Gotham HTF Light" pitchFamily="50" charset="0"/>
              </a:rPr>
              <a:t>Getter´s</a:t>
            </a:r>
            <a:r>
              <a:rPr lang="pt-BR" sz="1050" dirty="0">
                <a:solidFill>
                  <a:srgbClr val="F0265D"/>
                </a:solidFill>
                <a:latin typeface="Gotham HTF Light" pitchFamily="50" charset="0"/>
              </a:rPr>
              <a:t> </a:t>
            </a:r>
            <a:r>
              <a:rPr lang="pt-BR" sz="1050" dirty="0" err="1">
                <a:solidFill>
                  <a:srgbClr val="F0265D"/>
                </a:solidFill>
                <a:latin typeface="Gotham HTF Light" pitchFamily="50" charset="0"/>
              </a:rPr>
              <a:t>And</a:t>
            </a:r>
            <a:r>
              <a:rPr lang="pt-BR" sz="1050" dirty="0">
                <a:solidFill>
                  <a:srgbClr val="F0265D"/>
                </a:solidFill>
                <a:latin typeface="Gotham HTF Light" pitchFamily="50" charset="0"/>
              </a:rPr>
              <a:t> Setter´s.</a:t>
            </a:r>
            <a:endParaRPr lang="pt-BR" sz="1050" b="1" dirty="0">
              <a:solidFill>
                <a:srgbClr val="F0265D"/>
              </a:solidFill>
              <a:latin typeface="Gotham HTF Light" pitchFamily="50" charset="0"/>
            </a:endParaRPr>
          </a:p>
        </p:txBody>
      </p:sp>
      <p:pic>
        <p:nvPicPr>
          <p:cNvPr id="6" name="Picture 2">
            <a:extLst>
              <a:ext uri="{FF2B5EF4-FFF2-40B4-BE49-F238E27FC236}">
                <a16:creationId xmlns:a16="http://schemas.microsoft.com/office/drawing/2014/main" id="{13DC35C9-E9ED-4C2B-A6E2-26D6FA344F4D}"/>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9417" y="1101185"/>
            <a:ext cx="3828820" cy="2337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C4DC9ABD-CE25-4892-B33B-A3C1B400B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917" y="3137506"/>
            <a:ext cx="3750469"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29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6" y="557641"/>
            <a:ext cx="5769497"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ECLIPSE – </a:t>
            </a:r>
            <a:r>
              <a:rPr lang="pt-BR" dirty="0">
                <a:solidFill>
                  <a:srgbClr val="ED145B"/>
                </a:solidFill>
                <a:latin typeface="Gotham HTF" pitchFamily="50" charset="0"/>
                <a:cs typeface="Gotham HTF Light"/>
              </a:rPr>
              <a:t>PRIMEIROS PASSOS</a:t>
            </a:r>
          </a:p>
        </p:txBody>
      </p:sp>
      <p:sp>
        <p:nvSpPr>
          <p:cNvPr id="7" name="Text Placeholder 1">
            <a:extLst>
              <a:ext uri="{FF2B5EF4-FFF2-40B4-BE49-F238E27FC236}">
                <a16:creationId xmlns:a16="http://schemas.microsoft.com/office/drawing/2014/main" id="{BE8B98E0-A85B-4538-BFE9-8605808CD57B}"/>
              </a:ext>
            </a:extLst>
          </p:cNvPr>
          <p:cNvSpPr txBox="1">
            <a:spLocks/>
          </p:cNvSpPr>
          <p:nvPr/>
        </p:nvSpPr>
        <p:spPr>
          <a:xfrm>
            <a:off x="939417" y="1014464"/>
            <a:ext cx="5931589" cy="3462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chemeClr val="bg2"/>
              </a:buClr>
              <a:buNone/>
            </a:pPr>
            <a:r>
              <a:rPr lang="pt-BR" sz="1350" dirty="0">
                <a:solidFill>
                  <a:schemeClr val="tx1">
                    <a:lumMod val="65000"/>
                    <a:lumOff val="35000"/>
                  </a:schemeClr>
                </a:solidFill>
                <a:latin typeface="Gotham HTF Light" pitchFamily="50" charset="0"/>
              </a:rPr>
              <a:t>Na classe </a:t>
            </a:r>
            <a:r>
              <a:rPr lang="pt-BR" sz="1350" dirty="0" err="1">
                <a:solidFill>
                  <a:srgbClr val="F0265D"/>
                </a:solidFill>
                <a:latin typeface="Gotham HTF Light" pitchFamily="50" charset="0"/>
              </a:rPr>
              <a:t>ExerClass</a:t>
            </a:r>
            <a:r>
              <a:rPr lang="pt-BR" sz="1350" dirty="0">
                <a:solidFill>
                  <a:schemeClr val="tx1">
                    <a:lumMod val="65000"/>
                    <a:lumOff val="35000"/>
                  </a:schemeClr>
                </a:solidFill>
                <a:latin typeface="Gotham HTF Light" pitchFamily="50" charset="0"/>
              </a:rPr>
              <a:t>, monte o código abaixo:</a:t>
            </a:r>
            <a:endParaRPr lang="pt-BR" sz="1350" b="1" dirty="0">
              <a:solidFill>
                <a:schemeClr val="tx1">
                  <a:lumMod val="65000"/>
                  <a:lumOff val="35000"/>
                </a:schemeClr>
              </a:solidFill>
              <a:latin typeface="Gotham HTF Light" pitchFamily="50" charset="0"/>
            </a:endParaRPr>
          </a:p>
        </p:txBody>
      </p:sp>
      <p:pic>
        <p:nvPicPr>
          <p:cNvPr id="6" name="Picture 2">
            <a:extLst>
              <a:ext uri="{FF2B5EF4-FFF2-40B4-BE49-F238E27FC236}">
                <a16:creationId xmlns:a16="http://schemas.microsoft.com/office/drawing/2014/main" id="{28ED90EB-4401-461B-954C-6410FB674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16" y="1471288"/>
            <a:ext cx="6979633" cy="28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7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3.1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Bold"/>
              </a:rPr>
              <a:t>GETTER’S</a:t>
            </a:r>
          </a:p>
        </p:txBody>
      </p:sp>
    </p:spTree>
    <p:extLst>
      <p:ext uri="{BB962C8B-B14F-4D97-AF65-F5344CB8AC3E}">
        <p14:creationId xmlns:p14="http://schemas.microsoft.com/office/powerpoint/2010/main" val="17480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1947AF99-CFB1-4B01-A3F4-766DFC69A7D4}"/>
              </a:ext>
            </a:extLst>
          </p:cNvPr>
          <p:cNvSpPr/>
          <p:nvPr/>
        </p:nvSpPr>
        <p:spPr>
          <a:xfrm>
            <a:off x="2240469" y="2555019"/>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10664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1</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getBasico</a:t>
            </a:r>
            <a:r>
              <a:rPr lang="pt-BR" sz="1350" dirty="0">
                <a:solidFill>
                  <a:schemeClr val="tx1">
                    <a:lumMod val="65000"/>
                    <a:lumOff val="35000"/>
                  </a:schemeClr>
                </a:solidFill>
                <a:latin typeface="Gotham HTF Light" pitchFamily="50" charset="0"/>
              </a:rPr>
              <a:t>”, que deverá retornar  o código e a descrição do produto.</a:t>
            </a:r>
          </a:p>
          <a:p>
            <a:pPr marL="0" indent="0">
              <a:lnSpc>
                <a:spcPct val="150000"/>
              </a:lnSpc>
              <a:buNone/>
            </a:pPr>
            <a:endParaRPr lang="pt-BR" sz="1350" dirty="0">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2966026" y="2662243"/>
            <a:ext cx="3211948" cy="715581"/>
          </a:xfrm>
          <a:prstGeom prst="rect">
            <a:avLst/>
          </a:prstGeom>
        </p:spPr>
        <p:txBody>
          <a:bodyPr wrap="square">
            <a:spAutoFit/>
          </a:bodyPr>
          <a:lstStyle/>
          <a:p>
            <a:pPr>
              <a:lnSpc>
                <a:spcPct val="90000"/>
              </a:lnSpc>
              <a:buNone/>
            </a:pPr>
            <a:r>
              <a:rPr lang="pt-BR" sz="1500" b="1" dirty="0" err="1">
                <a:solidFill>
                  <a:srgbClr val="FF0000"/>
                </a:solidFill>
              </a:rPr>
              <a:t>public</a:t>
            </a:r>
            <a:r>
              <a:rPr lang="pt-BR" sz="1500" b="1" dirty="0">
                <a:solidFill>
                  <a:srgbClr val="FF0000"/>
                </a:solidFill>
              </a:rPr>
              <a:t> </a:t>
            </a:r>
            <a:r>
              <a:rPr lang="pt-BR" sz="1500" b="1" dirty="0" err="1">
                <a:solidFill>
                  <a:srgbClr val="FF0000"/>
                </a:solidFill>
              </a:rPr>
              <a:t>String</a:t>
            </a:r>
            <a:r>
              <a:rPr lang="pt-BR" sz="1500" b="1" dirty="0">
                <a:solidFill>
                  <a:srgbClr val="FF0000"/>
                </a:solidFill>
              </a:rPr>
              <a:t> </a:t>
            </a:r>
            <a:r>
              <a:rPr lang="pt-BR" sz="1500" b="1" dirty="0" err="1">
                <a:solidFill>
                  <a:srgbClr val="FF0000"/>
                </a:solidFill>
              </a:rPr>
              <a:t>getBasico</a:t>
            </a:r>
            <a:r>
              <a:rPr lang="pt-BR" sz="1500" b="1" dirty="0">
                <a:solidFill>
                  <a:srgbClr val="FF0000"/>
                </a:solidFill>
              </a:rPr>
              <a:t>(){</a:t>
            </a:r>
          </a:p>
          <a:p>
            <a:pPr>
              <a:lnSpc>
                <a:spcPct val="90000"/>
              </a:lnSpc>
              <a:buNone/>
            </a:pPr>
            <a:r>
              <a:rPr lang="pt-BR" sz="1500" b="1" dirty="0">
                <a:solidFill>
                  <a:srgbClr val="FF0000"/>
                </a:solidFill>
              </a:rPr>
              <a:t>      </a:t>
            </a:r>
            <a:r>
              <a:rPr lang="pt-BR" sz="1500" b="1" dirty="0" err="1">
                <a:solidFill>
                  <a:srgbClr val="FF0000"/>
                </a:solidFill>
              </a:rPr>
              <a:t>return</a:t>
            </a:r>
            <a:r>
              <a:rPr lang="pt-BR" sz="1500" b="1" dirty="0">
                <a:solidFill>
                  <a:srgbClr val="FF0000"/>
                </a:solidFill>
              </a:rPr>
              <a:t> </a:t>
            </a:r>
            <a:r>
              <a:rPr lang="pt-BR" sz="1500" b="1" dirty="0" err="1">
                <a:solidFill>
                  <a:srgbClr val="FF0000"/>
                </a:solidFill>
              </a:rPr>
              <a:t>codigo</a:t>
            </a:r>
            <a:r>
              <a:rPr lang="pt-BR" sz="1500" b="1" dirty="0">
                <a:solidFill>
                  <a:srgbClr val="FF0000"/>
                </a:solidFill>
              </a:rPr>
              <a:t>+“-”+</a:t>
            </a:r>
            <a:r>
              <a:rPr lang="pt-BR" sz="1500" b="1" dirty="0" err="1">
                <a:solidFill>
                  <a:srgbClr val="FF0000"/>
                </a:solidFill>
              </a:rPr>
              <a:t>descricao</a:t>
            </a:r>
            <a:r>
              <a:rPr lang="pt-BR" sz="1500" b="1" dirty="0">
                <a:solidFill>
                  <a:srgbClr val="FF0000"/>
                </a:solidFill>
              </a:rPr>
              <a:t>;</a:t>
            </a:r>
          </a:p>
          <a:p>
            <a:pPr>
              <a:lnSpc>
                <a:spcPct val="90000"/>
              </a:lnSpc>
              <a:buNone/>
            </a:pPr>
            <a:r>
              <a:rPr lang="pt-BR" sz="1500" b="1" dirty="0">
                <a:solidFill>
                  <a:srgbClr val="FF0000"/>
                </a:solidFill>
              </a:rPr>
              <a:t>}</a:t>
            </a:r>
          </a:p>
        </p:txBody>
      </p:sp>
    </p:spTree>
    <p:extLst>
      <p:ext uri="{BB962C8B-B14F-4D97-AF65-F5344CB8AC3E}">
        <p14:creationId xmlns:p14="http://schemas.microsoft.com/office/powerpoint/2010/main" val="61621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4716923"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objProduto.getBasico</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r>
              <a:rPr lang="pt-BR" sz="1350" b="1"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179461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37C3329E-BFF3-49C7-A58E-BA7F1274A5E9}"/>
              </a:ext>
            </a:extLst>
          </p:cNvPr>
          <p:cNvSpPr>
            <a:spLocks noChangeArrowheads="1"/>
          </p:cNvSpPr>
          <p:nvPr/>
        </p:nvSpPr>
        <p:spPr bwMode="auto">
          <a:xfrm>
            <a:off x="485039" y="1086224"/>
            <a:ext cx="8051800" cy="2558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lnSpc>
                <a:spcPct val="150000"/>
              </a:lnSpc>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rgbClr val="ED145B"/>
                </a:solidFill>
                <a:latin typeface="Gotham HTF Medium" pitchFamily="50" charset="0"/>
              </a:rPr>
              <a:t>Cadeira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Praia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Escritório</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Rodas</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Banco</a:t>
            </a:r>
          </a:p>
          <a:p>
            <a:pPr marL="1600200" lvl="3" indent="-228600">
              <a:lnSpc>
                <a:spcPct val="150000"/>
              </a:lnSpc>
              <a:spcBef>
                <a:spcPct val="30000"/>
              </a:spcBef>
              <a:buClr>
                <a:srgbClr val="ED145B"/>
              </a:buClr>
              <a:buSzPct val="10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Carro</a:t>
            </a:r>
          </a:p>
          <a:p>
            <a:pPr marL="1600200" lvl="3" indent="-228600">
              <a:lnSpc>
                <a:spcPct val="150000"/>
              </a:lnSpc>
              <a:spcBef>
                <a:spcPct val="30000"/>
              </a:spcBef>
              <a:buClr>
                <a:srgbClr val="ED145B"/>
              </a:buClr>
              <a:buSzPct val="100000"/>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Praça</a:t>
            </a:r>
          </a:p>
          <a:p>
            <a:pPr marL="1600200" lvl="3" indent="-228600">
              <a:lnSpc>
                <a:spcPct val="150000"/>
              </a:lnSpc>
              <a:spcBef>
                <a:spcPct val="300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	</a:t>
            </a:r>
          </a:p>
          <a:p>
            <a:pPr marL="685800" lvl="1" indent="-228600">
              <a:lnSpc>
                <a:spcPct val="150000"/>
              </a:lnSpc>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2" name="Rectangle 2">
            <a:extLst>
              <a:ext uri="{FF2B5EF4-FFF2-40B4-BE49-F238E27FC236}">
                <a16:creationId xmlns:a16="http://schemas.microsoft.com/office/drawing/2014/main" id="{53887DEF-3973-48A9-80CB-BA5B58C04859}"/>
              </a:ext>
            </a:extLst>
          </p:cNvPr>
          <p:cNvSpPr>
            <a:spLocks noChangeArrowheads="1"/>
          </p:cNvSpPr>
          <p:nvPr/>
        </p:nvSpPr>
        <p:spPr bwMode="auto">
          <a:xfrm>
            <a:off x="485039" y="3289121"/>
            <a:ext cx="8051800" cy="212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lnSpc>
                <a:spcPct val="150000"/>
              </a:lnSpc>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rgbClr val="ED145B"/>
                </a:solidFill>
                <a:latin typeface="Gotham HTF Medium" pitchFamily="50" charset="0"/>
              </a:rPr>
              <a:t>Bola</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Futebol </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Tênis</a:t>
            </a: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err="1">
                <a:solidFill>
                  <a:schemeClr val="tx1">
                    <a:lumMod val="65000"/>
                    <a:lumOff val="35000"/>
                  </a:schemeClr>
                </a:solidFill>
                <a:latin typeface="Gotham HTF Light" pitchFamily="50" charset="0"/>
              </a:rPr>
              <a:t>Ping-Pong</a:t>
            </a:r>
            <a:endParaRPr lang="pt-BR" sz="1100" dirty="0">
              <a:solidFill>
                <a:schemeClr val="tx1">
                  <a:lumMod val="65000"/>
                  <a:lumOff val="35000"/>
                </a:schemeClr>
              </a:solidFill>
              <a:latin typeface="Gotham HTF Light" pitchFamily="50" charset="0"/>
            </a:endParaRPr>
          </a:p>
          <a:p>
            <a:pPr marL="1143000" lvl="2" indent="-228600">
              <a:lnSpc>
                <a:spcPct val="150000"/>
              </a:lnSpc>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Futebol Americano</a:t>
            </a:r>
          </a:p>
          <a:p>
            <a:pPr marL="685800" lvl="1" indent="-228600">
              <a:lnSpc>
                <a:spcPct val="150000"/>
              </a:lnSpc>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3" name="Rectangle 2">
            <a:extLst>
              <a:ext uri="{FF2B5EF4-FFF2-40B4-BE49-F238E27FC236}">
                <a16:creationId xmlns:a16="http://schemas.microsoft.com/office/drawing/2014/main" id="{472350D1-A327-4954-9CDF-A1F522465A95}"/>
              </a:ext>
            </a:extLst>
          </p:cNvPr>
          <p:cNvSpPr>
            <a:spLocks noChangeArrowheads="1"/>
          </p:cNvSpPr>
          <p:nvPr/>
        </p:nvSpPr>
        <p:spPr bwMode="auto">
          <a:xfrm>
            <a:off x="2086880" y="1424464"/>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(alumínio, pano, de deitar,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4" name="Rectangle 2">
            <a:extLst>
              <a:ext uri="{FF2B5EF4-FFF2-40B4-BE49-F238E27FC236}">
                <a16:creationId xmlns:a16="http://schemas.microsoft.com/office/drawing/2014/main" id="{8D328A2C-221B-4C70-895D-725836B592AB}"/>
              </a:ext>
            </a:extLst>
          </p:cNvPr>
          <p:cNvSpPr>
            <a:spLocks noChangeArrowheads="1"/>
          </p:cNvSpPr>
          <p:nvPr/>
        </p:nvSpPr>
        <p:spPr bwMode="auto">
          <a:xfrm>
            <a:off x="2392355" y="1736026"/>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(ferro, estofado macio, preta, com braço,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15" name="Rectangle 2">
            <a:extLst>
              <a:ext uri="{FF2B5EF4-FFF2-40B4-BE49-F238E27FC236}">
                <a16:creationId xmlns:a16="http://schemas.microsoft.com/office/drawing/2014/main" id="{4D5F181B-3185-46A7-B950-6290EC61A2CF}"/>
              </a:ext>
            </a:extLst>
          </p:cNvPr>
          <p:cNvSpPr>
            <a:spLocks noChangeArrowheads="1"/>
          </p:cNvSpPr>
          <p:nvPr/>
        </p:nvSpPr>
        <p:spPr bwMode="auto">
          <a:xfrm>
            <a:off x="2179723" y="2037135"/>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(ferro, branca, com rodas, automática, manual, etc.)</a:t>
            </a:r>
          </a:p>
        </p:txBody>
      </p:sp>
      <p:sp>
        <p:nvSpPr>
          <p:cNvPr id="16" name="Rectangle 2">
            <a:extLst>
              <a:ext uri="{FF2B5EF4-FFF2-40B4-BE49-F238E27FC236}">
                <a16:creationId xmlns:a16="http://schemas.microsoft.com/office/drawing/2014/main" id="{CA1E3B74-F2E1-45AD-8127-DDE9562562C4}"/>
              </a:ext>
            </a:extLst>
          </p:cNvPr>
          <p:cNvSpPr>
            <a:spLocks noChangeArrowheads="1"/>
          </p:cNvSpPr>
          <p:nvPr/>
        </p:nvSpPr>
        <p:spPr bwMode="auto">
          <a:xfrm>
            <a:off x="2584332" y="2640079"/>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preto, regulável,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4" name="Rectangle 2">
            <a:extLst>
              <a:ext uri="{FF2B5EF4-FFF2-40B4-BE49-F238E27FC236}">
                <a16:creationId xmlns:a16="http://schemas.microsoft.com/office/drawing/2014/main" id="{887FC981-7706-4FEC-B8A8-DC2C26258B30}"/>
              </a:ext>
            </a:extLst>
          </p:cNvPr>
          <p:cNvSpPr>
            <a:spLocks noChangeArrowheads="1"/>
          </p:cNvSpPr>
          <p:nvPr/>
        </p:nvSpPr>
        <p:spPr bwMode="auto">
          <a:xfrm>
            <a:off x="2606454" y="2946522"/>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(tijolo, verde, com encosto, sem encosto,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5" name="Rectangle 2">
            <a:extLst>
              <a:ext uri="{FF2B5EF4-FFF2-40B4-BE49-F238E27FC236}">
                <a16:creationId xmlns:a16="http://schemas.microsoft.com/office/drawing/2014/main" id="{6F18EDE5-19C3-4237-A015-C32E817CBF86}"/>
              </a:ext>
            </a:extLst>
          </p:cNvPr>
          <p:cNvSpPr>
            <a:spLocks noChangeArrowheads="1"/>
          </p:cNvSpPr>
          <p:nvPr/>
        </p:nvSpPr>
        <p:spPr bwMode="auto">
          <a:xfrm>
            <a:off x="2291557" y="3630757"/>
            <a:ext cx="58324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redonda, 40cm de diâmetro, branca,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6" name="Rectangle 2">
            <a:extLst>
              <a:ext uri="{FF2B5EF4-FFF2-40B4-BE49-F238E27FC236}">
                <a16:creationId xmlns:a16="http://schemas.microsoft.com/office/drawing/2014/main" id="{7FDC0508-E57B-41BC-87F4-97AED046A80E}"/>
              </a:ext>
            </a:extLst>
          </p:cNvPr>
          <p:cNvSpPr>
            <a:spLocks noChangeArrowheads="1"/>
          </p:cNvSpPr>
          <p:nvPr/>
        </p:nvSpPr>
        <p:spPr bwMode="auto">
          <a:xfrm>
            <a:off x="2110334" y="3933797"/>
            <a:ext cx="5832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(tecido, redonda, 5cm de diâmetro, amarela,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7" name="Rectangle 2">
            <a:extLst>
              <a:ext uri="{FF2B5EF4-FFF2-40B4-BE49-F238E27FC236}">
                <a16:creationId xmlns:a16="http://schemas.microsoft.com/office/drawing/2014/main" id="{E632700C-DE8E-4E7D-9D56-3C60F9650277}"/>
              </a:ext>
            </a:extLst>
          </p:cNvPr>
          <p:cNvSpPr>
            <a:spLocks noChangeArrowheads="1"/>
          </p:cNvSpPr>
          <p:nvPr/>
        </p:nvSpPr>
        <p:spPr bwMode="auto">
          <a:xfrm>
            <a:off x="2488467" y="4241049"/>
            <a:ext cx="58324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a:t>
            </a:r>
            <a:r>
              <a:rPr lang="pt-BR" sz="1100" dirty="0" err="1">
                <a:solidFill>
                  <a:schemeClr val="tx1">
                    <a:lumMod val="65000"/>
                    <a:lumOff val="35000"/>
                  </a:schemeClr>
                </a:solidFill>
                <a:latin typeface="Gotham HTF Light" pitchFamily="50" charset="0"/>
              </a:rPr>
              <a:t>pvc</a:t>
            </a:r>
            <a:r>
              <a:rPr lang="pt-BR" sz="1100" dirty="0">
                <a:solidFill>
                  <a:schemeClr val="tx1">
                    <a:lumMod val="65000"/>
                    <a:lumOff val="35000"/>
                  </a:schemeClr>
                </a:solidFill>
                <a:latin typeface="Gotham HTF Light" pitchFamily="50" charset="0"/>
              </a:rPr>
              <a:t>, redonda, 1.5cm de diâmetro, branca,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8" name="Rectangle 2">
            <a:extLst>
              <a:ext uri="{FF2B5EF4-FFF2-40B4-BE49-F238E27FC236}">
                <a16:creationId xmlns:a16="http://schemas.microsoft.com/office/drawing/2014/main" id="{C3F233DE-421F-43B6-AC56-CE1DA8F76525}"/>
              </a:ext>
            </a:extLst>
          </p:cNvPr>
          <p:cNvSpPr>
            <a:spLocks noChangeArrowheads="1"/>
          </p:cNvSpPr>
          <p:nvPr/>
        </p:nvSpPr>
        <p:spPr bwMode="auto">
          <a:xfrm>
            <a:off x="3091405" y="4536869"/>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dirty="0">
                <a:solidFill>
                  <a:schemeClr val="tx1">
                    <a:lumMod val="65000"/>
                    <a:lumOff val="35000"/>
                  </a:schemeClr>
                </a:solidFill>
                <a:latin typeface="Gotham HTF Light" pitchFamily="50" charset="0"/>
              </a:rPr>
              <a:t>(couro, oval, 50cm de largura, marrom,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dirty="0">
              <a:solidFill>
                <a:schemeClr val="tx1">
                  <a:lumMod val="65000"/>
                  <a:lumOff val="35000"/>
                </a:schemeClr>
              </a:solidFill>
              <a:latin typeface="Gotham HTF Light" pitchFamily="50" charset="0"/>
            </a:endParaRPr>
          </a:p>
        </p:txBody>
      </p:sp>
      <p:sp>
        <p:nvSpPr>
          <p:cNvPr id="29" name="Rectangle 2">
            <a:extLst>
              <a:ext uri="{FF2B5EF4-FFF2-40B4-BE49-F238E27FC236}">
                <a16:creationId xmlns:a16="http://schemas.microsoft.com/office/drawing/2014/main" id="{DF48D424-903E-4861-826F-C0C709E85265}"/>
              </a:ext>
            </a:extLst>
          </p:cNvPr>
          <p:cNvSpPr>
            <a:spLocks noChangeArrowheads="1"/>
          </p:cNvSpPr>
          <p:nvPr/>
        </p:nvSpPr>
        <p:spPr bwMode="auto">
          <a:xfrm>
            <a:off x="1591014" y="3340735"/>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i="1" dirty="0">
                <a:solidFill>
                  <a:schemeClr val="tx1">
                    <a:lumMod val="65000"/>
                    <a:lumOff val="35000"/>
                  </a:schemeClr>
                </a:solidFill>
                <a:latin typeface="Gotham HTF Light" pitchFamily="50" charset="0"/>
              </a:rPr>
              <a:t>(material, formato, tamanho, cor,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i="1" dirty="0">
              <a:solidFill>
                <a:schemeClr val="tx1">
                  <a:lumMod val="65000"/>
                  <a:lumOff val="35000"/>
                </a:schemeClr>
              </a:solidFill>
              <a:latin typeface="Gotham HTF Light" pitchFamily="50" charset="0"/>
            </a:endParaRPr>
          </a:p>
        </p:txBody>
      </p:sp>
      <p:sp>
        <p:nvSpPr>
          <p:cNvPr id="30" name="Rectangle 2">
            <a:extLst>
              <a:ext uri="{FF2B5EF4-FFF2-40B4-BE49-F238E27FC236}">
                <a16:creationId xmlns:a16="http://schemas.microsoft.com/office/drawing/2014/main" id="{2DA7A9F1-6F95-4DF8-B214-1F5E60E0F8B1}"/>
              </a:ext>
            </a:extLst>
          </p:cNvPr>
          <p:cNvSpPr>
            <a:spLocks noChangeArrowheads="1"/>
          </p:cNvSpPr>
          <p:nvPr/>
        </p:nvSpPr>
        <p:spPr bwMode="auto">
          <a:xfrm>
            <a:off x="1834107" y="1136068"/>
            <a:ext cx="48244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100" i="1" dirty="0">
                <a:solidFill>
                  <a:schemeClr val="tx1">
                    <a:lumMod val="65000"/>
                    <a:lumOff val="35000"/>
                  </a:schemeClr>
                </a:solidFill>
                <a:latin typeface="Gotham HTF Light" pitchFamily="50" charset="0"/>
              </a:rPr>
              <a:t>(material, cor, tem braço?, tem rodas?,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800" i="1" dirty="0">
              <a:solidFill>
                <a:schemeClr val="tx1">
                  <a:lumMod val="65000"/>
                  <a:lumOff val="35000"/>
                </a:schemeClr>
              </a:solidFill>
              <a:latin typeface="Gotham HTF Light" pitchFamily="50" charset="0"/>
            </a:endParaRPr>
          </a:p>
        </p:txBody>
      </p:sp>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EXEMPLOS</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DO COTIDIANO</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0429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6" grpId="0"/>
      <p:bldP spid="24" grpId="0"/>
      <p:bldP spid="25" grpId="0"/>
      <p:bldP spid="26" grpId="0"/>
      <p:bldP spid="27" grpId="0"/>
      <p:bldP spid="28" grpId="0"/>
      <p:bldP spid="29"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50" y="2954773"/>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2</a:t>
            </a:r>
          </a:p>
          <a:p>
            <a:pPr marL="216694" indent="-214313">
              <a:lnSpc>
                <a:spcPct val="150000"/>
              </a:lnSpc>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getDetalheMarca</a:t>
            </a:r>
            <a:r>
              <a:rPr lang="pt-BR" sz="1350" dirty="0">
                <a:solidFill>
                  <a:schemeClr val="tx1">
                    <a:lumMod val="65000"/>
                    <a:lumOff val="35000"/>
                  </a:schemeClr>
                </a:solidFill>
                <a:latin typeface="Gotham HTF Light" pitchFamily="50" charset="0"/>
              </a:rPr>
              <a:t>”, que deverá retornar  uma mensagem como: </a:t>
            </a:r>
          </a:p>
          <a:p>
            <a:pPr marL="2381" indent="8335">
              <a:lnSpc>
                <a:spcPct val="150000"/>
              </a:lnSpc>
              <a:buNone/>
            </a:pPr>
            <a:r>
              <a:rPr lang="pt-BR" sz="1350" b="1" dirty="0">
                <a:solidFill>
                  <a:srgbClr val="F0265D"/>
                </a:solidFill>
                <a:latin typeface="Gotham HTF Light" pitchFamily="50" charset="0"/>
              </a:rPr>
              <a:t>A marca é: XXXXXX</a:t>
            </a:r>
            <a:r>
              <a:rPr lang="pt-BR" sz="1350" dirty="0">
                <a:solidFill>
                  <a:srgbClr val="F0265D"/>
                </a:solidFill>
                <a:latin typeface="Gotham HTF Light" pitchFamily="50" charset="0"/>
              </a:rPr>
              <a:t>.</a:t>
            </a:r>
          </a:p>
          <a:p>
            <a:pPr marL="0" indent="0">
              <a:lnSpc>
                <a:spcPct val="150000"/>
              </a:lnSpc>
              <a:buNone/>
            </a:pPr>
            <a:endParaRPr lang="pt-BR" sz="1350" dirty="0">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3031434" y="3061997"/>
            <a:ext cx="5486720" cy="715581"/>
          </a:xfrm>
          <a:prstGeom prst="rect">
            <a:avLst/>
          </a:prstGeom>
        </p:spPr>
        <p:txBody>
          <a:bodyPr wrap="square">
            <a:spAutoFit/>
          </a:bodyPr>
          <a:lstStyle/>
          <a:p>
            <a:pPr>
              <a:lnSpc>
                <a:spcPct val="90000"/>
              </a:lnSpc>
              <a:buNone/>
            </a:pPr>
            <a:r>
              <a:rPr lang="pt-BR" sz="1500" b="1" dirty="0" err="1">
                <a:solidFill>
                  <a:srgbClr val="FF0000"/>
                </a:solidFill>
              </a:rPr>
              <a:t>public</a:t>
            </a:r>
            <a:r>
              <a:rPr lang="pt-BR" sz="1500" b="1" dirty="0">
                <a:solidFill>
                  <a:srgbClr val="FF0000"/>
                </a:solidFill>
              </a:rPr>
              <a:t> </a:t>
            </a:r>
            <a:r>
              <a:rPr lang="pt-BR" sz="1500" b="1" dirty="0" err="1">
                <a:solidFill>
                  <a:srgbClr val="FF0000"/>
                </a:solidFill>
              </a:rPr>
              <a:t>String</a:t>
            </a:r>
            <a:r>
              <a:rPr lang="pt-BR" sz="1500" b="1" dirty="0">
                <a:solidFill>
                  <a:srgbClr val="FF0000"/>
                </a:solidFill>
              </a:rPr>
              <a:t> </a:t>
            </a:r>
            <a:r>
              <a:rPr lang="pt-BR" sz="1500" b="1" dirty="0" err="1">
                <a:solidFill>
                  <a:srgbClr val="FF0000"/>
                </a:solidFill>
              </a:rPr>
              <a:t>getDetalheMarca</a:t>
            </a:r>
            <a:r>
              <a:rPr lang="pt-BR" sz="1500" b="1" dirty="0">
                <a:solidFill>
                  <a:srgbClr val="FF0000"/>
                </a:solidFill>
              </a:rPr>
              <a:t>(){</a:t>
            </a:r>
          </a:p>
          <a:p>
            <a:pPr>
              <a:lnSpc>
                <a:spcPct val="90000"/>
              </a:lnSpc>
              <a:buNone/>
            </a:pPr>
            <a:r>
              <a:rPr lang="pt-BR" sz="1500" b="1" dirty="0">
                <a:solidFill>
                  <a:srgbClr val="FF0000"/>
                </a:solidFill>
              </a:rPr>
              <a:t>	</a:t>
            </a:r>
            <a:r>
              <a:rPr lang="pt-BR" sz="1500" b="1" dirty="0" err="1">
                <a:solidFill>
                  <a:srgbClr val="FF0000"/>
                </a:solidFill>
              </a:rPr>
              <a:t>return</a:t>
            </a:r>
            <a:r>
              <a:rPr lang="pt-BR" sz="1500" b="1" dirty="0">
                <a:solidFill>
                  <a:srgbClr val="FF0000"/>
                </a:solidFill>
              </a:rPr>
              <a:t> “A marca é: ” + marca;</a:t>
            </a:r>
          </a:p>
          <a:p>
            <a:pPr>
              <a:lnSpc>
                <a:spcPct val="90000"/>
              </a:lnSpc>
              <a:buNone/>
            </a:pPr>
            <a:r>
              <a:rPr lang="pt-BR" sz="1500" b="1" dirty="0">
                <a:solidFill>
                  <a:srgbClr val="FF0000"/>
                </a:solidFill>
              </a:rPr>
              <a:t>}</a:t>
            </a:r>
          </a:p>
        </p:txBody>
      </p:sp>
    </p:spTree>
    <p:extLst>
      <p:ext uri="{BB962C8B-B14F-4D97-AF65-F5344CB8AC3E}">
        <p14:creationId xmlns:p14="http://schemas.microsoft.com/office/powerpoint/2010/main" val="109990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objProduto.getDetalheMarca</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p>
        </p:txBody>
      </p:sp>
    </p:spTree>
    <p:extLst>
      <p:ext uri="{BB962C8B-B14F-4D97-AF65-F5344CB8AC3E}">
        <p14:creationId xmlns:p14="http://schemas.microsoft.com/office/powerpoint/2010/main" val="82345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50" y="2331866"/>
            <a:ext cx="4080501" cy="906944"/>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3</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getDesconto</a:t>
            </a:r>
            <a:r>
              <a:rPr lang="pt-BR" sz="1350" dirty="0">
                <a:solidFill>
                  <a:schemeClr val="tx1">
                    <a:lumMod val="65000"/>
                    <a:lumOff val="35000"/>
                  </a:schemeClr>
                </a:solidFill>
                <a:latin typeface="Gotham HTF Light" pitchFamily="50" charset="0"/>
              </a:rPr>
              <a:t>” que irá exibir o valor do produto com 10% de desconto.</a:t>
            </a: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3031434" y="2439089"/>
            <a:ext cx="3260036" cy="715581"/>
          </a:xfrm>
          <a:prstGeom prst="rect">
            <a:avLst/>
          </a:prstGeom>
        </p:spPr>
        <p:txBody>
          <a:bodyPr wrap="square">
            <a:spAutoFit/>
          </a:bodyPr>
          <a:lstStyle/>
          <a:p>
            <a:pPr>
              <a:lnSpc>
                <a:spcPct val="90000"/>
              </a:lnSpc>
              <a:buNone/>
            </a:pPr>
            <a:r>
              <a:rPr lang="pt-BR" sz="1500" b="1" dirty="0" err="1">
                <a:solidFill>
                  <a:srgbClr val="FF0000"/>
                </a:solidFill>
                <a:latin typeface="Gotham HTF Light" pitchFamily="50" charset="0"/>
              </a:rPr>
              <a:t>public</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double</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getDesconto</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return</a:t>
            </a:r>
            <a:r>
              <a:rPr lang="pt-BR" sz="1500" b="1" dirty="0">
                <a:solidFill>
                  <a:srgbClr val="FF0000"/>
                </a:solidFill>
                <a:latin typeface="Gotham HTF Light" pitchFamily="50" charset="0"/>
              </a:rPr>
              <a:t> valor * 0.9;</a:t>
            </a:r>
          </a:p>
          <a:p>
            <a:pPr>
              <a:lnSpc>
                <a:spcPct val="90000"/>
              </a:lnSpc>
              <a:buNone/>
            </a:pPr>
            <a:r>
              <a:rPr lang="pt-BR" sz="1500" b="1" dirty="0">
                <a:solidFill>
                  <a:srgbClr val="FF0000"/>
                </a:solidFill>
                <a:latin typeface="Gotham HTF Light" pitchFamily="50" charset="0"/>
              </a:rPr>
              <a:t>}</a:t>
            </a:r>
          </a:p>
        </p:txBody>
      </p:sp>
    </p:spTree>
    <p:extLst>
      <p:ext uri="{BB962C8B-B14F-4D97-AF65-F5344CB8AC3E}">
        <p14:creationId xmlns:p14="http://schemas.microsoft.com/office/powerpoint/2010/main" val="12600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618264"/>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lnSpc>
                <a:spcPct val="15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(“Produto com desconto: “ + </a:t>
            </a:r>
            <a:r>
              <a:rPr lang="pt-BR" sz="1350" b="1" dirty="0" err="1">
                <a:solidFill>
                  <a:srgbClr val="FF0000"/>
                </a:solidFill>
                <a:latin typeface="Gotham HTF Light" pitchFamily="50" charset="0"/>
              </a:rPr>
              <a:t>objProduto.getDesconto</a:t>
            </a:r>
            <a:r>
              <a:rPr lang="pt-BR" sz="1350" b="1" dirty="0">
                <a:solidFill>
                  <a:srgbClr val="FF0000"/>
                </a:solidFill>
                <a:latin typeface="Gotham HTF Light" pitchFamily="50" charset="0"/>
              </a:rPr>
              <a:t>());</a:t>
            </a:r>
          </a:p>
          <a:p>
            <a:pPr>
              <a:lnSpc>
                <a:spcPct val="150000"/>
              </a:lnSpc>
              <a:buNone/>
            </a:pPr>
            <a:endParaRPr lang="pt-BR" sz="1350" b="1" dirty="0">
              <a:solidFill>
                <a:srgbClr val="FF0000"/>
              </a:solidFill>
              <a:latin typeface="Gotham HTF Light" pitchFamily="50" charset="0"/>
            </a:endParaRPr>
          </a:p>
          <a:p>
            <a:pPr>
              <a:lnSpc>
                <a:spcPct val="150000"/>
              </a:lnSpc>
            </a:pPr>
            <a:r>
              <a:rPr lang="pt-BR" sz="1350" dirty="0">
                <a:solidFill>
                  <a:schemeClr val="tx1">
                    <a:lumMod val="65000"/>
                    <a:lumOff val="35000"/>
                  </a:schemeClr>
                </a:solidFill>
                <a:latin typeface="Gotham HTF Medium" pitchFamily="50" charset="0"/>
              </a:rPr>
              <a:t>Execute</a:t>
            </a:r>
            <a:r>
              <a:rPr lang="pt-BR" sz="1350" b="1"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99715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531749" y="3238810"/>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206529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70000"/>
              </a:lnSpc>
              <a:buNone/>
            </a:pPr>
            <a:r>
              <a:rPr lang="pt-BR" sz="1350" dirty="0">
                <a:solidFill>
                  <a:srgbClr val="F0265D"/>
                </a:solidFill>
                <a:latin typeface="Gotham HTF Light" pitchFamily="50" charset="0"/>
              </a:rPr>
              <a:t>Descanso 4</a:t>
            </a:r>
          </a:p>
          <a:p>
            <a:pPr marL="216694" indent="-214313">
              <a:lnSpc>
                <a:spcPct val="17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getValores</a:t>
            </a:r>
            <a:r>
              <a:rPr lang="pt-BR" sz="1350" dirty="0">
                <a:solidFill>
                  <a:schemeClr val="tx1">
                    <a:lumMod val="65000"/>
                    <a:lumOff val="35000"/>
                  </a:schemeClr>
                </a:solidFill>
                <a:latin typeface="Gotham HTF Light" pitchFamily="50" charset="0"/>
              </a:rPr>
              <a:t>” que deverá exibir:</a:t>
            </a:r>
            <a:br>
              <a:rPr lang="pt-BR" sz="1350" dirty="0">
                <a:solidFill>
                  <a:schemeClr val="tx1">
                    <a:lumMod val="65000"/>
                    <a:lumOff val="35000"/>
                  </a:schemeClr>
                </a:solidFill>
                <a:latin typeface="Gotham HTF Light" pitchFamily="50" charset="0"/>
              </a:rPr>
            </a:br>
            <a:endParaRPr lang="pt-BR" sz="1350" dirty="0">
              <a:solidFill>
                <a:schemeClr val="tx1">
                  <a:lumMod val="65000"/>
                  <a:lumOff val="35000"/>
                </a:schemeClr>
              </a:solidFill>
              <a:latin typeface="Gotham HTF Light" pitchFamily="50" charset="0"/>
            </a:endParaRPr>
          </a:p>
          <a:p>
            <a:pPr marL="2381" indent="8335">
              <a:lnSpc>
                <a:spcPct val="170000"/>
              </a:lnSpc>
              <a:buNone/>
            </a:pPr>
            <a:r>
              <a:rPr lang="pt-BR" sz="1350" dirty="0">
                <a:solidFill>
                  <a:schemeClr val="tx1">
                    <a:lumMod val="65000"/>
                    <a:lumOff val="35000"/>
                  </a:schemeClr>
                </a:solidFill>
                <a:latin typeface="Gotham HTF Medium" pitchFamily="50" charset="0"/>
              </a:rPr>
              <a:t>Produto sem parcelar: &lt;&lt;o valor comum&gt;&gt;</a:t>
            </a:r>
          </a:p>
          <a:p>
            <a:pPr marL="2381" indent="8335">
              <a:lnSpc>
                <a:spcPct val="170000"/>
              </a:lnSpc>
              <a:buNone/>
            </a:pPr>
            <a:r>
              <a:rPr lang="pt-BR" sz="1350" dirty="0">
                <a:solidFill>
                  <a:schemeClr val="tx1">
                    <a:lumMod val="65000"/>
                    <a:lumOff val="35000"/>
                  </a:schemeClr>
                </a:solidFill>
                <a:latin typeface="Gotham HTF Medium" pitchFamily="50" charset="0"/>
              </a:rPr>
              <a:t>Produto parcelado: &lt;&lt;o valor com 10% acréscimo&gt;&gt;</a:t>
            </a:r>
          </a:p>
          <a:p>
            <a:pPr marL="0" indent="0">
              <a:lnSpc>
                <a:spcPct val="17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941982" y="3382440"/>
            <a:ext cx="4333461" cy="923330"/>
          </a:xfrm>
          <a:prstGeom prst="rect">
            <a:avLst/>
          </a:prstGeom>
        </p:spPr>
        <p:txBody>
          <a:bodyPr wrap="square">
            <a:spAutoFit/>
          </a:bodyPr>
          <a:lstStyle/>
          <a:p>
            <a:pPr>
              <a:lnSpc>
                <a:spcPct val="90000"/>
              </a:lnSpc>
              <a:buNone/>
            </a:pPr>
            <a:r>
              <a:rPr lang="pt-BR" sz="1500" b="1" dirty="0" err="1">
                <a:solidFill>
                  <a:srgbClr val="FF0000"/>
                </a:solidFill>
                <a:latin typeface="Gotham HTF Light" pitchFamily="50" charset="0"/>
              </a:rPr>
              <a:t>public</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String</a:t>
            </a: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getValores</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	</a:t>
            </a:r>
            <a:r>
              <a:rPr lang="pt-BR" sz="1500" b="1" dirty="0" err="1">
                <a:solidFill>
                  <a:srgbClr val="FF0000"/>
                </a:solidFill>
                <a:latin typeface="Gotham HTF Light" pitchFamily="50" charset="0"/>
              </a:rPr>
              <a:t>return</a:t>
            </a:r>
            <a:r>
              <a:rPr lang="pt-BR" sz="1500" b="1" dirty="0">
                <a:solidFill>
                  <a:srgbClr val="FF0000"/>
                </a:solidFill>
                <a:latin typeface="Gotham HTF Light" pitchFamily="50" charset="0"/>
              </a:rPr>
              <a:t> “Produto sem parcelar: ” + 		valor + “Produto parcelado: “ 		+ </a:t>
            </a:r>
            <a:r>
              <a:rPr lang="pt-BR" sz="1500" b="1" dirty="0">
                <a:latin typeface="Gotham HTF Light" pitchFamily="50" charset="0"/>
              </a:rPr>
              <a:t>(</a:t>
            </a:r>
            <a:r>
              <a:rPr lang="pt-BR" sz="1500" b="1" dirty="0">
                <a:solidFill>
                  <a:srgbClr val="FF0000"/>
                </a:solidFill>
                <a:latin typeface="Gotham HTF Light" pitchFamily="50" charset="0"/>
              </a:rPr>
              <a:t>valor*1.1</a:t>
            </a:r>
            <a:r>
              <a:rPr lang="pt-BR" sz="1500" b="1" dirty="0">
                <a:latin typeface="Gotham HTF Light" pitchFamily="50" charset="0"/>
              </a:rPr>
              <a:t>)</a:t>
            </a:r>
            <a:r>
              <a:rPr lang="pt-BR" sz="1500" b="1" dirty="0">
                <a:solidFill>
                  <a:srgbClr val="FF0000"/>
                </a:solidFill>
                <a:latin typeface="Gotham HTF Light" pitchFamily="50" charset="0"/>
              </a:rPr>
              <a:t>;</a:t>
            </a:r>
          </a:p>
          <a:p>
            <a:pPr>
              <a:lnSpc>
                <a:spcPct val="90000"/>
              </a:lnSpc>
              <a:buNone/>
            </a:pPr>
            <a:r>
              <a:rPr lang="pt-BR" sz="1500" b="1" dirty="0">
                <a:solidFill>
                  <a:srgbClr val="FF0000"/>
                </a:solidFill>
                <a:latin typeface="Gotham HTF Light" pitchFamily="50" charset="0"/>
              </a:rPr>
              <a:t>}</a:t>
            </a:r>
          </a:p>
        </p:txBody>
      </p:sp>
    </p:spTree>
    <p:extLst>
      <p:ext uri="{BB962C8B-B14F-4D97-AF65-F5344CB8AC3E}">
        <p14:creationId xmlns:p14="http://schemas.microsoft.com/office/powerpoint/2010/main" val="191314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Bold"/>
              </a:rPr>
              <a:t>GETTER’S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74002"/>
            <a:ext cx="5558861" cy="1027204"/>
          </a:xfrm>
          <a:prstGeom prst="rect">
            <a:avLst/>
          </a:prstGeom>
        </p:spPr>
        <p:txBody>
          <a:bodyPr wrap="square">
            <a:spAutoFit/>
          </a:bodyPr>
          <a:lstStyle/>
          <a:p>
            <a:pPr>
              <a:lnSpc>
                <a:spcPct val="90000"/>
              </a:lnSpc>
              <a:buNone/>
            </a:pPr>
            <a:r>
              <a:rPr lang="pt-BR" sz="1350" dirty="0">
                <a:solidFill>
                  <a:schemeClr val="tx1">
                    <a:lumMod val="65000"/>
                    <a:lumOff val="35000"/>
                  </a:schemeClr>
                </a:solidFill>
                <a:latin typeface="Gotham HTF Medium" pitchFamily="50" charset="0"/>
              </a:rPr>
              <a:t>Dentro do método main() digite:</a:t>
            </a:r>
          </a:p>
          <a:p>
            <a:pPr>
              <a:lnSpc>
                <a:spcPct val="90000"/>
              </a:lnSpc>
              <a:buNone/>
            </a:pPr>
            <a:endParaRPr lang="pt-BR" sz="1350" b="1" dirty="0">
              <a:solidFill>
                <a:srgbClr val="FF0000"/>
              </a:solidFill>
              <a:latin typeface="Gotham HTF Light" pitchFamily="50" charset="0"/>
            </a:endParaRPr>
          </a:p>
          <a:p>
            <a:pPr>
              <a:lnSpc>
                <a:spcPct val="90000"/>
              </a:lnSpc>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objProduto.getValores</a:t>
            </a: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a:p>
            <a:pPr>
              <a:lnSpc>
                <a:spcPct val="90000"/>
              </a:lnSpc>
            </a:pPr>
            <a:r>
              <a:rPr lang="pt-BR" sz="1350" dirty="0">
                <a:solidFill>
                  <a:schemeClr val="tx1">
                    <a:lumMod val="65000"/>
                    <a:lumOff val="35000"/>
                  </a:schemeClr>
                </a:solidFill>
                <a:latin typeface="Gotham HTF Medium" pitchFamily="50" charset="0"/>
              </a:rPr>
              <a:t>Execute.</a:t>
            </a:r>
          </a:p>
        </p:txBody>
      </p:sp>
    </p:spTree>
    <p:extLst>
      <p:ext uri="{BB962C8B-B14F-4D97-AF65-F5344CB8AC3E}">
        <p14:creationId xmlns:p14="http://schemas.microsoft.com/office/powerpoint/2010/main" val="36613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8926" y="741390"/>
            <a:ext cx="2044892" cy="2397260"/>
          </a:xfrm>
          <a:prstGeom prst="rect">
            <a:avLst/>
          </a:prstGeom>
        </p:spPr>
      </p:pic>
      <p:pic>
        <p:nvPicPr>
          <p:cNvPr id="11" name="Gráfico 10">
            <a:extLst>
              <a:ext uri="{FF2B5EF4-FFF2-40B4-BE49-F238E27FC236}">
                <a16:creationId xmlns:a16="http://schemas.microsoft.com/office/drawing/2014/main" id="{16E4B68E-89DD-4CDE-B093-AEFBCBC56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522" y="2193131"/>
            <a:ext cx="2015488" cy="2379803"/>
          </a:xfrm>
          <a:prstGeom prst="rect">
            <a:avLst/>
          </a:prstGeom>
        </p:spPr>
      </p:pic>
      <p:sp>
        <p:nvSpPr>
          <p:cNvPr id="5" name="TextBox 6">
            <a:extLst>
              <a:ext uri="{FF2B5EF4-FFF2-40B4-BE49-F238E27FC236}">
                <a16:creationId xmlns:a16="http://schemas.microsoft.com/office/drawing/2014/main" id="{58B48C91-EE8C-4F52-8824-240CC8A96764}"/>
              </a:ext>
            </a:extLst>
          </p:cNvPr>
          <p:cNvSpPr txBox="1"/>
          <p:nvPr/>
        </p:nvSpPr>
        <p:spPr>
          <a:xfrm>
            <a:off x="1000834" y="2332687"/>
            <a:ext cx="7142333" cy="482889"/>
          </a:xfrm>
          <a:prstGeom prst="rect">
            <a:avLst/>
          </a:prstGeom>
          <a:noFill/>
        </p:spPr>
        <p:txBody>
          <a:bodyPr wrap="square" rtlCol="0" anchor="ctr">
            <a:spAutoFit/>
          </a:bodyPr>
          <a:lstStyle/>
          <a:p>
            <a:pPr algn="ctr">
              <a:lnSpc>
                <a:spcPct val="120000"/>
              </a:lnSpc>
            </a:pPr>
            <a:r>
              <a:rPr lang="pt-BR" sz="2400" dirty="0">
                <a:solidFill>
                  <a:schemeClr val="tx1">
                    <a:lumMod val="65000"/>
                    <a:lumOff val="35000"/>
                  </a:schemeClr>
                </a:solidFill>
                <a:latin typeface="Gotham HTF Light"/>
                <a:cs typeface="Gotham HTF Light"/>
              </a:rPr>
              <a:t>3.2 MÉTODOS</a:t>
            </a:r>
            <a:r>
              <a:rPr lang="pt-BR" sz="2400" dirty="0">
                <a:solidFill>
                  <a:srgbClr val="91A3AD"/>
                </a:solidFill>
                <a:latin typeface="Gotham HTF Light"/>
                <a:cs typeface="Gotham HTF Light"/>
              </a:rPr>
              <a:t> </a:t>
            </a:r>
            <a:r>
              <a:rPr lang="pt-BR" sz="2400" dirty="0">
                <a:solidFill>
                  <a:srgbClr val="ED145B"/>
                </a:solidFill>
                <a:latin typeface="Gotham HTF" pitchFamily="50" charset="0"/>
                <a:cs typeface="Gotham HTF Light"/>
              </a:rPr>
              <a:t>S</a:t>
            </a:r>
            <a:r>
              <a:rPr lang="pt-BR" sz="2400" dirty="0">
                <a:solidFill>
                  <a:srgbClr val="ED145B"/>
                </a:solidFill>
                <a:latin typeface="Gotham HTF" pitchFamily="50" charset="0"/>
                <a:cs typeface="Gotham HTF Bold"/>
              </a:rPr>
              <a:t>ETTER’S</a:t>
            </a:r>
          </a:p>
        </p:txBody>
      </p:sp>
    </p:spTree>
    <p:extLst>
      <p:ext uri="{BB962C8B-B14F-4D97-AF65-F5344CB8AC3E}">
        <p14:creationId xmlns:p14="http://schemas.microsoft.com/office/powerpoint/2010/main" val="802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1</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setBasico</a:t>
            </a:r>
            <a:r>
              <a:rPr lang="pt-BR" sz="1350" dirty="0">
                <a:solidFill>
                  <a:schemeClr val="tx1">
                    <a:lumMod val="65000"/>
                    <a:lumOff val="35000"/>
                  </a:schemeClr>
                </a:solidFill>
                <a:latin typeface="Gotham HTF Light" pitchFamily="50" charset="0"/>
              </a:rPr>
              <a:t>”, que permitirá incluir o código e a descrição do produto.</a:t>
            </a:r>
            <a:endParaRPr lang="pt-BR" sz="1350" b="1" dirty="0">
              <a:solidFill>
                <a:schemeClr val="tx1">
                  <a:lumMod val="65000"/>
                  <a:lumOff val="35000"/>
                </a:schemeClr>
              </a:solidFill>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594112" y="2574132"/>
            <a:ext cx="4174436" cy="1214179"/>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setBasico</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int</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String</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desc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codigo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cod</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descricao</a:t>
            </a:r>
            <a:r>
              <a:rPr lang="pt-BR" sz="1350" b="1" dirty="0">
                <a:solidFill>
                  <a:srgbClr val="FF0000"/>
                </a:solidFill>
                <a:latin typeface="Gotham HTF Light" pitchFamily="50" charset="0"/>
              </a:rPr>
              <a:t> = </a:t>
            </a:r>
            <a:r>
              <a:rPr lang="pt-BR" sz="1350" b="1" dirty="0" err="1">
                <a:solidFill>
                  <a:srgbClr val="FF0000"/>
                </a:solidFill>
                <a:latin typeface="Gotham HTF Light" pitchFamily="50" charset="0"/>
              </a:rPr>
              <a:t>desc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1477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956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500" dirty="0">
                <a:solidFill>
                  <a:schemeClr val="tx1">
                    <a:lumMod val="65000"/>
                    <a:lumOff val="35000"/>
                  </a:schemeClr>
                </a:solidFill>
                <a:latin typeface="Gotham HTF Light" pitchFamily="50" charset="0"/>
              </a:rPr>
              <a:t>Teste o método criado, na classe </a:t>
            </a:r>
            <a:r>
              <a:rPr lang="pt-BR" sz="1500" dirty="0" err="1">
                <a:solidFill>
                  <a:schemeClr val="tx1">
                    <a:lumMod val="65000"/>
                    <a:lumOff val="35000"/>
                  </a:schemeClr>
                </a:solidFill>
                <a:latin typeface="Gotham HTF Light" pitchFamily="50" charset="0"/>
              </a:rPr>
              <a:t>ExerClass</a:t>
            </a:r>
            <a:r>
              <a:rPr lang="pt-BR" sz="1500" dirty="0">
                <a:solidFill>
                  <a:schemeClr val="tx1">
                    <a:lumMod val="65000"/>
                    <a:lumOff val="35000"/>
                  </a:schemeClr>
                </a:solidFill>
                <a:latin typeface="Gotham HTF Light" pitchFamily="50" charset="0"/>
              </a:rPr>
              <a:t>.</a:t>
            </a:r>
          </a:p>
          <a:p>
            <a:pPr marL="0" indent="0">
              <a:lnSpc>
                <a:spcPct val="150000"/>
              </a:lnSpc>
              <a:buNone/>
              <a:defRPr/>
            </a:pPr>
            <a:endParaRPr lang="pt-BR" sz="150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01590"/>
            <a:ext cx="5558861" cy="2826543"/>
          </a:xfrm>
          <a:prstGeom prst="rect">
            <a:avLst/>
          </a:prstGeom>
        </p:spPr>
        <p:txBody>
          <a:bodyPr wrap="square">
            <a:spAutoFit/>
          </a:bodyPr>
          <a:lstStyle/>
          <a:p>
            <a:pPr>
              <a:lnSpc>
                <a:spcPct val="150000"/>
              </a:lnSpc>
              <a:buNone/>
            </a:pPr>
            <a:r>
              <a:rPr lang="pt-BR" sz="1500" dirty="0">
                <a:solidFill>
                  <a:schemeClr val="tx1">
                    <a:lumMod val="65000"/>
                    <a:lumOff val="35000"/>
                  </a:schemeClr>
                </a:solidFill>
                <a:latin typeface="Gotham HTF Medium" pitchFamily="50" charset="0"/>
              </a:rPr>
              <a:t>Dentro do método main() digite:</a:t>
            </a:r>
          </a:p>
          <a:p>
            <a:pPr>
              <a:lnSpc>
                <a:spcPct val="150000"/>
              </a:lnSpc>
              <a:buNone/>
            </a:pPr>
            <a:endParaRPr lang="pt-BR" sz="1500" b="1" dirty="0">
              <a:solidFill>
                <a:srgbClr val="FF0000"/>
              </a:solidFill>
              <a:latin typeface="Gotham HTF Light" pitchFamily="50" charset="0"/>
            </a:endParaRPr>
          </a:p>
          <a:p>
            <a:pPr>
              <a:lnSpc>
                <a:spcPct val="150000"/>
              </a:lnSpc>
              <a:buNone/>
            </a:pPr>
            <a:r>
              <a:rPr lang="pt-BR" sz="1500" b="1" dirty="0" err="1">
                <a:solidFill>
                  <a:srgbClr val="FF0000"/>
                </a:solidFill>
                <a:latin typeface="Gotham HTF Light" pitchFamily="50" charset="0"/>
              </a:rPr>
              <a:t>objProduto.setBasico</a:t>
            </a:r>
            <a:r>
              <a:rPr lang="pt-BR" sz="1500" b="1" dirty="0">
                <a:solidFill>
                  <a:srgbClr val="FF0000"/>
                </a:solidFill>
                <a:latin typeface="Gotham HTF Light" pitchFamily="50" charset="0"/>
              </a:rPr>
              <a:t>(345, “Churros”);</a:t>
            </a:r>
          </a:p>
          <a:p>
            <a:pPr>
              <a:lnSpc>
                <a:spcPct val="150000"/>
              </a:lnSpc>
              <a:buNone/>
            </a:pPr>
            <a:endParaRPr lang="pt-BR" sz="1500" b="1" dirty="0">
              <a:solidFill>
                <a:srgbClr val="FF0000"/>
              </a:solidFill>
              <a:latin typeface="Gotham HTF Light" pitchFamily="50" charset="0"/>
            </a:endParaRPr>
          </a:p>
          <a:p>
            <a:pPr>
              <a:lnSpc>
                <a:spcPct val="150000"/>
              </a:lnSpc>
              <a:buNone/>
            </a:pPr>
            <a:r>
              <a:rPr lang="pt-BR" sz="1500" dirty="0">
                <a:solidFill>
                  <a:schemeClr val="tx1">
                    <a:lumMod val="65000"/>
                    <a:lumOff val="35000"/>
                  </a:schemeClr>
                </a:solidFill>
                <a:latin typeface="Gotham HTF Medium" pitchFamily="50" charset="0"/>
              </a:rPr>
              <a:t>No lugar de:</a:t>
            </a:r>
          </a:p>
          <a:p>
            <a:pPr>
              <a:lnSpc>
                <a:spcPct val="150000"/>
              </a:lnSpc>
              <a:buNone/>
            </a:pPr>
            <a:endParaRPr lang="pt-BR" sz="1500" b="1" dirty="0">
              <a:solidFill>
                <a:schemeClr val="tx1">
                  <a:lumMod val="65000"/>
                  <a:lumOff val="35000"/>
                </a:schemeClr>
              </a:solidFill>
              <a:latin typeface="Gotham HTF Light" pitchFamily="50" charset="0"/>
            </a:endParaRPr>
          </a:p>
          <a:p>
            <a:pPr>
              <a:lnSpc>
                <a:spcPct val="150000"/>
              </a:lnSpc>
              <a:buNone/>
            </a:pPr>
            <a:r>
              <a:rPr lang="pt-BR" sz="1500" dirty="0">
                <a:solidFill>
                  <a:schemeClr val="tx1">
                    <a:lumMod val="65000"/>
                    <a:lumOff val="35000"/>
                  </a:schemeClr>
                </a:solidFill>
                <a:latin typeface="Gotham HTF Light" pitchFamily="50" charset="0"/>
              </a:rPr>
              <a:t>objProduto.setCodigo(345);</a:t>
            </a:r>
          </a:p>
          <a:p>
            <a:pPr>
              <a:lnSpc>
                <a:spcPct val="150000"/>
              </a:lnSpc>
              <a:buNone/>
            </a:pPr>
            <a:r>
              <a:rPr lang="pt-BR" sz="1500" dirty="0">
                <a:solidFill>
                  <a:schemeClr val="tx1">
                    <a:lumMod val="65000"/>
                    <a:lumOff val="35000"/>
                  </a:schemeClr>
                </a:solidFill>
                <a:latin typeface="Gotham HTF Light" pitchFamily="50" charset="0"/>
              </a:rPr>
              <a:t>objProduto.setDescricao(“Churros”);</a:t>
            </a:r>
          </a:p>
        </p:txBody>
      </p:sp>
    </p:spTree>
    <p:extLst>
      <p:ext uri="{BB962C8B-B14F-4D97-AF65-F5344CB8AC3E}">
        <p14:creationId xmlns:p14="http://schemas.microsoft.com/office/powerpoint/2010/main" val="259599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2</a:t>
            </a:r>
          </a:p>
          <a:p>
            <a:pPr marL="216694" indent="-214313">
              <a:lnSpc>
                <a:spcPct val="150000"/>
              </a:lnSpc>
              <a:buClr>
                <a:srgbClr val="F0265D"/>
              </a:buClr>
            </a:pPr>
            <a:r>
              <a:rPr lang="pt-BR" sz="1500" dirty="0">
                <a:solidFill>
                  <a:schemeClr val="tx1">
                    <a:lumMod val="65000"/>
                    <a:lumOff val="35000"/>
                  </a:schemeClr>
                </a:solidFill>
                <a:latin typeface="Gotham HTF Light" pitchFamily="50" charset="0"/>
              </a:rPr>
              <a:t>Crie o método “</a:t>
            </a:r>
            <a:r>
              <a:rPr lang="pt-BR" sz="1500" dirty="0" err="1">
                <a:solidFill>
                  <a:schemeClr val="tx1">
                    <a:lumMod val="65000"/>
                    <a:lumOff val="35000"/>
                  </a:schemeClr>
                </a:solidFill>
                <a:latin typeface="Gotham HTF Light" pitchFamily="50" charset="0"/>
              </a:rPr>
              <a:t>setDesconto</a:t>
            </a:r>
            <a:r>
              <a:rPr lang="pt-BR" sz="1500" dirty="0">
                <a:solidFill>
                  <a:schemeClr val="tx1">
                    <a:lumMod val="65000"/>
                    <a:lumOff val="35000"/>
                  </a:schemeClr>
                </a:solidFill>
                <a:latin typeface="Gotham HTF Light" pitchFamily="50" charset="0"/>
              </a:rPr>
              <a:t>”, que receberá um valor e irá armazenar com 10% de desconto.</a:t>
            </a:r>
            <a:endParaRPr lang="pt-BR" sz="1500" b="1" dirty="0">
              <a:solidFill>
                <a:schemeClr val="tx1">
                  <a:lumMod val="65000"/>
                  <a:lumOff val="35000"/>
                </a:schemeClr>
              </a:solidFill>
              <a:latin typeface="Gotham HTF Light" pitchFamily="50" charset="0"/>
            </a:endParaRPr>
          </a:p>
          <a:p>
            <a:pPr marL="0" indent="0">
              <a:lnSpc>
                <a:spcPct val="150000"/>
              </a:lnSpc>
              <a:buNone/>
              <a:defRPr/>
            </a:pPr>
            <a:endParaRPr lang="pt-BR" sz="1350" dirty="0" err="1">
              <a:latin typeface="Gotham HTF Light" pitchFamily="50" charset="0"/>
            </a:endParaRPr>
          </a:p>
        </p:txBody>
      </p:sp>
      <p:sp>
        <p:nvSpPr>
          <p:cNvPr id="6" name="Retângulo 5">
            <a:extLst>
              <a:ext uri="{FF2B5EF4-FFF2-40B4-BE49-F238E27FC236}">
                <a16:creationId xmlns:a16="http://schemas.microsoft.com/office/drawing/2014/main" id="{1469CC06-AD6E-4170-8A6C-B382A3655A7C}"/>
              </a:ext>
            </a:extLst>
          </p:cNvPr>
          <p:cNvSpPr/>
          <p:nvPr/>
        </p:nvSpPr>
        <p:spPr>
          <a:xfrm>
            <a:off x="2500375" y="2561707"/>
            <a:ext cx="4522306" cy="1027204"/>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setDesconto</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valor){</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this.valor</a:t>
            </a:r>
            <a:r>
              <a:rPr lang="pt-BR" sz="1350" b="1" dirty="0">
                <a:solidFill>
                  <a:srgbClr val="FF0000"/>
                </a:solidFill>
                <a:latin typeface="Gotham HTF Light" pitchFamily="50" charset="0"/>
              </a:rPr>
              <a:t> = valor * 0.9;</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1732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59">
            <a:extLst>
              <a:ext uri="{FF2B5EF4-FFF2-40B4-BE49-F238E27FC236}">
                <a16:creationId xmlns:a16="http://schemas.microsoft.com/office/drawing/2014/main" id="{0BFE3CCD-5DAB-47D0-8C9E-9D85DB29138F}"/>
              </a:ext>
            </a:extLst>
          </p:cNvPr>
          <p:cNvSpPr txBox="1"/>
          <p:nvPr/>
        </p:nvSpPr>
        <p:spPr>
          <a:xfrm>
            <a:off x="936052" y="555773"/>
            <a:ext cx="3825651"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EXEMPLOS</a:t>
            </a:r>
            <a:r>
              <a:rPr lang="pt-BR" dirty="0">
                <a:solidFill>
                  <a:srgbClr val="91A3AD"/>
                </a:solidFill>
                <a:latin typeface="Gotham HTF Light"/>
                <a:cs typeface="Gotham HTF Light"/>
              </a:rPr>
              <a:t> </a:t>
            </a:r>
            <a:r>
              <a:rPr lang="pt-BR" dirty="0">
                <a:solidFill>
                  <a:srgbClr val="ED145B"/>
                </a:solidFill>
                <a:latin typeface="Gotham HTF" pitchFamily="50" charset="0"/>
                <a:cs typeface="Gotham HTF Bold"/>
              </a:rPr>
              <a:t>DO COTIDIANO</a:t>
            </a:r>
            <a:endParaRPr lang="pt-BR" dirty="0">
              <a:solidFill>
                <a:srgbClr val="ED145B"/>
              </a:solidFill>
              <a:latin typeface="Gotham HTF" pitchFamily="50" charset="0"/>
              <a:cs typeface="Gotham HTF Light"/>
            </a:endParaRPr>
          </a:p>
        </p:txBody>
      </p:sp>
      <p:sp>
        <p:nvSpPr>
          <p:cNvPr id="18" name="Rectangle 2">
            <a:extLst>
              <a:ext uri="{FF2B5EF4-FFF2-40B4-BE49-F238E27FC236}">
                <a16:creationId xmlns:a16="http://schemas.microsoft.com/office/drawing/2014/main" id="{BCDABC24-8C8E-4504-9DB9-1AA504335BA4}"/>
              </a:ext>
            </a:extLst>
          </p:cNvPr>
          <p:cNvSpPr>
            <a:spLocks noChangeArrowheads="1"/>
          </p:cNvSpPr>
          <p:nvPr/>
        </p:nvSpPr>
        <p:spPr bwMode="auto">
          <a:xfrm>
            <a:off x="497835" y="1238933"/>
            <a:ext cx="3369281" cy="304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685800" lvl="1" indent="-228600">
              <a:spcBef>
                <a:spcPct val="30000"/>
              </a:spcBef>
              <a:buClr>
                <a:srgbClr val="ED145B"/>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rgbClr val="ED145B"/>
                </a:solidFill>
                <a:latin typeface="Gotham HTF Medium" pitchFamily="50" charset="0"/>
              </a:rPr>
              <a:t>Bola</a:t>
            </a: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Futebol</a:t>
            </a: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Tênis</a:t>
            </a: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err="1">
                <a:solidFill>
                  <a:schemeClr val="tx1">
                    <a:lumMod val="65000"/>
                    <a:lumOff val="35000"/>
                  </a:schemeClr>
                </a:solidFill>
                <a:latin typeface="Gotham HTF Light" pitchFamily="50" charset="0"/>
              </a:rPr>
              <a:t>Ping-Pong</a:t>
            </a: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085850" lvl="2" indent="-17145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200" dirty="0">
              <a:solidFill>
                <a:schemeClr val="tx1">
                  <a:lumMod val="65000"/>
                  <a:lumOff val="35000"/>
                </a:schemeClr>
              </a:solidFill>
              <a:latin typeface="Gotham HTF Light" pitchFamily="50" charset="0"/>
            </a:endParaRPr>
          </a:p>
          <a:p>
            <a:pPr marL="1143000" lvl="2" indent="-228600">
              <a:spcBef>
                <a:spcPct val="30000"/>
              </a:spcBef>
              <a:buClr>
                <a:srgbClr val="ED145B"/>
              </a:buClr>
              <a:buSzPct val="80000"/>
              <a:buFont typeface="Courier New" panose="02070309020205020404" pitchFamily="49" charset="0"/>
              <a:buChar char="o"/>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200" dirty="0">
                <a:solidFill>
                  <a:schemeClr val="tx1">
                    <a:lumMod val="65000"/>
                    <a:lumOff val="35000"/>
                  </a:schemeClr>
                </a:solidFill>
                <a:latin typeface="Gotham HTF Light" pitchFamily="50" charset="0"/>
              </a:rPr>
              <a:t>Futebol Americano</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900" dirty="0">
              <a:solidFill>
                <a:schemeClr val="tx1">
                  <a:lumMod val="65000"/>
                  <a:lumOff val="35000"/>
                </a:schemeClr>
              </a:solidFill>
              <a:latin typeface="Gotham HTF Light" pitchFamily="50" charset="0"/>
            </a:endParaRPr>
          </a:p>
        </p:txBody>
      </p:sp>
      <p:pic>
        <p:nvPicPr>
          <p:cNvPr id="19" name="Imagem 18">
            <a:extLst>
              <a:ext uri="{FF2B5EF4-FFF2-40B4-BE49-F238E27FC236}">
                <a16:creationId xmlns:a16="http://schemas.microsoft.com/office/drawing/2014/main" id="{01E270C2-1989-4F0B-9871-2DF332FB23F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8203"/>
          <a:stretch/>
        </p:blipFill>
        <p:spPr>
          <a:xfrm>
            <a:off x="2397034" y="1549346"/>
            <a:ext cx="758042" cy="694159"/>
          </a:xfrm>
          <a:prstGeom prst="rect">
            <a:avLst/>
          </a:prstGeom>
        </p:spPr>
      </p:pic>
      <p:sp>
        <p:nvSpPr>
          <p:cNvPr id="20" name="Rectangle 2">
            <a:extLst>
              <a:ext uri="{FF2B5EF4-FFF2-40B4-BE49-F238E27FC236}">
                <a16:creationId xmlns:a16="http://schemas.microsoft.com/office/drawing/2014/main" id="{EA441F40-191F-4D37-8129-EDCEED02BBD5}"/>
              </a:ext>
            </a:extLst>
          </p:cNvPr>
          <p:cNvSpPr>
            <a:spLocks noChangeArrowheads="1"/>
          </p:cNvSpPr>
          <p:nvPr/>
        </p:nvSpPr>
        <p:spPr bwMode="auto">
          <a:xfrm>
            <a:off x="1646496" y="1238933"/>
            <a:ext cx="48244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lstStyle/>
          <a:p>
            <a:pPr marL="285750" indent="-285750">
              <a:spcBef>
                <a:spcPct val="30000"/>
              </a:spcBef>
              <a:buClr>
                <a:schemeClr val="bg2"/>
              </a:buClr>
              <a:buFont typeface="Wingdings" pitchFamily="2"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i="1" dirty="0">
                <a:solidFill>
                  <a:schemeClr val="tx1">
                    <a:lumMod val="65000"/>
                    <a:lumOff val="35000"/>
                  </a:schemeClr>
                </a:solidFill>
                <a:latin typeface="Gotham HTF Light" pitchFamily="50" charset="0"/>
              </a:rPr>
              <a:t>(material, </a:t>
            </a:r>
            <a:r>
              <a:rPr lang="pt-BR" sz="1200" i="1" dirty="0">
                <a:solidFill>
                  <a:schemeClr val="tx1">
                    <a:lumMod val="65000"/>
                    <a:lumOff val="35000"/>
                  </a:schemeClr>
                </a:solidFill>
                <a:latin typeface="Gotham HTF Light" pitchFamily="50" charset="0"/>
              </a:rPr>
              <a:t>formato</a:t>
            </a:r>
            <a:r>
              <a:rPr lang="en-GB" sz="1200" i="1" dirty="0">
                <a:solidFill>
                  <a:schemeClr val="tx1">
                    <a:lumMod val="65000"/>
                    <a:lumOff val="35000"/>
                  </a:schemeClr>
                </a:solidFill>
                <a:latin typeface="Gotham HTF Light" pitchFamily="50" charset="0"/>
              </a:rPr>
              <a:t>, </a:t>
            </a:r>
            <a:r>
              <a:rPr lang="pt-BR" sz="1200" i="1" dirty="0">
                <a:solidFill>
                  <a:schemeClr val="tx1">
                    <a:lumMod val="65000"/>
                    <a:lumOff val="35000"/>
                  </a:schemeClr>
                </a:solidFill>
                <a:latin typeface="Gotham HTF Light" pitchFamily="50" charset="0"/>
              </a:rPr>
              <a:t>tamanho, cor, etc.)</a:t>
            </a:r>
          </a:p>
          <a:p>
            <a:pPr marL="685800" lvl="1" indent="-228600">
              <a:spcBef>
                <a:spcPct val="30000"/>
              </a:spcBef>
              <a:buClr>
                <a:schemeClr val="bg2"/>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900" i="1" dirty="0">
              <a:solidFill>
                <a:schemeClr val="tx1">
                  <a:lumMod val="65000"/>
                  <a:lumOff val="35000"/>
                </a:schemeClr>
              </a:solidFill>
              <a:latin typeface="Gotham HTF Light" pitchFamily="50" charset="0"/>
            </a:endParaRPr>
          </a:p>
        </p:txBody>
      </p:sp>
      <p:pic>
        <p:nvPicPr>
          <p:cNvPr id="21" name="Imagem 20">
            <a:extLst>
              <a:ext uri="{FF2B5EF4-FFF2-40B4-BE49-F238E27FC236}">
                <a16:creationId xmlns:a16="http://schemas.microsoft.com/office/drawing/2014/main" id="{D9E42800-E215-4F6C-B51B-6F251E2BC9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30564" y="3752552"/>
            <a:ext cx="708183" cy="531136"/>
          </a:xfrm>
          <a:prstGeom prst="rect">
            <a:avLst/>
          </a:prstGeom>
        </p:spPr>
      </p:pic>
      <p:pic>
        <p:nvPicPr>
          <p:cNvPr id="22" name="Imagem 21">
            <a:extLst>
              <a:ext uri="{FF2B5EF4-FFF2-40B4-BE49-F238E27FC236}">
                <a16:creationId xmlns:a16="http://schemas.microsoft.com/office/drawing/2014/main" id="{D67CBAC8-B9DB-4073-A35A-CAD6BECE37E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41391" y="3145535"/>
            <a:ext cx="296404" cy="296404"/>
          </a:xfrm>
          <a:prstGeom prst="rect">
            <a:avLst/>
          </a:prstGeom>
        </p:spPr>
      </p:pic>
      <p:pic>
        <p:nvPicPr>
          <p:cNvPr id="23" name="Imagem 22">
            <a:extLst>
              <a:ext uri="{FF2B5EF4-FFF2-40B4-BE49-F238E27FC236}">
                <a16:creationId xmlns:a16="http://schemas.microsoft.com/office/drawing/2014/main" id="{B9D0D6BA-65A2-437E-9555-D810450C4D8F}"/>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14518"/>
          <a:stretch/>
        </p:blipFill>
        <p:spPr>
          <a:xfrm>
            <a:off x="2188029" y="2201030"/>
            <a:ext cx="601564" cy="703728"/>
          </a:xfrm>
          <a:prstGeom prst="rect">
            <a:avLst/>
          </a:prstGeom>
        </p:spPr>
      </p:pic>
      <p:sp>
        <p:nvSpPr>
          <p:cNvPr id="32" name="Texto Explicativo 1 33">
            <a:extLst>
              <a:ext uri="{FF2B5EF4-FFF2-40B4-BE49-F238E27FC236}">
                <a16:creationId xmlns:a16="http://schemas.microsoft.com/office/drawing/2014/main" id="{9776FC3B-3338-44B7-B30A-F916A5ACD975}"/>
              </a:ext>
            </a:extLst>
          </p:cNvPr>
          <p:cNvSpPr/>
          <p:nvPr/>
        </p:nvSpPr>
        <p:spPr bwMode="auto">
          <a:xfrm>
            <a:off x="3625457" y="1599295"/>
            <a:ext cx="1313237" cy="759290"/>
          </a:xfrm>
          <a:prstGeom prst="borderCallout1">
            <a:avLst>
              <a:gd name="adj1" fmla="val 46969"/>
              <a:gd name="adj2" fmla="val -731"/>
              <a:gd name="adj3" fmla="val 45981"/>
              <a:gd name="adj4" fmla="val -42241"/>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couro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40cm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branca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3" name="Texto Explicativo 1 34">
            <a:extLst>
              <a:ext uri="{FF2B5EF4-FFF2-40B4-BE49-F238E27FC236}">
                <a16:creationId xmlns:a16="http://schemas.microsoft.com/office/drawing/2014/main" id="{52D95334-DCE5-488C-B24E-A2DB9FA00D90}"/>
              </a:ext>
            </a:extLst>
          </p:cNvPr>
          <p:cNvSpPr/>
          <p:nvPr/>
        </p:nvSpPr>
        <p:spPr bwMode="auto">
          <a:xfrm>
            <a:off x="5258680" y="2192428"/>
            <a:ext cx="1320612" cy="759290"/>
          </a:xfrm>
          <a:prstGeom prst="borderCallout1">
            <a:avLst>
              <a:gd name="adj1" fmla="val 46969"/>
              <a:gd name="adj2" fmla="val -731"/>
              <a:gd name="adj3" fmla="val 46197"/>
              <a:gd name="adj4" fmla="val -190094"/>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tecido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5cm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amarela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4" name="Texto Explicativo 1 35">
            <a:extLst>
              <a:ext uri="{FF2B5EF4-FFF2-40B4-BE49-F238E27FC236}">
                <a16:creationId xmlns:a16="http://schemas.microsoft.com/office/drawing/2014/main" id="{8F03E52F-4D4A-4660-9EE9-C415D8D3BDA4}"/>
              </a:ext>
            </a:extLst>
          </p:cNvPr>
          <p:cNvSpPr/>
          <p:nvPr/>
        </p:nvSpPr>
        <p:spPr bwMode="auto">
          <a:xfrm>
            <a:off x="6837000" y="2950852"/>
            <a:ext cx="1320612" cy="759290"/>
          </a:xfrm>
          <a:prstGeom prst="borderCallout1">
            <a:avLst>
              <a:gd name="adj1" fmla="val 46969"/>
              <a:gd name="adj2" fmla="val -731"/>
              <a:gd name="adj3" fmla="val 45189"/>
              <a:gd name="adj4" fmla="val -284909"/>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err="1">
                <a:ln>
                  <a:noFill/>
                </a:ln>
                <a:solidFill>
                  <a:schemeClr val="tx1">
                    <a:lumMod val="65000"/>
                    <a:lumOff val="35000"/>
                  </a:schemeClr>
                </a:solidFill>
                <a:effectLst/>
                <a:latin typeface="Gotham HTF Light" pitchFamily="50" charset="0"/>
              </a:rPr>
              <a:t>pvc</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redonda</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1,5cm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amarela</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5" name="Texto Explicativo 1 36">
            <a:extLst>
              <a:ext uri="{FF2B5EF4-FFF2-40B4-BE49-F238E27FC236}">
                <a16:creationId xmlns:a16="http://schemas.microsoft.com/office/drawing/2014/main" id="{8B3DD266-77E1-4513-87A5-61B728DC3E9A}"/>
              </a:ext>
            </a:extLst>
          </p:cNvPr>
          <p:cNvSpPr/>
          <p:nvPr/>
        </p:nvSpPr>
        <p:spPr bwMode="auto">
          <a:xfrm>
            <a:off x="5367491" y="3671019"/>
            <a:ext cx="1211801" cy="749230"/>
          </a:xfrm>
          <a:prstGeom prst="borderCallout1">
            <a:avLst>
              <a:gd name="adj1" fmla="val 46969"/>
              <a:gd name="adj2" fmla="val -731"/>
              <a:gd name="adj3" fmla="val 44674"/>
              <a:gd name="adj4" fmla="val -106915"/>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pt-BR" sz="1000" u="none" strike="noStrike" cap="none" normalizeH="0" baseline="0" dirty="0">
                <a:ln>
                  <a:noFill/>
                </a:ln>
                <a:solidFill>
                  <a:schemeClr val="tx1">
                    <a:lumMod val="65000"/>
                    <a:lumOff val="35000"/>
                  </a:schemeClr>
                </a:solidFill>
                <a:effectLst/>
                <a:latin typeface="Gotham HTF Light" pitchFamily="50" charset="0"/>
              </a:rPr>
              <a:t>Material: </a:t>
            </a:r>
            <a:r>
              <a:rPr kumimoji="0" lang="pt-BR" sz="1000" i="1" u="none" strike="noStrike" cap="none" normalizeH="0" baseline="0" dirty="0">
                <a:ln>
                  <a:noFill/>
                </a:ln>
                <a:solidFill>
                  <a:schemeClr val="tx1">
                    <a:lumMod val="65000"/>
                    <a:lumOff val="35000"/>
                  </a:schemeClr>
                </a:solidFill>
                <a:effectLst/>
                <a:latin typeface="Gotham HTF Light" pitchFamily="50" charset="0"/>
              </a:rPr>
              <a:t>couro</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Formato: </a:t>
            </a:r>
            <a:r>
              <a:rPr lang="pt-BR" sz="1000" i="1" dirty="0">
                <a:solidFill>
                  <a:schemeClr val="tx1">
                    <a:lumMod val="65000"/>
                    <a:lumOff val="35000"/>
                  </a:schemeClr>
                </a:solidFill>
                <a:latin typeface="Gotham HTF Light" pitchFamily="50" charset="0"/>
              </a:rPr>
              <a:t>oval</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T</a:t>
            </a:r>
            <a:r>
              <a:rPr kumimoji="0" lang="pt-BR" sz="1000" u="none" strike="noStrike" cap="none" normalizeH="0" baseline="0" dirty="0">
                <a:ln>
                  <a:noFill/>
                </a:ln>
                <a:solidFill>
                  <a:schemeClr val="tx1">
                    <a:lumMod val="65000"/>
                    <a:lumOff val="35000"/>
                  </a:schemeClr>
                </a:solidFill>
                <a:effectLst/>
                <a:latin typeface="Gotham HTF Light" pitchFamily="50" charset="0"/>
              </a:rPr>
              <a:t>amanho: </a:t>
            </a:r>
            <a:r>
              <a:rPr kumimoji="0" lang="pt-BR" sz="1000" i="1" u="none" strike="noStrike" cap="none" normalizeH="0" baseline="0" dirty="0">
                <a:ln>
                  <a:noFill/>
                </a:ln>
                <a:solidFill>
                  <a:schemeClr val="tx1">
                    <a:lumMod val="65000"/>
                    <a:lumOff val="35000"/>
                  </a:schemeClr>
                </a:solidFill>
                <a:effectLst/>
                <a:latin typeface="Gotham HTF Light" pitchFamily="50" charset="0"/>
              </a:rPr>
              <a:t>50cm</a:t>
            </a:r>
          </a:p>
          <a:p>
            <a:pPr marL="0" marR="0" indent="0" defTabSz="914400" rtl="0" eaLnBrk="0" fontAlgn="base" latinLnBrk="0" hangingPunct="0">
              <a:lnSpc>
                <a:spcPct val="100000"/>
              </a:lnSpc>
              <a:spcBef>
                <a:spcPct val="0"/>
              </a:spcBef>
              <a:spcAft>
                <a:spcPct val="0"/>
              </a:spcAft>
              <a:buClrTx/>
              <a:buSzTx/>
              <a:buFontTx/>
              <a:buNone/>
              <a:tabLst/>
            </a:pPr>
            <a:r>
              <a:rPr lang="pt-BR" sz="1000" dirty="0">
                <a:solidFill>
                  <a:schemeClr val="tx1">
                    <a:lumMod val="65000"/>
                    <a:lumOff val="35000"/>
                  </a:schemeClr>
                </a:solidFill>
                <a:latin typeface="Gotham HTF Light" pitchFamily="50" charset="0"/>
              </a:rPr>
              <a:t>Cor: </a:t>
            </a:r>
            <a:r>
              <a:rPr lang="pt-BR" sz="1000" i="1" dirty="0">
                <a:solidFill>
                  <a:schemeClr val="tx1">
                    <a:lumMod val="65000"/>
                    <a:lumOff val="35000"/>
                  </a:schemeClr>
                </a:solidFill>
                <a:latin typeface="Gotham HTF Light" pitchFamily="50" charset="0"/>
              </a:rPr>
              <a:t>marrom</a:t>
            </a:r>
            <a:endParaRPr kumimoji="0" lang="pt-BR" sz="1000" i="1" u="none" strike="noStrike" cap="none" normalizeH="0" baseline="0" dirty="0">
              <a:ln>
                <a:noFill/>
              </a:ln>
              <a:solidFill>
                <a:schemeClr val="tx1">
                  <a:lumMod val="65000"/>
                  <a:lumOff val="35000"/>
                </a:schemeClr>
              </a:solidFill>
              <a:effectLst/>
              <a:latin typeface="Gotham HTF Light" pitchFamily="50" charset="0"/>
            </a:endParaRPr>
          </a:p>
        </p:txBody>
      </p:sp>
      <p:sp>
        <p:nvSpPr>
          <p:cNvPr id="36" name="Texto Explicativo 1 37">
            <a:extLst>
              <a:ext uri="{FF2B5EF4-FFF2-40B4-BE49-F238E27FC236}">
                <a16:creationId xmlns:a16="http://schemas.microsoft.com/office/drawing/2014/main" id="{C9027B6B-7C91-4234-AEE9-DDE395F97758}"/>
              </a:ext>
            </a:extLst>
          </p:cNvPr>
          <p:cNvSpPr/>
          <p:nvPr/>
        </p:nvSpPr>
        <p:spPr bwMode="auto">
          <a:xfrm>
            <a:off x="5727123" y="856378"/>
            <a:ext cx="2580853" cy="548218"/>
          </a:xfrm>
          <a:prstGeom prst="borderCallout1">
            <a:avLst>
              <a:gd name="adj1" fmla="val 46969"/>
              <a:gd name="adj2" fmla="val -731"/>
              <a:gd name="adj3" fmla="val 93770"/>
              <a:gd name="adj4" fmla="val -42254"/>
            </a:avLst>
          </a:prstGeom>
          <a:solidFill>
            <a:schemeClr val="bg1">
              <a:lumMod val="95000"/>
            </a:schemeClr>
          </a:solidFill>
          <a:ln>
            <a:solidFill>
              <a:srgbClr val="ED145B"/>
            </a:solid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none" lIns="91440" tIns="45720" rIns="9144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050" b="1" u="none" strike="noStrike" cap="none" normalizeH="0" baseline="0" dirty="0">
                <a:ln>
                  <a:noFill/>
                </a:ln>
                <a:solidFill>
                  <a:schemeClr val="tx1">
                    <a:lumMod val="65000"/>
                    <a:lumOff val="35000"/>
                  </a:schemeClr>
                </a:solidFill>
                <a:effectLst/>
                <a:latin typeface="Gotham HTF Light" pitchFamily="50" charset="0"/>
              </a:rPr>
              <a:t>Características </a:t>
            </a:r>
            <a:r>
              <a:rPr kumimoji="0" lang="pt-BR" sz="1050" b="1" i="1" u="none" strike="noStrike" cap="none" normalizeH="0" dirty="0">
                <a:ln>
                  <a:noFill/>
                </a:ln>
                <a:solidFill>
                  <a:schemeClr val="tx1">
                    <a:lumMod val="65000"/>
                    <a:lumOff val="35000"/>
                  </a:schemeClr>
                </a:solidFill>
                <a:effectLst/>
                <a:latin typeface="Gotham HTF Light" pitchFamily="50" charset="0"/>
              </a:rPr>
              <a:t>ou </a:t>
            </a:r>
            <a:r>
              <a:rPr lang="pt-BR" sz="1050" b="1" dirty="0">
                <a:solidFill>
                  <a:schemeClr val="tx1">
                    <a:lumMod val="65000"/>
                    <a:lumOff val="35000"/>
                  </a:schemeClr>
                </a:solidFill>
                <a:latin typeface="Gotham HTF Light" pitchFamily="50" charset="0"/>
              </a:rPr>
              <a:t>Propriedades</a:t>
            </a:r>
            <a:endParaRPr kumimoji="0" lang="pt-BR" sz="1050" b="1" u="none" strike="noStrike" cap="none" normalizeH="0" baseline="0" dirty="0">
              <a:ln>
                <a:noFill/>
              </a:ln>
              <a:solidFill>
                <a:schemeClr val="tx1">
                  <a:lumMod val="65000"/>
                  <a:lumOff val="35000"/>
                </a:schemeClr>
              </a:solidFill>
              <a:effectLst/>
              <a:latin typeface="Gotham HTF Light" pitchFamily="50" charset="0"/>
            </a:endParaRPr>
          </a:p>
        </p:txBody>
      </p:sp>
    </p:spTree>
    <p:extLst>
      <p:ext uri="{BB962C8B-B14F-4D97-AF65-F5344CB8AC3E}">
        <p14:creationId xmlns:p14="http://schemas.microsoft.com/office/powerpoint/2010/main" val="309280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569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11775"/>
            <a:ext cx="5558861" cy="113107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buNone/>
            </a:pPr>
            <a:r>
              <a:rPr lang="pt-BR" sz="1350" b="1" dirty="0" err="1">
                <a:solidFill>
                  <a:srgbClr val="FF0000"/>
                </a:solidFill>
                <a:latin typeface="Gotham HTF Light" pitchFamily="50" charset="0"/>
              </a:rPr>
              <a:t>objProduto.setDesconto</a:t>
            </a:r>
            <a:r>
              <a:rPr lang="pt-BR" sz="1350" b="1" dirty="0">
                <a:solidFill>
                  <a:srgbClr val="FF0000"/>
                </a:solidFill>
                <a:latin typeface="Gotham HTF Light" pitchFamily="50" charset="0"/>
              </a:rPr>
              <a:t>(1000);</a:t>
            </a:r>
          </a:p>
          <a:p>
            <a:pPr>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objProduto.getValor</a:t>
            </a:r>
            <a:r>
              <a:rPr lang="pt-BR" sz="1350" b="1" dirty="0">
                <a:solidFill>
                  <a:srgbClr val="FF0000"/>
                </a:solidFill>
                <a:latin typeface="Gotham HTF Light" pitchFamily="50" charset="0"/>
              </a:rPr>
              <a:t>());</a:t>
            </a:r>
          </a:p>
        </p:txBody>
      </p:sp>
    </p:spTree>
    <p:extLst>
      <p:ext uri="{BB962C8B-B14F-4D97-AF65-F5344CB8AC3E}">
        <p14:creationId xmlns:p14="http://schemas.microsoft.com/office/powerpoint/2010/main" val="132507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0494AF05-CE9A-4282-AA69-075DEC99E589}"/>
              </a:ext>
            </a:extLst>
          </p:cNvPr>
          <p:cNvSpPr/>
          <p:nvPr/>
        </p:nvSpPr>
        <p:spPr>
          <a:xfrm>
            <a:off x="2200153" y="2407983"/>
            <a:ext cx="4743694" cy="1351812"/>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350" dirty="0"/>
          </a:p>
        </p:txBody>
      </p:sp>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5"/>
            <a:ext cx="6177002" cy="17120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1" indent="8335">
              <a:lnSpc>
                <a:spcPct val="150000"/>
              </a:lnSpc>
              <a:buNone/>
            </a:pPr>
            <a:r>
              <a:rPr lang="pt-BR" sz="1350" dirty="0">
                <a:solidFill>
                  <a:srgbClr val="F0265D"/>
                </a:solidFill>
                <a:latin typeface="Gotham HTF Light" pitchFamily="50" charset="0"/>
              </a:rPr>
              <a:t>Descanso 3</a:t>
            </a:r>
          </a:p>
          <a:p>
            <a:pPr marL="216694" indent="-214313">
              <a:lnSpc>
                <a:spcPct val="150000"/>
              </a:lnSpc>
              <a:buClr>
                <a:srgbClr val="F0265D"/>
              </a:buClr>
            </a:pPr>
            <a:r>
              <a:rPr lang="pt-BR" sz="1350" dirty="0">
                <a:solidFill>
                  <a:schemeClr val="tx1">
                    <a:lumMod val="65000"/>
                    <a:lumOff val="35000"/>
                  </a:schemeClr>
                </a:solidFill>
                <a:latin typeface="Gotham HTF Light" pitchFamily="50" charset="0"/>
              </a:rPr>
              <a:t>Crie o método “</a:t>
            </a:r>
            <a:r>
              <a:rPr lang="pt-BR" sz="1350" dirty="0" err="1">
                <a:solidFill>
                  <a:schemeClr val="tx1">
                    <a:lumMod val="65000"/>
                    <a:lumOff val="35000"/>
                  </a:schemeClr>
                </a:solidFill>
                <a:latin typeface="Gotham HTF Light" pitchFamily="50" charset="0"/>
              </a:rPr>
              <a:t>setAtualizar</a:t>
            </a:r>
            <a:r>
              <a:rPr lang="pt-BR" sz="1350" dirty="0">
                <a:solidFill>
                  <a:schemeClr val="tx1">
                    <a:lumMod val="65000"/>
                    <a:lumOff val="35000"/>
                  </a:schemeClr>
                </a:solidFill>
                <a:latin typeface="Gotham HTF Light" pitchFamily="50" charset="0"/>
              </a:rPr>
              <a:t>”, que receberá um valor e a porcentagem que deverá acrescentar para o atributo valor.</a:t>
            </a:r>
          </a:p>
        </p:txBody>
      </p:sp>
      <p:sp>
        <p:nvSpPr>
          <p:cNvPr id="6" name="Retângulo 5">
            <a:extLst>
              <a:ext uri="{FF2B5EF4-FFF2-40B4-BE49-F238E27FC236}">
                <a16:creationId xmlns:a16="http://schemas.microsoft.com/office/drawing/2014/main" id="{1469CC06-AD6E-4170-8A6C-B382A3655A7C}"/>
              </a:ext>
            </a:extLst>
          </p:cNvPr>
          <p:cNvSpPr/>
          <p:nvPr/>
        </p:nvSpPr>
        <p:spPr>
          <a:xfrm>
            <a:off x="2405270" y="2581828"/>
            <a:ext cx="4403034" cy="1027204"/>
          </a:xfrm>
          <a:prstGeom prst="rect">
            <a:avLst/>
          </a:prstGeom>
        </p:spPr>
        <p:txBody>
          <a:bodyPr wrap="square">
            <a:spAutoFit/>
          </a:bodyPr>
          <a:lstStyle/>
          <a:p>
            <a:pPr>
              <a:lnSpc>
                <a:spcPct val="90000"/>
              </a:lnSpc>
              <a:buNone/>
            </a:pPr>
            <a:r>
              <a:rPr lang="pt-BR" sz="1350" b="1" dirty="0" err="1">
                <a:solidFill>
                  <a:srgbClr val="FF0000"/>
                </a:solidFill>
                <a:latin typeface="Gotham HTF Light" pitchFamily="50" charset="0"/>
              </a:rPr>
              <a:t>public</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void</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setAtualizar</a:t>
            </a:r>
            <a:endParaRPr lang="pt-BR" sz="1350" b="1" dirty="0">
              <a:solidFill>
                <a:srgbClr val="FF0000"/>
              </a:solidFill>
              <a:latin typeface="Gotham HTF Light" pitchFamily="50" charset="0"/>
            </a:endParaRP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valor, </a:t>
            </a:r>
            <a:r>
              <a:rPr lang="pt-BR" sz="1350" b="1" dirty="0" err="1">
                <a:solidFill>
                  <a:srgbClr val="FF0000"/>
                </a:solidFill>
                <a:latin typeface="Gotham HTF Light" pitchFamily="50" charset="0"/>
              </a:rPr>
              <a:t>double</a:t>
            </a: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porc</a:t>
            </a:r>
            <a:r>
              <a:rPr lang="pt-BR" sz="1350" b="1" dirty="0">
                <a:solidFill>
                  <a:srgbClr val="FF0000"/>
                </a:solidFill>
                <a:latin typeface="Gotham HTF Light" pitchFamily="50" charset="0"/>
              </a:rPr>
              <a:t>){</a:t>
            </a:r>
          </a:p>
          <a:p>
            <a:pPr>
              <a:lnSpc>
                <a:spcPct val="90000"/>
              </a:lnSpc>
              <a:buNone/>
            </a:pPr>
            <a:r>
              <a:rPr lang="pt-BR" sz="1350" b="1" dirty="0">
                <a:solidFill>
                  <a:srgbClr val="FF0000"/>
                </a:solidFill>
                <a:latin typeface="Gotham HTF Light" pitchFamily="50" charset="0"/>
              </a:rPr>
              <a:t>	</a:t>
            </a:r>
            <a:r>
              <a:rPr lang="pt-BR" sz="1350" b="1" dirty="0" err="1">
                <a:solidFill>
                  <a:srgbClr val="FF0000"/>
                </a:solidFill>
                <a:latin typeface="Gotham HTF Light" pitchFamily="50" charset="0"/>
              </a:rPr>
              <a:t>this.valor</a:t>
            </a:r>
            <a:r>
              <a:rPr lang="pt-BR" sz="1350" b="1" dirty="0">
                <a:solidFill>
                  <a:srgbClr val="FF0000"/>
                </a:solidFill>
                <a:latin typeface="Gotham HTF Light" pitchFamily="50" charset="0"/>
              </a:rPr>
              <a:t> = valor + valor * (</a:t>
            </a:r>
            <a:r>
              <a:rPr lang="pt-BR" sz="1350" b="1" dirty="0" err="1">
                <a:solidFill>
                  <a:srgbClr val="FF0000"/>
                </a:solidFill>
                <a:latin typeface="Gotham HTF Light" pitchFamily="50" charset="0"/>
              </a:rPr>
              <a:t>porc</a:t>
            </a:r>
            <a:r>
              <a:rPr lang="pt-BR" sz="1350" b="1" dirty="0">
                <a:solidFill>
                  <a:srgbClr val="FF0000"/>
                </a:solidFill>
                <a:latin typeface="Gotham HTF Light" pitchFamily="50" charset="0"/>
              </a:rPr>
              <a:t>/100);</a:t>
            </a:r>
          </a:p>
          <a:p>
            <a:pPr>
              <a:lnSpc>
                <a:spcPct val="90000"/>
              </a:lnSpc>
              <a:buNone/>
            </a:pPr>
            <a:r>
              <a:rPr lang="pt-BR" sz="1350" b="1" dirty="0">
                <a:solidFill>
                  <a:srgbClr val="FF0000"/>
                </a:solidFill>
                <a:latin typeface="Gotham HTF Light" pitchFamily="50" charset="0"/>
              </a:rPr>
              <a:t>}</a:t>
            </a:r>
          </a:p>
          <a:p>
            <a:pPr>
              <a:lnSpc>
                <a:spcPct val="90000"/>
              </a:lnSpc>
              <a:buNone/>
            </a:pPr>
            <a:endParaRPr lang="pt-BR" sz="1350" b="1" dirty="0">
              <a:solidFill>
                <a:srgbClr val="FF0000"/>
              </a:solidFill>
              <a:latin typeface="Gotham HTF Light" pitchFamily="50" charset="0"/>
            </a:endParaRPr>
          </a:p>
        </p:txBody>
      </p:sp>
    </p:spTree>
    <p:extLst>
      <p:ext uri="{BB962C8B-B14F-4D97-AF65-F5344CB8AC3E}">
        <p14:creationId xmlns:p14="http://schemas.microsoft.com/office/powerpoint/2010/main" val="37135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MÉTODOS </a:t>
            </a:r>
            <a:r>
              <a:rPr lang="pt-BR" dirty="0">
                <a:solidFill>
                  <a:srgbClr val="ED145B"/>
                </a:solidFill>
                <a:latin typeface="Gotham HTF" pitchFamily="50" charset="0"/>
                <a:cs typeface="Gotham HTF Light"/>
              </a:rPr>
              <a:t>S</a:t>
            </a:r>
            <a:r>
              <a:rPr lang="pt-BR" dirty="0">
                <a:solidFill>
                  <a:srgbClr val="ED145B"/>
                </a:solidFill>
                <a:latin typeface="Gotham HTF" pitchFamily="50" charset="0"/>
                <a:cs typeface="Gotham HTF Bold"/>
              </a:rPr>
              <a:t>ETTER’S</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073326"/>
            <a:ext cx="6177002" cy="569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9556" indent="-257175">
              <a:lnSpc>
                <a:spcPct val="150000"/>
              </a:lnSpc>
              <a:buClr>
                <a:srgbClr val="F0265D"/>
              </a:buClr>
            </a:pPr>
            <a:r>
              <a:rPr lang="pt-BR" sz="1350" dirty="0">
                <a:solidFill>
                  <a:schemeClr val="tx1">
                    <a:lumMod val="65000"/>
                    <a:lumOff val="35000"/>
                  </a:schemeClr>
                </a:solidFill>
                <a:latin typeface="Gotham HTF Light" pitchFamily="50" charset="0"/>
              </a:rPr>
              <a:t>Teste o método criado, na classe </a:t>
            </a:r>
            <a:r>
              <a:rPr lang="pt-BR" sz="1350" dirty="0" err="1">
                <a:solidFill>
                  <a:schemeClr val="tx1">
                    <a:lumMod val="65000"/>
                    <a:lumOff val="35000"/>
                  </a:schemeClr>
                </a:solidFill>
                <a:latin typeface="Gotham HTF Light" pitchFamily="50" charset="0"/>
              </a:rPr>
              <a:t>ExerClass</a:t>
            </a:r>
            <a:r>
              <a:rPr lang="pt-BR" sz="1350" dirty="0">
                <a:solidFill>
                  <a:schemeClr val="tx1">
                    <a:lumMod val="65000"/>
                    <a:lumOff val="35000"/>
                  </a:schemeClr>
                </a:solidFill>
                <a:latin typeface="Gotham HTF Light" pitchFamily="50" charset="0"/>
              </a:rPr>
              <a:t>.</a:t>
            </a:r>
          </a:p>
          <a:p>
            <a:pPr marL="0" indent="0">
              <a:lnSpc>
                <a:spcPct val="150000"/>
              </a:lnSpc>
              <a:buNone/>
              <a:defRPr/>
            </a:pPr>
            <a:endParaRPr lang="pt-BR" sz="1350" dirty="0" err="1">
              <a:latin typeface="Gotham HTF Light" pitchFamily="50" charset="0"/>
            </a:endParaRPr>
          </a:p>
        </p:txBody>
      </p:sp>
      <p:sp>
        <p:nvSpPr>
          <p:cNvPr id="5" name="Retângulo 4">
            <a:extLst>
              <a:ext uri="{FF2B5EF4-FFF2-40B4-BE49-F238E27FC236}">
                <a16:creationId xmlns:a16="http://schemas.microsoft.com/office/drawing/2014/main" id="{9307B5E8-4BE2-4BC4-8D58-364464ACD197}"/>
              </a:ext>
            </a:extLst>
          </p:cNvPr>
          <p:cNvSpPr/>
          <p:nvPr/>
        </p:nvSpPr>
        <p:spPr>
          <a:xfrm>
            <a:off x="1219626" y="1811775"/>
            <a:ext cx="5558861" cy="1131079"/>
          </a:xfrm>
          <a:prstGeom prst="rect">
            <a:avLst/>
          </a:prstGeom>
        </p:spPr>
        <p:txBody>
          <a:bodyPr wrap="square">
            <a:spAutoFit/>
          </a:bodyPr>
          <a:lstStyle/>
          <a:p>
            <a:pPr>
              <a:lnSpc>
                <a:spcPct val="150000"/>
              </a:lnSpc>
              <a:buNone/>
            </a:pPr>
            <a:r>
              <a:rPr lang="pt-BR" sz="1350" dirty="0">
                <a:solidFill>
                  <a:schemeClr val="tx1">
                    <a:lumMod val="65000"/>
                    <a:lumOff val="35000"/>
                  </a:schemeClr>
                </a:solidFill>
                <a:latin typeface="Gotham HTF Medium" pitchFamily="50" charset="0"/>
              </a:rPr>
              <a:t>Dentro do método main() digite:</a:t>
            </a:r>
          </a:p>
          <a:p>
            <a:pPr>
              <a:lnSpc>
                <a:spcPct val="150000"/>
              </a:lnSpc>
              <a:buNone/>
            </a:pPr>
            <a:endParaRPr lang="pt-BR" sz="1350" b="1" dirty="0">
              <a:solidFill>
                <a:srgbClr val="FF0000"/>
              </a:solidFill>
              <a:latin typeface="Gotham HTF Light" pitchFamily="50" charset="0"/>
            </a:endParaRPr>
          </a:p>
          <a:p>
            <a:pPr>
              <a:buNone/>
            </a:pPr>
            <a:r>
              <a:rPr lang="pt-BR" sz="1350" b="1" dirty="0" err="1">
                <a:solidFill>
                  <a:srgbClr val="FF0000"/>
                </a:solidFill>
                <a:latin typeface="Gotham HTF Light" pitchFamily="50" charset="0"/>
              </a:rPr>
              <a:t>objProduto.setAtualizar</a:t>
            </a:r>
            <a:r>
              <a:rPr lang="pt-BR" sz="1350" b="1" dirty="0">
                <a:solidFill>
                  <a:srgbClr val="FF0000"/>
                </a:solidFill>
                <a:latin typeface="Gotham HTF Light" pitchFamily="50" charset="0"/>
              </a:rPr>
              <a:t>(10, 100);</a:t>
            </a:r>
          </a:p>
          <a:p>
            <a:pPr>
              <a:buNone/>
            </a:pPr>
            <a:r>
              <a:rPr lang="pt-BR" sz="1350" b="1" dirty="0" err="1">
                <a:solidFill>
                  <a:srgbClr val="FF0000"/>
                </a:solidFill>
                <a:latin typeface="Gotham HTF Light" pitchFamily="50" charset="0"/>
              </a:rPr>
              <a:t>System.out.println</a:t>
            </a:r>
            <a:r>
              <a:rPr lang="pt-BR" sz="1350" b="1" dirty="0">
                <a:solidFill>
                  <a:srgbClr val="FF0000"/>
                </a:solidFill>
                <a:latin typeface="Gotham HTF Light" pitchFamily="50" charset="0"/>
              </a:rPr>
              <a:t>(</a:t>
            </a:r>
            <a:r>
              <a:rPr lang="pt-BR" sz="1350" b="1" dirty="0" err="1">
                <a:solidFill>
                  <a:srgbClr val="FF0000"/>
                </a:solidFill>
                <a:latin typeface="Gotham HTF Light" pitchFamily="50" charset="0"/>
              </a:rPr>
              <a:t>objProduto.getValor</a:t>
            </a:r>
            <a:r>
              <a:rPr lang="pt-BR" sz="1350" b="1" dirty="0">
                <a:solidFill>
                  <a:srgbClr val="FF0000"/>
                </a:solidFill>
                <a:latin typeface="Gotham HTF Light" pitchFamily="50" charset="0"/>
              </a:rPr>
              <a:t>());</a:t>
            </a:r>
          </a:p>
        </p:txBody>
      </p:sp>
    </p:spTree>
    <p:extLst>
      <p:ext uri="{BB962C8B-B14F-4D97-AF65-F5344CB8AC3E}">
        <p14:creationId xmlns:p14="http://schemas.microsoft.com/office/powerpoint/2010/main" val="82940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2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7" y="1196149"/>
            <a:ext cx="5931589" cy="36664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None/>
            </a:pPr>
            <a:r>
              <a:rPr lang="pt-BR" sz="1350" dirty="0">
                <a:solidFill>
                  <a:schemeClr val="tx1">
                    <a:lumMod val="65000"/>
                    <a:lumOff val="35000"/>
                  </a:schemeClr>
                </a:solidFill>
                <a:latin typeface="Gotham HTF Light" pitchFamily="50" charset="0"/>
              </a:rPr>
              <a:t>Crie uma nova classe chamada </a:t>
            </a:r>
            <a:r>
              <a:rPr lang="pt-BR" sz="1350" b="1" dirty="0">
                <a:solidFill>
                  <a:srgbClr val="F0265D"/>
                </a:solidFill>
                <a:latin typeface="Gotham HTF Light" pitchFamily="50" charset="0"/>
              </a:rPr>
              <a:t>ExerClass2</a:t>
            </a:r>
          </a:p>
          <a:p>
            <a:pPr>
              <a:lnSpc>
                <a:spcPct val="150000"/>
              </a:lnSpc>
              <a:buFont typeface="Arial" panose="020B0604020202020204" pitchFamily="34" charset="0"/>
              <a:buNone/>
            </a:pPr>
            <a:endParaRPr lang="pt-BR" sz="1350" b="1" dirty="0">
              <a:solidFill>
                <a:schemeClr val="tx1">
                  <a:lumMod val="65000"/>
                  <a:lumOff val="35000"/>
                </a:schemeClr>
              </a:solidFill>
              <a:latin typeface="Gotham HTF Light" pitchFamily="50" charset="0"/>
            </a:endParaRPr>
          </a:p>
          <a:p>
            <a:pPr>
              <a:lnSpc>
                <a:spcPct val="100000"/>
              </a:lnSpc>
              <a:buFont typeface="Arial" panose="020B0604020202020204" pitchFamily="34" charset="0"/>
              <a:buNone/>
            </a:pPr>
            <a:r>
              <a:rPr lang="pt-BR" sz="1350" dirty="0" err="1">
                <a:solidFill>
                  <a:schemeClr val="tx1">
                    <a:lumMod val="65000"/>
                    <a:lumOff val="35000"/>
                  </a:schemeClr>
                </a:solidFill>
                <a:latin typeface="Gotham HTF Light" pitchFamily="50" charset="0"/>
              </a:rPr>
              <a:t>import</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java.util.Scanner</a:t>
            </a:r>
            <a:r>
              <a:rPr lang="pt-BR" sz="1350" dirty="0">
                <a:solidFill>
                  <a:schemeClr val="tx1">
                    <a:lumMod val="65000"/>
                    <a:lumOff val="35000"/>
                  </a:schemeClr>
                </a:solidFill>
                <a:latin typeface="Gotham HTF Light" pitchFamily="50" charset="0"/>
              </a:rPr>
              <a:t>;</a:t>
            </a:r>
          </a:p>
          <a:p>
            <a:pPr>
              <a:lnSpc>
                <a:spcPct val="100000"/>
              </a:lnSpc>
              <a:buFont typeface="Arial" panose="020B0604020202020204" pitchFamily="34" charset="0"/>
              <a:buNone/>
            </a:pP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class</a:t>
            </a:r>
            <a:r>
              <a:rPr lang="pt-BR" sz="1350" dirty="0">
                <a:solidFill>
                  <a:schemeClr val="tx1">
                    <a:lumMod val="65000"/>
                    <a:lumOff val="35000"/>
                  </a:schemeClr>
                </a:solidFill>
                <a:latin typeface="Gotham HTF Light" pitchFamily="50" charset="0"/>
              </a:rPr>
              <a:t> ExerClass2{</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public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static</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void</a:t>
            </a:r>
            <a:r>
              <a:rPr lang="pt-BR" sz="1350" dirty="0">
                <a:solidFill>
                  <a:schemeClr val="tx1">
                    <a:lumMod val="65000"/>
                    <a:lumOff val="35000"/>
                  </a:schemeClr>
                </a:solidFill>
                <a:latin typeface="Gotham HTF Light" pitchFamily="50" charset="0"/>
              </a:rPr>
              <a:t> main(</a:t>
            </a:r>
            <a:r>
              <a:rPr lang="pt-BR" sz="1350" dirty="0" err="1">
                <a:solidFill>
                  <a:schemeClr val="tx1">
                    <a:lumMod val="65000"/>
                    <a:lumOff val="35000"/>
                  </a:schemeClr>
                </a:solidFill>
                <a:latin typeface="Gotham HTF Light" pitchFamily="50" charset="0"/>
              </a:rPr>
              <a:t>String</a:t>
            </a: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args</a:t>
            </a:r>
            <a:r>
              <a:rPr lang="pt-BR" sz="1350" dirty="0">
                <a:solidFill>
                  <a:schemeClr val="tx1">
                    <a:lumMod val="65000"/>
                    <a:lumOff val="35000"/>
                  </a:schemeClr>
                </a:solidFill>
                <a:latin typeface="Gotham HTF Light" pitchFamily="50" charset="0"/>
              </a:rPr>
              <a:t>[]){</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Produto p1 = new Produto();</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Scanner entrada = new Scanner(System.in);</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o código do produto: ");</a:t>
            </a:r>
          </a:p>
          <a:p>
            <a:pPr>
              <a:lnSpc>
                <a:spcPct val="100000"/>
              </a:lnSpc>
              <a:buFont typeface="Arial" panose="020B0604020202020204" pitchFamily="34" charset="0"/>
              <a:buNone/>
            </a:pPr>
            <a:r>
              <a:rPr lang="pt-BR" sz="1350" dirty="0">
                <a:solidFill>
                  <a:schemeClr val="tx1">
                    <a:lumMod val="65000"/>
                    <a:lumOff val="35000"/>
                  </a:schemeClr>
                </a:solidFill>
                <a:latin typeface="Gotham HTF Light" pitchFamily="50" charset="0"/>
              </a:rPr>
              <a:t>		p1.codigo= </a:t>
            </a:r>
            <a:r>
              <a:rPr lang="pt-BR" sz="1350" dirty="0" err="1">
                <a:solidFill>
                  <a:schemeClr val="tx1">
                    <a:lumMod val="65000"/>
                    <a:lumOff val="35000"/>
                  </a:schemeClr>
                </a:solidFill>
                <a:latin typeface="Gotham HTF Light" pitchFamily="50" charset="0"/>
              </a:rPr>
              <a:t>entrada.nextInt</a:t>
            </a:r>
            <a:r>
              <a:rPr lang="pt-BR" sz="1350" dirty="0">
                <a:solidFill>
                  <a:schemeClr val="tx1">
                    <a:lumMod val="65000"/>
                    <a:lumOff val="35000"/>
                  </a:schemeClr>
                </a:solidFill>
                <a:latin typeface="Gotham HTF Light" pitchFamily="50" charset="0"/>
              </a:rPr>
              <a:t>();</a:t>
            </a:r>
          </a:p>
          <a:p>
            <a:pPr marL="0" indent="0" algn="just">
              <a:lnSpc>
                <a:spcPct val="150000"/>
              </a:lnSpc>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271841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2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7" y="1206088"/>
            <a:ext cx="5931589" cy="3636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None/>
            </a:pP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o valor do produto: ");</a:t>
            </a:r>
          </a:p>
          <a:p>
            <a:pPr>
              <a:lnSpc>
                <a:spcPct val="100000"/>
              </a:lnSpc>
              <a:buNone/>
            </a:pPr>
            <a:r>
              <a:rPr lang="pt-BR" sz="1350" dirty="0">
                <a:solidFill>
                  <a:schemeClr val="tx1">
                    <a:lumMod val="65000"/>
                    <a:lumOff val="35000"/>
                  </a:schemeClr>
                </a:solidFill>
                <a:latin typeface="Gotham HTF Light" pitchFamily="50" charset="0"/>
              </a:rPr>
              <a:t>		p1.valor = </a:t>
            </a:r>
            <a:r>
              <a:rPr lang="pt-BR" sz="1350" dirty="0" err="1">
                <a:solidFill>
                  <a:schemeClr val="tx1">
                    <a:lumMod val="65000"/>
                    <a:lumOff val="35000"/>
                  </a:schemeClr>
                </a:solidFill>
                <a:latin typeface="Gotham HTF Light" pitchFamily="50" charset="0"/>
              </a:rPr>
              <a:t>entrada.nextDouble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a descrição do produto: ");</a:t>
            </a:r>
          </a:p>
          <a:p>
            <a:pPr>
              <a:lnSpc>
                <a:spcPct val="100000"/>
              </a:lnSpc>
              <a:buNone/>
            </a:pPr>
            <a:r>
              <a:rPr lang="pt-BR" sz="1350" dirty="0">
                <a:solidFill>
                  <a:schemeClr val="tx1">
                    <a:lumMod val="65000"/>
                    <a:lumOff val="35000"/>
                  </a:schemeClr>
                </a:solidFill>
                <a:latin typeface="Gotham HTF Light" pitchFamily="50" charset="0"/>
              </a:rPr>
              <a:t>		p1.descricao=</a:t>
            </a:r>
            <a:r>
              <a:rPr lang="pt-BR" sz="1350" dirty="0" err="1">
                <a:solidFill>
                  <a:schemeClr val="tx1">
                    <a:lumMod val="65000"/>
                    <a:lumOff val="35000"/>
                  </a:schemeClr>
                </a:solidFill>
                <a:latin typeface="Gotham HTF Light" pitchFamily="50" charset="0"/>
              </a:rPr>
              <a:t>entrada.next</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p1.descricao += </a:t>
            </a:r>
            <a:r>
              <a:rPr lang="pt-BR" sz="1350" dirty="0" err="1">
                <a:solidFill>
                  <a:schemeClr val="tx1">
                    <a:lumMod val="65000"/>
                    <a:lumOff val="35000"/>
                  </a:schemeClr>
                </a:solidFill>
                <a:latin typeface="Gotham HTF Light" pitchFamily="50" charset="0"/>
              </a:rPr>
              <a:t>entrada.nextLine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a:t>
            </a:r>
            <a:r>
              <a:rPr lang="pt-BR" sz="1350" dirty="0">
                <a:solidFill>
                  <a:schemeClr val="tx1">
                    <a:lumMod val="65000"/>
                    <a:lumOff val="35000"/>
                  </a:schemeClr>
                </a:solidFill>
                <a:latin typeface="Gotham HTF Light" pitchFamily="50" charset="0"/>
              </a:rPr>
              <a:t>("Digite a marca do produto: ");</a:t>
            </a:r>
          </a:p>
          <a:p>
            <a:pPr>
              <a:lnSpc>
                <a:spcPct val="100000"/>
              </a:lnSpc>
              <a:buNone/>
            </a:pPr>
            <a:r>
              <a:rPr lang="pt-BR" sz="1350" dirty="0">
                <a:solidFill>
                  <a:schemeClr val="tx1">
                    <a:lumMod val="65000"/>
                    <a:lumOff val="35000"/>
                  </a:schemeClr>
                </a:solidFill>
                <a:latin typeface="Gotham HTF Light" pitchFamily="50" charset="0"/>
              </a:rPr>
              <a:t>		p1.marca=</a:t>
            </a:r>
            <a:r>
              <a:rPr lang="pt-BR" sz="1350" dirty="0" err="1">
                <a:solidFill>
                  <a:schemeClr val="tx1">
                    <a:lumMod val="65000"/>
                    <a:lumOff val="35000"/>
                  </a:schemeClr>
                </a:solidFill>
                <a:latin typeface="Gotham HTF Light" pitchFamily="50" charset="0"/>
              </a:rPr>
              <a:t>entrada.next</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p1.marca += </a:t>
            </a:r>
            <a:r>
              <a:rPr lang="pt-BR" sz="1350" dirty="0" err="1">
                <a:solidFill>
                  <a:schemeClr val="tx1">
                    <a:lumMod val="65000"/>
                    <a:lumOff val="35000"/>
                  </a:schemeClr>
                </a:solidFill>
                <a:latin typeface="Gotham HTF Light" pitchFamily="50" charset="0"/>
              </a:rPr>
              <a:t>entrada.nextLine</a:t>
            </a:r>
            <a:r>
              <a:rPr lang="pt-BR" sz="1350" dirty="0">
                <a:solidFill>
                  <a:schemeClr val="tx1">
                    <a:lumMod val="65000"/>
                    <a:lumOff val="35000"/>
                  </a:schemeClr>
                </a:solidFill>
                <a:latin typeface="Gotham HTF Light" pitchFamily="50" charset="0"/>
              </a:rPr>
              <a:t>();</a:t>
            </a:r>
          </a:p>
          <a:p>
            <a:pPr>
              <a:lnSpc>
                <a:spcPct val="100000"/>
              </a:lnSpc>
              <a:buNone/>
            </a:pPr>
            <a:r>
              <a:rPr lang="pt-BR" sz="1350" dirty="0">
                <a:solidFill>
                  <a:schemeClr val="tx1">
                    <a:lumMod val="65000"/>
                    <a:lumOff val="35000"/>
                  </a:schemeClr>
                </a:solidFill>
                <a:latin typeface="Gotham HTF Light" pitchFamily="50" charset="0"/>
              </a:rPr>
              <a:t>		</a:t>
            </a:r>
            <a:r>
              <a:rPr lang="pt-BR" sz="1350" dirty="0" err="1">
                <a:solidFill>
                  <a:schemeClr val="tx1">
                    <a:lumMod val="65000"/>
                    <a:lumOff val="35000"/>
                  </a:schemeClr>
                </a:solidFill>
                <a:latin typeface="Gotham HTF Light" pitchFamily="50" charset="0"/>
              </a:rPr>
              <a:t>System.out.println</a:t>
            </a:r>
            <a:r>
              <a:rPr lang="pt-BR" sz="1350" dirty="0">
                <a:solidFill>
                  <a:schemeClr val="tx1">
                    <a:lumMod val="65000"/>
                    <a:lumOff val="35000"/>
                  </a:schemeClr>
                </a:solidFill>
                <a:latin typeface="Gotham HTF Light" pitchFamily="50" charset="0"/>
              </a:rPr>
              <a:t>("Produto 1: " + p1.descricao + " - " + p1.valor);</a:t>
            </a:r>
          </a:p>
          <a:p>
            <a:pPr>
              <a:lnSpc>
                <a:spcPct val="100000"/>
              </a:lnSpc>
              <a:buNone/>
            </a:pPr>
            <a:r>
              <a:rPr lang="pt-BR" sz="1350" dirty="0">
                <a:solidFill>
                  <a:schemeClr val="tx1">
                    <a:lumMod val="65000"/>
                    <a:lumOff val="35000"/>
                  </a:schemeClr>
                </a:solidFill>
                <a:latin typeface="Gotham HTF Light" pitchFamily="50" charset="0"/>
              </a:rPr>
              <a:t>	}	</a:t>
            </a:r>
          </a:p>
          <a:p>
            <a:pPr>
              <a:lnSpc>
                <a:spcPct val="100000"/>
              </a:lnSpc>
              <a:buNone/>
            </a:pPr>
            <a:r>
              <a:rPr lang="pt-BR" sz="1350" dirty="0">
                <a:solidFill>
                  <a:schemeClr val="tx1">
                    <a:lumMod val="65000"/>
                    <a:lumOff val="35000"/>
                  </a:schemeClr>
                </a:solidFill>
                <a:latin typeface="Gotham HTF Light" pitchFamily="50" charset="0"/>
              </a:rPr>
              <a:t>}</a:t>
            </a:r>
          </a:p>
        </p:txBody>
      </p:sp>
    </p:spTree>
    <p:extLst>
      <p:ext uri="{BB962C8B-B14F-4D97-AF65-F5344CB8AC3E}">
        <p14:creationId xmlns:p14="http://schemas.microsoft.com/office/powerpoint/2010/main" val="401059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SOLUÇÃO 3 – </a:t>
            </a:r>
            <a:r>
              <a:rPr lang="pt-BR" dirty="0">
                <a:solidFill>
                  <a:srgbClr val="ED145B"/>
                </a:solidFill>
                <a:latin typeface="Gotham HTF" pitchFamily="50" charset="0"/>
                <a:cs typeface="Gotham HTF Bold"/>
              </a:rPr>
              <a:t>COM INPUT</a:t>
            </a:r>
            <a:endParaRPr lang="pt-BR" dirty="0">
              <a:solidFill>
                <a:srgbClr val="ED145B"/>
              </a:solidFill>
              <a:latin typeface="Gotham HTF" pitchFamily="50" charset="0"/>
              <a:cs typeface="Gotham HTF Light"/>
            </a:endParaRPr>
          </a:p>
        </p:txBody>
      </p:sp>
      <p:sp>
        <p:nvSpPr>
          <p:cNvPr id="6" name="Text Placeholder 1">
            <a:extLst>
              <a:ext uri="{FF2B5EF4-FFF2-40B4-BE49-F238E27FC236}">
                <a16:creationId xmlns:a16="http://schemas.microsoft.com/office/drawing/2014/main" id="{1D11CA31-3BB5-474A-B56F-06C62F5A5965}"/>
              </a:ext>
            </a:extLst>
          </p:cNvPr>
          <p:cNvSpPr txBox="1">
            <a:spLocks/>
          </p:cNvSpPr>
          <p:nvPr/>
        </p:nvSpPr>
        <p:spPr>
          <a:xfrm>
            <a:off x="939416" y="1055930"/>
            <a:ext cx="7816958" cy="38861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pt-BR" sz="1350" dirty="0">
                <a:solidFill>
                  <a:schemeClr val="tx1">
                    <a:lumMod val="65000"/>
                    <a:lumOff val="35000"/>
                  </a:schemeClr>
                </a:solidFill>
                <a:latin typeface="Gotham HTF Light" pitchFamily="50" charset="0"/>
              </a:rPr>
              <a:t>Crie uma nova classe chamada </a:t>
            </a:r>
            <a:r>
              <a:rPr lang="pt-BR" sz="1350" b="1" dirty="0">
                <a:solidFill>
                  <a:srgbClr val="F0265D"/>
                </a:solidFill>
                <a:latin typeface="Gotham HTF Light" pitchFamily="50" charset="0"/>
              </a:rPr>
              <a:t>ExerClass3</a:t>
            </a:r>
          </a:p>
          <a:p>
            <a:pPr>
              <a:buNone/>
            </a:pPr>
            <a:endParaRPr lang="pt-BR" sz="1350" dirty="0">
              <a:solidFill>
                <a:schemeClr val="tx1">
                  <a:lumMod val="65000"/>
                  <a:lumOff val="35000"/>
                </a:schemeClr>
              </a:solidFill>
              <a:latin typeface="Gotham HTF Light" pitchFamily="50" charset="0"/>
            </a:endParaRPr>
          </a:p>
          <a:p>
            <a:pPr>
              <a:buNone/>
            </a:pPr>
            <a:r>
              <a:rPr lang="pt-BR" sz="1200" dirty="0" err="1">
                <a:solidFill>
                  <a:schemeClr val="tx1">
                    <a:lumMod val="65000"/>
                    <a:lumOff val="35000"/>
                  </a:schemeClr>
                </a:solidFill>
                <a:latin typeface="Gotham HTF Light" pitchFamily="50" charset="0"/>
              </a:rPr>
              <a:t>import</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javax.swing</a:t>
            </a:r>
            <a:r>
              <a:rPr lang="pt-BR" sz="1200" dirty="0">
                <a:solidFill>
                  <a:schemeClr val="tx1">
                    <a:lumMod val="65000"/>
                    <a:lumOff val="35000"/>
                  </a:schemeClr>
                </a:solidFill>
                <a:latin typeface="Gotham HTF Light" pitchFamily="50" charset="0"/>
              </a:rPr>
              <a:t>.*;</a:t>
            </a:r>
          </a:p>
          <a:p>
            <a:pPr>
              <a:buNone/>
            </a:pPr>
            <a:r>
              <a:rPr lang="pt-BR" sz="1200" dirty="0" err="1">
                <a:solidFill>
                  <a:schemeClr val="tx1">
                    <a:lumMod val="65000"/>
                    <a:lumOff val="35000"/>
                  </a:schemeClr>
                </a:solidFill>
                <a:latin typeface="Gotham HTF Light" pitchFamily="50" charset="0"/>
              </a:rPr>
              <a:t>public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class</a:t>
            </a:r>
            <a:r>
              <a:rPr lang="pt-BR" sz="1200" dirty="0">
                <a:solidFill>
                  <a:schemeClr val="tx1">
                    <a:lumMod val="65000"/>
                    <a:lumOff val="35000"/>
                  </a:schemeClr>
                </a:solidFill>
                <a:latin typeface="Gotham HTF Light" pitchFamily="50" charset="0"/>
              </a:rPr>
              <a:t> ExerClass3{</a:t>
            </a:r>
          </a:p>
          <a:p>
            <a:pPr>
              <a:buNone/>
            </a:pP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public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static</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void</a:t>
            </a:r>
            <a:r>
              <a:rPr lang="pt-BR" sz="1200" dirty="0">
                <a:solidFill>
                  <a:schemeClr val="tx1">
                    <a:lumMod val="65000"/>
                    <a:lumOff val="35000"/>
                  </a:schemeClr>
                </a:solidFill>
                <a:latin typeface="Gotham HTF Light" pitchFamily="50" charset="0"/>
              </a:rPr>
              <a:t> main(</a:t>
            </a:r>
            <a:r>
              <a:rPr lang="pt-BR" sz="1200" dirty="0" err="1">
                <a:solidFill>
                  <a:schemeClr val="tx1">
                    <a:lumMod val="65000"/>
                    <a:lumOff val="35000"/>
                  </a:schemeClr>
                </a:solidFill>
                <a:latin typeface="Gotham HTF Light" pitchFamily="50" charset="0"/>
              </a:rPr>
              <a:t>String</a:t>
            </a:r>
            <a:r>
              <a:rPr lang="pt-BR" sz="1200" dirty="0">
                <a:solidFill>
                  <a:schemeClr val="tx1">
                    <a:lumMod val="65000"/>
                    <a:lumOff val="35000"/>
                  </a:schemeClr>
                </a:solidFill>
                <a:latin typeface="Gotham HTF Light" pitchFamily="50" charset="0"/>
              </a:rPr>
              <a:t> </a:t>
            </a:r>
            <a:r>
              <a:rPr lang="pt-BR" sz="1200" dirty="0" err="1">
                <a:solidFill>
                  <a:schemeClr val="tx1">
                    <a:lumMod val="65000"/>
                    <a:lumOff val="35000"/>
                  </a:schemeClr>
                </a:solidFill>
                <a:latin typeface="Gotham HTF Light" pitchFamily="50" charset="0"/>
              </a:rPr>
              <a:t>args</a:t>
            </a:r>
            <a:r>
              <a:rPr lang="pt-BR" sz="1200" dirty="0">
                <a:solidFill>
                  <a:schemeClr val="tx1">
                    <a:lumMod val="65000"/>
                    <a:lumOff val="35000"/>
                  </a:schemeClr>
                </a:solidFill>
                <a:latin typeface="Gotham HTF Light" pitchFamily="50" charset="0"/>
              </a:rPr>
              <a:t>[]){</a:t>
            </a:r>
          </a:p>
          <a:p>
            <a:pPr>
              <a:buNone/>
            </a:pPr>
            <a:r>
              <a:rPr lang="pt-BR" sz="1200" dirty="0">
                <a:solidFill>
                  <a:schemeClr val="tx1">
                    <a:lumMod val="65000"/>
                    <a:lumOff val="35000"/>
                  </a:schemeClr>
                </a:solidFill>
                <a:latin typeface="Gotham HTF Light" pitchFamily="50" charset="0"/>
              </a:rPr>
              <a:t>	Produto p1 = new Produto();</a:t>
            </a:r>
          </a:p>
          <a:p>
            <a:pPr marL="2381" indent="8335">
              <a:buNone/>
            </a:pPr>
            <a:r>
              <a:rPr lang="pt-BR" sz="1200" dirty="0">
                <a:solidFill>
                  <a:schemeClr val="tx1">
                    <a:lumMod val="65000"/>
                    <a:lumOff val="35000"/>
                  </a:schemeClr>
                </a:solidFill>
                <a:latin typeface="Gotham HTF Light" pitchFamily="50" charset="0"/>
              </a:rPr>
              <a:t>p1.descricao=</a:t>
            </a:r>
            <a:r>
              <a:rPr lang="pt-BR" sz="1200" dirty="0" err="1">
                <a:solidFill>
                  <a:schemeClr val="tx1">
                    <a:lumMod val="65000"/>
                    <a:lumOff val="35000"/>
                  </a:schemeClr>
                </a:solidFill>
                <a:latin typeface="Gotham HTF Light" pitchFamily="50" charset="0"/>
              </a:rPr>
              <a:t>JOptionPane.showInputDialog</a:t>
            </a:r>
            <a:r>
              <a:rPr lang="pt-BR" sz="1200" dirty="0">
                <a:solidFill>
                  <a:schemeClr val="tx1">
                    <a:lumMod val="65000"/>
                    <a:lumOff val="35000"/>
                  </a:schemeClr>
                </a:solidFill>
                <a:latin typeface="Gotham HTF Light" pitchFamily="50" charset="0"/>
              </a:rPr>
              <a:t>("Digite a descrição: ");</a:t>
            </a:r>
          </a:p>
          <a:p>
            <a:pPr marL="2381" indent="8335">
              <a:buNone/>
            </a:pPr>
            <a:r>
              <a:rPr lang="pt-BR" sz="1200" dirty="0">
                <a:solidFill>
                  <a:schemeClr val="tx1">
                    <a:lumMod val="65000"/>
                    <a:lumOff val="35000"/>
                  </a:schemeClr>
                </a:solidFill>
                <a:latin typeface="Gotham HTF Light" pitchFamily="50" charset="0"/>
              </a:rPr>
              <a:t>p1.marca=</a:t>
            </a:r>
            <a:r>
              <a:rPr lang="pt-BR" sz="1200" dirty="0" err="1">
                <a:solidFill>
                  <a:schemeClr val="tx1">
                    <a:lumMod val="65000"/>
                    <a:lumOff val="35000"/>
                  </a:schemeClr>
                </a:solidFill>
                <a:latin typeface="Gotham HTF Light" pitchFamily="50" charset="0"/>
              </a:rPr>
              <a:t>JOptionPane.showInputDialog</a:t>
            </a:r>
            <a:r>
              <a:rPr lang="pt-BR" sz="1200" dirty="0">
                <a:solidFill>
                  <a:schemeClr val="tx1">
                    <a:lumMod val="65000"/>
                    <a:lumOff val="35000"/>
                  </a:schemeClr>
                </a:solidFill>
                <a:latin typeface="Gotham HTF Light" pitchFamily="50" charset="0"/>
              </a:rPr>
              <a:t>("Digite a marca: ");</a:t>
            </a:r>
          </a:p>
          <a:p>
            <a:pPr marL="2381" indent="8335">
              <a:buNone/>
            </a:pPr>
            <a:r>
              <a:rPr lang="pt-BR" sz="1200" dirty="0">
                <a:solidFill>
                  <a:schemeClr val="tx1">
                    <a:lumMod val="65000"/>
                    <a:lumOff val="35000"/>
                  </a:schemeClr>
                </a:solidFill>
                <a:latin typeface="Gotham HTF Light" pitchFamily="50" charset="0"/>
              </a:rPr>
              <a:t>p1.codigo= </a:t>
            </a:r>
            <a:r>
              <a:rPr lang="pt-BR" sz="1200" dirty="0" err="1">
                <a:solidFill>
                  <a:schemeClr val="tx1">
                    <a:lumMod val="65000"/>
                    <a:lumOff val="35000"/>
                  </a:schemeClr>
                </a:solidFill>
                <a:latin typeface="Gotham HTF Light" pitchFamily="50" charset="0"/>
              </a:rPr>
              <a:t>Integer.parseInt</a:t>
            </a:r>
            <a:r>
              <a:rPr lang="pt-BR" sz="1200" dirty="0">
                <a:solidFill>
                  <a:schemeClr val="tx1">
                    <a:lumMod val="65000"/>
                    <a:lumOff val="35000"/>
                  </a:schemeClr>
                </a:solidFill>
                <a:latin typeface="Gotham HTF Light" pitchFamily="50" charset="0"/>
              </a:rPr>
              <a:t>(</a:t>
            </a:r>
            <a:r>
              <a:rPr lang="pt-BR" sz="1200" dirty="0" err="1">
                <a:solidFill>
                  <a:schemeClr val="tx1">
                    <a:lumMod val="65000"/>
                    <a:lumOff val="35000"/>
                  </a:schemeClr>
                </a:solidFill>
                <a:latin typeface="Gotham HTF Light" pitchFamily="50" charset="0"/>
              </a:rPr>
              <a:t>JOptionPane.showInputDialog</a:t>
            </a:r>
            <a:endParaRPr lang="pt-BR" sz="1200" dirty="0">
              <a:solidFill>
                <a:schemeClr val="tx1">
                  <a:lumMod val="65000"/>
                  <a:lumOff val="35000"/>
                </a:schemeClr>
              </a:solidFill>
              <a:latin typeface="Gotham HTF Light" pitchFamily="50" charset="0"/>
            </a:endParaRPr>
          </a:p>
          <a:p>
            <a:pPr marL="2381" indent="8335">
              <a:buNone/>
            </a:pPr>
            <a:r>
              <a:rPr lang="pt-BR" sz="1200" dirty="0">
                <a:solidFill>
                  <a:schemeClr val="tx1">
                    <a:lumMod val="65000"/>
                    <a:lumOff val="35000"/>
                  </a:schemeClr>
                </a:solidFill>
                <a:latin typeface="Gotham HTF Light" pitchFamily="50" charset="0"/>
              </a:rPr>
              <a:t>				("Digite o código: "));</a:t>
            </a:r>
          </a:p>
          <a:p>
            <a:pPr marL="2381" indent="8335">
              <a:buNone/>
            </a:pPr>
            <a:r>
              <a:rPr lang="pt-BR" sz="1200" dirty="0">
                <a:solidFill>
                  <a:schemeClr val="tx1">
                    <a:lumMod val="65000"/>
                    <a:lumOff val="35000"/>
                  </a:schemeClr>
                </a:solidFill>
                <a:latin typeface="Gotham HTF Light" pitchFamily="50" charset="0"/>
              </a:rPr>
              <a:t>p1.valor = </a:t>
            </a:r>
            <a:r>
              <a:rPr lang="pt-BR" sz="1200" dirty="0" err="1">
                <a:solidFill>
                  <a:schemeClr val="tx1">
                    <a:lumMod val="65000"/>
                    <a:lumOff val="35000"/>
                  </a:schemeClr>
                </a:solidFill>
                <a:latin typeface="Gotham HTF Light" pitchFamily="50" charset="0"/>
              </a:rPr>
              <a:t>Double.parseDouble</a:t>
            </a:r>
            <a:r>
              <a:rPr lang="pt-BR" sz="1200" dirty="0">
                <a:solidFill>
                  <a:schemeClr val="tx1">
                    <a:lumMod val="65000"/>
                    <a:lumOff val="35000"/>
                  </a:schemeClr>
                </a:solidFill>
                <a:latin typeface="Gotham HTF Light" pitchFamily="50" charset="0"/>
              </a:rPr>
              <a:t>(</a:t>
            </a:r>
            <a:r>
              <a:rPr lang="pt-BR" sz="1200" dirty="0" err="1">
                <a:solidFill>
                  <a:schemeClr val="tx1">
                    <a:lumMod val="65000"/>
                    <a:lumOff val="35000"/>
                  </a:schemeClr>
                </a:solidFill>
                <a:latin typeface="Gotham HTF Light" pitchFamily="50" charset="0"/>
              </a:rPr>
              <a:t>JOptionPane.showInputDialog</a:t>
            </a:r>
            <a:endParaRPr lang="pt-BR" sz="1200" dirty="0">
              <a:solidFill>
                <a:schemeClr val="tx1">
                  <a:lumMod val="65000"/>
                  <a:lumOff val="35000"/>
                </a:schemeClr>
              </a:solidFill>
              <a:latin typeface="Gotham HTF Light" pitchFamily="50" charset="0"/>
            </a:endParaRPr>
          </a:p>
          <a:p>
            <a:pPr marL="2381" indent="8335">
              <a:buNone/>
            </a:pPr>
            <a:r>
              <a:rPr lang="pt-BR" sz="1200" dirty="0">
                <a:solidFill>
                  <a:schemeClr val="tx1">
                    <a:lumMod val="65000"/>
                    <a:lumOff val="35000"/>
                  </a:schemeClr>
                </a:solidFill>
                <a:latin typeface="Gotham HTF Light" pitchFamily="50" charset="0"/>
              </a:rPr>
              <a:t>				("Digite o valor: "));</a:t>
            </a:r>
          </a:p>
          <a:p>
            <a:pPr marL="2381" indent="8335">
              <a:buNone/>
            </a:pPr>
            <a:r>
              <a:rPr lang="pt-BR" sz="1200" dirty="0" err="1">
                <a:solidFill>
                  <a:schemeClr val="tx1">
                    <a:lumMod val="65000"/>
                    <a:lumOff val="35000"/>
                  </a:schemeClr>
                </a:solidFill>
                <a:latin typeface="Gotham HTF Light" pitchFamily="50" charset="0"/>
              </a:rPr>
              <a:t>System.out.println</a:t>
            </a:r>
            <a:r>
              <a:rPr lang="pt-BR" sz="1200" dirty="0">
                <a:solidFill>
                  <a:schemeClr val="tx1">
                    <a:lumMod val="65000"/>
                    <a:lumOff val="35000"/>
                  </a:schemeClr>
                </a:solidFill>
                <a:latin typeface="Gotham HTF Light" pitchFamily="50" charset="0"/>
              </a:rPr>
              <a:t>("Produto 1: " + p1.descricao + " - " + p1.valor);</a:t>
            </a:r>
          </a:p>
          <a:p>
            <a:pPr marL="2381" indent="8335">
              <a:buNone/>
            </a:pPr>
            <a:r>
              <a:rPr lang="pt-BR" sz="1200" dirty="0">
                <a:solidFill>
                  <a:schemeClr val="tx1">
                    <a:lumMod val="65000"/>
                    <a:lumOff val="35000"/>
                  </a:schemeClr>
                </a:solidFill>
                <a:latin typeface="Gotham HTF Light" pitchFamily="50" charset="0"/>
              </a:rPr>
              <a:t>}	}</a:t>
            </a:r>
          </a:p>
          <a:p>
            <a:pPr>
              <a:lnSpc>
                <a:spcPct val="100000"/>
              </a:lnSpc>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35820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DESCANSO</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212473"/>
            <a:ext cx="6177002" cy="2517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pt-BR" sz="1350" dirty="0">
                <a:solidFill>
                  <a:schemeClr val="tx1">
                    <a:lumMod val="65000"/>
                    <a:lumOff val="35000"/>
                  </a:schemeClr>
                </a:solidFill>
                <a:latin typeface="Gotham HTF Light" pitchFamily="50" charset="0"/>
              </a:rPr>
              <a:t>Monte uma classe com a média semestral 1, média semestral 2, o nome e a quantidade de faltas de um Aluno. Adicione outra classe para instanciar um objeto, permitindo o preenchimento dos dados em tempo de execução.</a:t>
            </a:r>
          </a:p>
          <a:p>
            <a:pPr marL="0" indent="0">
              <a:lnSpc>
                <a:spcPct val="150000"/>
              </a:lnSpc>
              <a:buNone/>
              <a:defRPr/>
            </a:pPr>
            <a:endParaRPr lang="pt-BR" sz="1350"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181840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SOLUÇÃO</a:t>
            </a:r>
            <a:endParaRPr lang="pt-BR" dirty="0">
              <a:solidFill>
                <a:srgbClr val="ED145B"/>
              </a:solidFill>
              <a:latin typeface="Gotham HTF" pitchFamily="50" charset="0"/>
              <a:cs typeface="Gotham HTF Light"/>
            </a:endParaRPr>
          </a:p>
        </p:txBody>
      </p:sp>
      <p:sp>
        <p:nvSpPr>
          <p:cNvPr id="4" name="Text Placeholder 1">
            <a:extLst>
              <a:ext uri="{FF2B5EF4-FFF2-40B4-BE49-F238E27FC236}">
                <a16:creationId xmlns:a16="http://schemas.microsoft.com/office/drawing/2014/main" id="{9313C00B-3B43-46E7-B9AB-7EB9CF608E1E}"/>
              </a:ext>
            </a:extLst>
          </p:cNvPr>
          <p:cNvSpPr txBox="1">
            <a:spLocks/>
          </p:cNvSpPr>
          <p:nvPr/>
        </p:nvSpPr>
        <p:spPr>
          <a:xfrm>
            <a:off x="939416" y="1529281"/>
            <a:ext cx="4688016" cy="18710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500" i="1" dirty="0" err="1">
                <a:solidFill>
                  <a:schemeClr val="tx1">
                    <a:lumMod val="65000"/>
                    <a:lumOff val="35000"/>
                  </a:schemeClr>
                </a:solidFill>
                <a:latin typeface="Gotham HTF Light" pitchFamily="50" charset="0"/>
              </a:rPr>
              <a:t>public</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class</a:t>
            </a:r>
            <a:r>
              <a:rPr lang="pt-BR" sz="1500" i="1" dirty="0">
                <a:solidFill>
                  <a:schemeClr val="tx1">
                    <a:lumMod val="65000"/>
                    <a:lumOff val="35000"/>
                  </a:schemeClr>
                </a:solidFill>
                <a:latin typeface="Gotham HTF Light" pitchFamily="50" charset="0"/>
              </a:rPr>
              <a:t> Aluno{</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double</a:t>
            </a:r>
            <a:r>
              <a:rPr lang="pt-BR" sz="1500" i="1" dirty="0">
                <a:solidFill>
                  <a:schemeClr val="tx1">
                    <a:lumMod val="65000"/>
                    <a:lumOff val="35000"/>
                  </a:schemeClr>
                </a:solidFill>
                <a:latin typeface="Gotham HTF Light" pitchFamily="50" charset="0"/>
              </a:rPr>
              <a:t> media;</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String</a:t>
            </a:r>
            <a:r>
              <a:rPr lang="pt-BR" sz="1500" i="1" dirty="0">
                <a:solidFill>
                  <a:schemeClr val="tx1">
                    <a:lumMod val="65000"/>
                    <a:lumOff val="35000"/>
                  </a:schemeClr>
                </a:solidFill>
                <a:latin typeface="Gotham HTF Light" pitchFamily="50" charset="0"/>
              </a:rPr>
              <a:t> nome;</a:t>
            </a:r>
          </a:p>
          <a:p>
            <a:pPr marL="342900" lvl="1" indent="0">
              <a:buNone/>
            </a:pPr>
            <a:r>
              <a:rPr lang="pt-BR" sz="1500" i="1" dirty="0" err="1">
                <a:solidFill>
                  <a:schemeClr val="tx1">
                    <a:lumMod val="65000"/>
                    <a:lumOff val="35000"/>
                  </a:schemeClr>
                </a:solidFill>
                <a:latin typeface="Gotham HTF Light" pitchFamily="50" charset="0"/>
              </a:rPr>
              <a:t>private</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int</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qtdeFaltas</a:t>
            </a:r>
            <a:endParaRPr lang="pt-BR" sz="1500" i="1" dirty="0">
              <a:solidFill>
                <a:schemeClr val="tx1">
                  <a:lumMod val="65000"/>
                  <a:lumOff val="35000"/>
                </a:schemeClr>
              </a:solidFill>
              <a:latin typeface="Gotham HTF Light" pitchFamily="50" charset="0"/>
            </a:endParaRPr>
          </a:p>
          <a:p>
            <a:pPr marL="0" lvl="1" indent="0">
              <a:buNone/>
            </a:pPr>
            <a:r>
              <a:rPr lang="pt-BR" sz="1500" i="1" dirty="0">
                <a:solidFill>
                  <a:schemeClr val="tx1">
                    <a:lumMod val="65000"/>
                    <a:lumOff val="35000"/>
                  </a:schemeClr>
                </a:solidFill>
                <a:latin typeface="Gotham HTF Light" pitchFamily="50" charset="0"/>
              </a:rPr>
              <a:t>}</a:t>
            </a:r>
          </a:p>
          <a:p>
            <a:pPr marL="0" lvl="1" indent="0">
              <a:buNone/>
            </a:pPr>
            <a:r>
              <a:rPr lang="pt-BR" sz="1500" i="1" dirty="0">
                <a:solidFill>
                  <a:schemeClr val="tx1">
                    <a:lumMod val="65000"/>
                    <a:lumOff val="35000"/>
                  </a:schemeClr>
                </a:solidFill>
                <a:latin typeface="Gotham HTF Light" pitchFamily="50" charset="0"/>
              </a:rPr>
              <a:t>// crie os métodos </a:t>
            </a:r>
            <a:r>
              <a:rPr lang="pt-BR" sz="1500" i="1" dirty="0" err="1">
                <a:solidFill>
                  <a:schemeClr val="tx1">
                    <a:lumMod val="65000"/>
                    <a:lumOff val="35000"/>
                  </a:schemeClr>
                </a:solidFill>
                <a:latin typeface="Gotham HTF Light" pitchFamily="50" charset="0"/>
              </a:rPr>
              <a:t>getter´s</a:t>
            </a:r>
            <a:r>
              <a:rPr lang="pt-BR" sz="1500" i="1" dirty="0">
                <a:solidFill>
                  <a:schemeClr val="tx1">
                    <a:lumMod val="65000"/>
                    <a:lumOff val="35000"/>
                  </a:schemeClr>
                </a:solidFill>
                <a:latin typeface="Gotham HTF Light" pitchFamily="50" charset="0"/>
              </a:rPr>
              <a:t> </a:t>
            </a:r>
            <a:r>
              <a:rPr lang="pt-BR" sz="1500" i="1" dirty="0" err="1">
                <a:solidFill>
                  <a:schemeClr val="tx1">
                    <a:lumMod val="65000"/>
                    <a:lumOff val="35000"/>
                  </a:schemeClr>
                </a:solidFill>
                <a:latin typeface="Gotham HTF Light" pitchFamily="50" charset="0"/>
              </a:rPr>
              <a:t>and</a:t>
            </a:r>
            <a:r>
              <a:rPr lang="pt-BR" sz="1500" i="1" dirty="0">
                <a:solidFill>
                  <a:schemeClr val="tx1">
                    <a:lumMod val="65000"/>
                    <a:lumOff val="35000"/>
                  </a:schemeClr>
                </a:solidFill>
                <a:latin typeface="Gotham HTF Light" pitchFamily="50" charset="0"/>
              </a:rPr>
              <a:t> setter´s</a:t>
            </a:r>
          </a:p>
          <a:p>
            <a:pPr marL="0" indent="0">
              <a:lnSpc>
                <a:spcPct val="150000"/>
              </a:lnSpc>
              <a:buNone/>
              <a:defRPr/>
            </a:pPr>
            <a:endParaRPr lang="pt-BR" sz="1500" i="1" dirty="0" err="1">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3102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9">
            <a:extLst>
              <a:ext uri="{FF2B5EF4-FFF2-40B4-BE49-F238E27FC236}">
                <a16:creationId xmlns:a16="http://schemas.microsoft.com/office/drawing/2014/main" id="{404C1555-F999-4571-B0FE-4D516E9AF967}"/>
              </a:ext>
            </a:extLst>
          </p:cNvPr>
          <p:cNvSpPr txBox="1"/>
          <p:nvPr/>
        </p:nvSpPr>
        <p:spPr>
          <a:xfrm>
            <a:off x="939417" y="557641"/>
            <a:ext cx="3822112" cy="369332"/>
          </a:xfrm>
          <a:prstGeom prst="rect">
            <a:avLst/>
          </a:prstGeom>
          <a:noFill/>
        </p:spPr>
        <p:txBody>
          <a:bodyPr wrap="square" rtlCol="0">
            <a:spAutoFit/>
          </a:bodyPr>
          <a:lstStyle/>
          <a:p>
            <a:r>
              <a:rPr lang="pt-BR" dirty="0">
                <a:solidFill>
                  <a:srgbClr val="ED145B"/>
                </a:solidFill>
                <a:latin typeface="Gotham HTF" pitchFamily="50" charset="0"/>
                <a:cs typeface="Gotham HTF Bold"/>
              </a:rPr>
              <a:t>SOLUÇÃO</a:t>
            </a:r>
            <a:endParaRPr lang="pt-BR" dirty="0">
              <a:solidFill>
                <a:srgbClr val="ED145B"/>
              </a:solidFill>
              <a:latin typeface="Gotham HTF" pitchFamily="50" charset="0"/>
              <a:cs typeface="Gotham HTF Light"/>
            </a:endParaRPr>
          </a:p>
        </p:txBody>
      </p:sp>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939416" y="1196150"/>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350" i="1" dirty="0" err="1">
                <a:solidFill>
                  <a:schemeClr val="tx1">
                    <a:lumMod val="65000"/>
                    <a:lumOff val="35000"/>
                  </a:schemeClr>
                </a:solidFill>
                <a:latin typeface="Gotham HTF Light" pitchFamily="50" charset="0"/>
              </a:rPr>
              <a:t>public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class</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TestarAluno</a:t>
            </a:r>
            <a:r>
              <a:rPr lang="pt-BR" sz="1350" i="1" dirty="0">
                <a:solidFill>
                  <a:schemeClr val="tx1">
                    <a:lumMod val="65000"/>
                    <a:lumOff val="35000"/>
                  </a:schemeClr>
                </a:solidFill>
                <a:latin typeface="Gotham HTF Light" pitchFamily="50" charset="0"/>
              </a:rPr>
              <a:t>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public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static</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void</a:t>
            </a:r>
            <a:r>
              <a:rPr lang="pt-BR" sz="1350" i="1" dirty="0">
                <a:solidFill>
                  <a:schemeClr val="tx1">
                    <a:lumMod val="65000"/>
                    <a:lumOff val="35000"/>
                  </a:schemeClr>
                </a:solidFill>
                <a:latin typeface="Gotham HTF Light" pitchFamily="50" charset="0"/>
              </a:rPr>
              <a:t> main(</a:t>
            </a:r>
            <a:r>
              <a:rPr lang="pt-BR" sz="1350" i="1" dirty="0" err="1">
                <a:solidFill>
                  <a:schemeClr val="tx1">
                    <a:lumMod val="65000"/>
                    <a:lumOff val="35000"/>
                  </a:schemeClr>
                </a:solidFill>
                <a:latin typeface="Gotham HTF Light" pitchFamily="50" charset="0"/>
              </a:rPr>
              <a:t>String</a:t>
            </a: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args</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 aluno1 = new Aluno();</a:t>
            </a:r>
          </a:p>
          <a:p>
            <a:pPr marL="0" indent="0">
              <a:buNone/>
            </a:pPr>
            <a:r>
              <a:rPr lang="pt-BR" sz="1350" i="1" dirty="0">
                <a:solidFill>
                  <a:schemeClr val="tx1">
                    <a:lumMod val="65000"/>
                    <a:lumOff val="35000"/>
                  </a:schemeClr>
                </a:solidFill>
                <a:latin typeface="Gotham HTF Light" pitchFamily="50" charset="0"/>
              </a:rPr>
              <a:t>		Scanner e = new Scanner (System.in);</a:t>
            </a:r>
          </a:p>
          <a:p>
            <a:pPr marL="0" indent="0">
              <a:buNone/>
            </a:pPr>
            <a:r>
              <a:rPr lang="pt-BR" sz="1350" i="1" dirty="0">
                <a:solidFill>
                  <a:schemeClr val="tx1">
                    <a:lumMod val="65000"/>
                    <a:lumOff val="35000"/>
                  </a:schemeClr>
                </a:solidFill>
                <a:latin typeface="Gotham HTF Light" pitchFamily="50" charset="0"/>
              </a:rPr>
              <a:t>		aluno1.setMedia(</a:t>
            </a:r>
            <a:r>
              <a:rPr lang="pt-BR" sz="1350" i="1" dirty="0" err="1">
                <a:solidFill>
                  <a:schemeClr val="tx1">
                    <a:lumMod val="65000"/>
                    <a:lumOff val="35000"/>
                  </a:schemeClr>
                </a:solidFill>
                <a:latin typeface="Gotham HTF Light" pitchFamily="50" charset="0"/>
              </a:rPr>
              <a:t>e.nextInt</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aluno1.setNome(</a:t>
            </a:r>
            <a:r>
              <a:rPr lang="pt-BR" sz="1350" i="1" dirty="0" err="1">
                <a:solidFill>
                  <a:schemeClr val="tx1">
                    <a:lumMod val="65000"/>
                    <a:lumOff val="35000"/>
                  </a:schemeClr>
                </a:solidFill>
                <a:latin typeface="Gotham HTF Light" pitchFamily="50" charset="0"/>
              </a:rPr>
              <a:t>e.next</a:t>
            </a:r>
            <a:r>
              <a:rPr lang="pt-BR" sz="1350" i="1" dirty="0">
                <a:solidFill>
                  <a:schemeClr val="tx1">
                    <a:lumMod val="65000"/>
                    <a:lumOff val="35000"/>
                  </a:schemeClr>
                </a:solidFill>
                <a:latin typeface="Gotham HTF Light" pitchFamily="50" charset="0"/>
              </a:rPr>
              <a:t>()+</a:t>
            </a:r>
            <a:r>
              <a:rPr lang="pt-BR" sz="1350" i="1" dirty="0" err="1">
                <a:solidFill>
                  <a:schemeClr val="tx1">
                    <a:lumMod val="65000"/>
                    <a:lumOff val="35000"/>
                  </a:schemeClr>
                </a:solidFill>
                <a:latin typeface="Gotham HTF Light" pitchFamily="50" charset="0"/>
              </a:rPr>
              <a:t>e.nextLine</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aluno1.setQtdeFaltas(</a:t>
            </a:r>
            <a:r>
              <a:rPr lang="pt-BR" sz="1350" i="1" dirty="0" err="1">
                <a:solidFill>
                  <a:schemeClr val="tx1">
                    <a:lumMod val="65000"/>
                    <a:lumOff val="35000"/>
                  </a:schemeClr>
                </a:solidFill>
                <a:latin typeface="Gotham HTF Light" pitchFamily="50" charset="0"/>
              </a:rPr>
              <a:t>e.nextDouble</a:t>
            </a:r>
            <a:r>
              <a:rPr lang="pt-BR" sz="1350" i="1" dirty="0">
                <a:solidFill>
                  <a:schemeClr val="tx1">
                    <a:lumMod val="65000"/>
                    <a:lumOff val="35000"/>
                  </a:schemeClr>
                </a:solidFill>
                <a:latin typeface="Gotham HTF Light" pitchFamily="50" charset="0"/>
              </a:rPr>
              <a:t>());</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(aluno1);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("Aluno: " + aluno1.getNome());	</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("Media: " + aluno1.getMedia());</a:t>
            </a:r>
          </a:p>
          <a:p>
            <a:pPr marL="0" indent="0">
              <a:buNone/>
            </a:pPr>
            <a:r>
              <a:rPr lang="pt-BR" sz="1350" i="1" dirty="0">
                <a:solidFill>
                  <a:schemeClr val="tx1">
                    <a:lumMod val="65000"/>
                    <a:lumOff val="35000"/>
                  </a:schemeClr>
                </a:solidFill>
                <a:latin typeface="Gotham HTF Light" pitchFamily="50" charset="0"/>
              </a:rPr>
              <a:t>		</a:t>
            </a:r>
            <a:r>
              <a:rPr lang="pt-BR" sz="1350" i="1" dirty="0" err="1">
                <a:solidFill>
                  <a:schemeClr val="tx1">
                    <a:lumMod val="65000"/>
                    <a:lumOff val="35000"/>
                  </a:schemeClr>
                </a:solidFill>
                <a:latin typeface="Gotham HTF Light" pitchFamily="50" charset="0"/>
              </a:rPr>
              <a:t>System.out.println</a:t>
            </a:r>
            <a:r>
              <a:rPr lang="pt-BR" sz="1350" i="1" dirty="0">
                <a:solidFill>
                  <a:schemeClr val="tx1">
                    <a:lumMod val="65000"/>
                    <a:lumOff val="35000"/>
                  </a:schemeClr>
                </a:solidFill>
                <a:latin typeface="Gotham HTF Light" pitchFamily="50" charset="0"/>
              </a:rPr>
              <a:t>(“Faltas: " + aluno1.getQtdeFaltas());</a:t>
            </a:r>
          </a:p>
          <a:p>
            <a:pPr marL="0" indent="0">
              <a:buNone/>
            </a:pPr>
            <a:r>
              <a:rPr lang="pt-BR" sz="1350" i="1" dirty="0">
                <a:solidFill>
                  <a:schemeClr val="tx1">
                    <a:lumMod val="65000"/>
                    <a:lumOff val="35000"/>
                  </a:schemeClr>
                </a:solidFill>
                <a:latin typeface="Gotham HTF Light" pitchFamily="50" charset="0"/>
              </a:rPr>
              <a:t>	}	}</a:t>
            </a:r>
          </a:p>
          <a:p>
            <a:pPr marL="0" lvl="1" indent="0">
              <a:buNone/>
            </a:pPr>
            <a:endParaRPr lang="pt-BR" sz="1350" dirty="0">
              <a:solidFill>
                <a:schemeClr val="tx1">
                  <a:lumMod val="65000"/>
                  <a:lumOff val="35000"/>
                </a:schemeClr>
              </a:solidFill>
              <a:latin typeface="Gotham HTF Light" pitchFamily="50" charset="0"/>
            </a:endParaRPr>
          </a:p>
        </p:txBody>
      </p:sp>
    </p:spTree>
    <p:extLst>
      <p:ext uri="{BB962C8B-B14F-4D97-AF65-F5344CB8AC3E}">
        <p14:creationId xmlns:p14="http://schemas.microsoft.com/office/powerpoint/2010/main" val="595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76EA09B0-49AE-4FBD-AD26-59B37DAD1BF1}"/>
              </a:ext>
            </a:extLst>
          </p:cNvPr>
          <p:cNvSpPr txBox="1">
            <a:spLocks/>
          </p:cNvSpPr>
          <p:nvPr/>
        </p:nvSpPr>
        <p:spPr>
          <a:xfrm>
            <a:off x="1053716" y="1316493"/>
            <a:ext cx="6206819" cy="33944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lvl="1" indent="-257175">
              <a:lnSpc>
                <a:spcPct val="150000"/>
              </a:lnSpc>
              <a:buClr>
                <a:srgbClr val="F0265D"/>
              </a:buClr>
              <a:buFont typeface="+mj-lt"/>
              <a:buAutoNum type="arabicPeriod"/>
            </a:pPr>
            <a:r>
              <a:rPr lang="pt-BR" sz="1350" dirty="0">
                <a:solidFill>
                  <a:schemeClr val="tx1">
                    <a:lumMod val="65000"/>
                    <a:lumOff val="35000"/>
                  </a:schemeClr>
                </a:solidFill>
                <a:latin typeface="Gotham HTF Light" pitchFamily="50" charset="0"/>
                <a:cs typeface="Courier New" pitchFamily="49" charset="0"/>
              </a:rPr>
              <a:t>Crie uma classe para representar uma pessoa, com os atributos nome, idade e altura. Crie métodos para alterar os valores dos atributos e também para obter os valores desses atributos.</a:t>
            </a:r>
          </a:p>
          <a:p>
            <a:pPr marL="257175" lvl="1" indent="-257175">
              <a:lnSpc>
                <a:spcPct val="150000"/>
              </a:lnSpc>
              <a:buFont typeface="+mj-lt"/>
              <a:buAutoNum type="arabicPeriod"/>
            </a:pPr>
            <a:endParaRPr lang="pt-BR" sz="1350" dirty="0">
              <a:solidFill>
                <a:schemeClr val="tx1">
                  <a:lumMod val="65000"/>
                  <a:lumOff val="35000"/>
                </a:schemeClr>
              </a:solidFill>
              <a:latin typeface="Gotham HTF Light" pitchFamily="50" charset="0"/>
            </a:endParaRPr>
          </a:p>
        </p:txBody>
      </p:sp>
      <p:sp>
        <p:nvSpPr>
          <p:cNvPr id="4" name="TextBox 59">
            <a:extLst>
              <a:ext uri="{FF2B5EF4-FFF2-40B4-BE49-F238E27FC236}">
                <a16:creationId xmlns:a16="http://schemas.microsoft.com/office/drawing/2014/main" id="{6110356A-7D13-40DD-B49B-BD9874C23618}"/>
              </a:ext>
            </a:extLst>
          </p:cNvPr>
          <p:cNvSpPr txBox="1"/>
          <p:nvPr/>
        </p:nvSpPr>
        <p:spPr>
          <a:xfrm>
            <a:off x="1053717" y="671941"/>
            <a:ext cx="3822112" cy="369332"/>
          </a:xfrm>
          <a:prstGeom prst="rect">
            <a:avLst/>
          </a:prstGeom>
          <a:noFill/>
        </p:spPr>
        <p:txBody>
          <a:bodyPr wrap="square" rtlCol="0">
            <a:spAutoFit/>
          </a:bodyPr>
          <a:lstStyle/>
          <a:p>
            <a:r>
              <a:rPr lang="pt-BR" dirty="0">
                <a:solidFill>
                  <a:schemeClr val="tx1">
                    <a:lumMod val="65000"/>
                    <a:lumOff val="35000"/>
                  </a:schemeClr>
                </a:solidFill>
                <a:latin typeface="Gotham HTF Light"/>
                <a:cs typeface="Gotham HTF Light"/>
              </a:rPr>
              <a:t>Ufa... </a:t>
            </a:r>
            <a:r>
              <a:rPr lang="pt-BR" dirty="0">
                <a:solidFill>
                  <a:srgbClr val="ED145B"/>
                </a:solidFill>
                <a:latin typeface="Gotham HTF" pitchFamily="50" charset="0"/>
                <a:cs typeface="Gotham HTF Bold"/>
              </a:rPr>
              <a:t>MAIS DESCANSOS!</a:t>
            </a:r>
            <a:endParaRPr lang="pt-BR" dirty="0">
              <a:solidFill>
                <a:srgbClr val="ED145B"/>
              </a:solidFill>
              <a:latin typeface="Gotham HTF" pitchFamily="50" charset="0"/>
              <a:cs typeface="Gotham HTF Light"/>
            </a:endParaRPr>
          </a:p>
        </p:txBody>
      </p:sp>
    </p:spTree>
    <p:extLst>
      <p:ext uri="{BB962C8B-B14F-4D97-AF65-F5344CB8AC3E}">
        <p14:creationId xmlns:p14="http://schemas.microsoft.com/office/powerpoint/2010/main" val="267509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ormAutofit fontScale="92500"/>
      </a:bodyPr>
      <a:lstStyle>
        <a:defPPr marL="0" indent="0" algn="l">
          <a:lnSpc>
            <a:spcPct val="150000"/>
          </a:lnSpc>
          <a:spcBef>
            <a:spcPct val="30000"/>
          </a:spcBef>
          <a:buClr>
            <a:schemeClr val="bg2"/>
          </a:buClr>
          <a:buNone/>
          <a:defRPr sz="1100" dirty="0">
            <a:solidFill>
              <a:schemeClr val="tx1">
                <a:lumMod val="65000"/>
                <a:lumOff val="35000"/>
              </a:schemeClr>
            </a:solidFill>
            <a:latin typeface="Gotham HTF Light" pitchFamily="50" charset="0"/>
          </a:defRPr>
        </a:defPPr>
      </a:lstStyle>
    </a:txDef>
  </a:objectDefaults>
  <a:extraClrScheme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3443</TotalTime>
  <Words>7762</Words>
  <Application>Microsoft Office PowerPoint</Application>
  <PresentationFormat>Personalizar</PresentationFormat>
  <Paragraphs>1249</Paragraphs>
  <Slides>168</Slides>
  <Notes>85</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168</vt:i4>
      </vt:variant>
    </vt:vector>
  </HeadingPairs>
  <TitlesOfParts>
    <vt:vector size="180" baseType="lpstr">
      <vt:lpstr>Arial</vt:lpstr>
      <vt:lpstr>Calibri</vt:lpstr>
      <vt:lpstr>Calibri Light</vt:lpstr>
      <vt:lpstr>Courier</vt:lpstr>
      <vt:lpstr>Courier New</vt:lpstr>
      <vt:lpstr>Gotham HTF</vt:lpstr>
      <vt:lpstr>Gotham HTF Light</vt:lpstr>
      <vt:lpstr>Gotham HTF Medium</vt:lpstr>
      <vt:lpstr>Square721 BT</vt:lpstr>
      <vt:lpstr>Wingdings</vt:lpstr>
      <vt:lpstr>Office Theme</vt:lpstr>
      <vt:lpstr>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Adriano</dc:creator>
  <cp:lastModifiedBy>Bruno Melniski</cp:lastModifiedBy>
  <cp:revision>102</cp:revision>
  <dcterms:created xsi:type="dcterms:W3CDTF">2019-02-15T12:16:11Z</dcterms:created>
  <dcterms:modified xsi:type="dcterms:W3CDTF">2020-07-13T18:52:35Z</dcterms:modified>
</cp:coreProperties>
</file>